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0" r:id="rId10"/>
    <p:sldId id="271" r:id="rId11"/>
    <p:sldId id="263" r:id="rId12"/>
    <p:sldId id="267" r:id="rId13"/>
    <p:sldId id="268" r:id="rId14"/>
    <p:sldId id="269" r:id="rId15"/>
    <p:sldId id="265" r:id="rId16"/>
    <p:sldId id="264" r:id="rId17"/>
    <p:sldId id="266" r:id="rId18"/>
    <p:sldId id="272" r:id="rId19"/>
    <p:sldId id="273" r:id="rId20"/>
    <p:sldId id="295" r:id="rId21"/>
    <p:sldId id="297" r:id="rId22"/>
    <p:sldId id="313" r:id="rId23"/>
    <p:sldId id="279" r:id="rId24"/>
    <p:sldId id="280" r:id="rId25"/>
    <p:sldId id="281" r:id="rId26"/>
    <p:sldId id="282" r:id="rId27"/>
    <p:sldId id="288" r:id="rId28"/>
    <p:sldId id="289" r:id="rId29"/>
    <p:sldId id="291" r:id="rId30"/>
    <p:sldId id="290" r:id="rId31"/>
    <p:sldId id="285" r:id="rId32"/>
    <p:sldId id="286" r:id="rId33"/>
    <p:sldId id="293" r:id="rId34"/>
    <p:sldId id="283" r:id="rId35"/>
    <p:sldId id="284" r:id="rId36"/>
    <p:sldId id="294" r:id="rId37"/>
    <p:sldId id="296" r:id="rId38"/>
    <p:sldId id="298" r:id="rId39"/>
    <p:sldId id="303" r:id="rId40"/>
    <p:sldId id="306" r:id="rId41"/>
    <p:sldId id="307" r:id="rId42"/>
    <p:sldId id="308" r:id="rId43"/>
    <p:sldId id="309" r:id="rId44"/>
    <p:sldId id="310" r:id="rId45"/>
    <p:sldId id="311" r:id="rId46"/>
    <p:sldId id="299" r:id="rId47"/>
    <p:sldId id="31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 varScale="1">
        <p:scale>
          <a:sx n="71" d="100"/>
          <a:sy n="71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584A6-CBB9-40E5-8FC3-648F102EE039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AF518-2FCE-4A44-94E8-44F51085C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FC523-AB4F-4A8B-99D9-A6DFC093815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53E72-8065-44C5-A533-8C224AEC3BDE}" type="slidenum">
              <a:rPr lang="en-US"/>
              <a:pPr/>
              <a:t>14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5254E-68A6-4E2E-9532-240568C1535E}" type="slidenum">
              <a:rPr lang="en-US"/>
              <a:pPr/>
              <a:t>25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580A1-F7FD-420E-A288-596EEF0C7D2A}" type="slidenum">
              <a:rPr lang="en-US"/>
              <a:pPr/>
              <a:t>26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F9A89-7D7F-423D-BC54-AB0E0A7422B1}" type="slidenum">
              <a:rPr lang="en-US"/>
              <a:pPr/>
              <a:t>29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188C1-0BF4-489B-B74B-49A439E1D274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00932-28DE-4F33-98A3-CA6243EFDEA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449B0-F41C-46E6-A6E4-7F18CD759A0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E07DF-1047-4A4A-A0EA-AE11FA126F9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50FAD-05F9-43D8-AD95-4940E297241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8A03E-36E7-4EFC-AC8C-C7ADBF7115A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562DA-F826-4663-BBB6-41793B77AC0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EA937-62F5-4D2F-BA8A-6C27966BFA59}" type="slidenum">
              <a:rPr lang="en-US"/>
              <a:pPr/>
              <a:t>12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CF85D-EEA8-47BA-AE10-DC07D86513D3}" type="slidenum">
              <a:rPr lang="en-US"/>
              <a:pPr/>
              <a:t>13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831D01-1E66-4E97-8858-1D0CBC9C30D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95B61F-0F63-4779-9A7A-8A5EAF4F5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31D01-1E66-4E97-8858-1D0CBC9C30D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5B61F-0F63-4779-9A7A-8A5EAF4F5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5831D01-1E66-4E97-8858-1D0CBC9C30D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95B61F-0F63-4779-9A7A-8A5EAF4F5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31D01-1E66-4E97-8858-1D0CBC9C30D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5B61F-0F63-4779-9A7A-8A5EAF4F5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831D01-1E66-4E97-8858-1D0CBC9C30D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095B61F-0F63-4779-9A7A-8A5EAF4F5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31D01-1E66-4E97-8858-1D0CBC9C30D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5B61F-0F63-4779-9A7A-8A5EAF4F5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31D01-1E66-4E97-8858-1D0CBC9C30D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5B61F-0F63-4779-9A7A-8A5EAF4F5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31D01-1E66-4E97-8858-1D0CBC9C30D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5B61F-0F63-4779-9A7A-8A5EAF4F5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831D01-1E66-4E97-8858-1D0CBC9C30D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5B61F-0F63-4779-9A7A-8A5EAF4F5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31D01-1E66-4E97-8858-1D0CBC9C30D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5B61F-0F63-4779-9A7A-8A5EAF4F5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31D01-1E66-4E97-8858-1D0CBC9C30D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5B61F-0F63-4779-9A7A-8A5EAF4F51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5831D01-1E66-4E97-8858-1D0CBC9C30D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095B61F-0F63-4779-9A7A-8A5EAF4F5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e/Estasi_di_Santa_Teresa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n.wikipedia.org/wiki/Image:Kaiserin_Maria_Theresia_(HRR).jp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c/cd/Rokotov_Portrait_Catherine_II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8/87/Christine_de_Pisan_-_Project_Gutenberg_eBook_1225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6/Christine_de_Pisan_-_cathedra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Teresa_of_Avila_dsc01644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Women in European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Review of People and Principles Renaissance to Present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410200" y="0"/>
            <a:ext cx="2743200" cy="5257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i="1" dirty="0" smtClean="0"/>
              <a:t>The Ecstasy of Saint Teresa of Avila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Bernini</a:t>
            </a:r>
          </a:p>
        </p:txBody>
      </p:sp>
      <p:pic>
        <p:nvPicPr>
          <p:cNvPr id="38915" name="Picture 6" descr="Image:Estasi di Santa Teres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47800" y="-1153215"/>
            <a:ext cx="6858000" cy="1029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Royal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often played major roles whether they were queen, regent to their son, or the influential wife of a king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3505200" cy="6477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 smtClean="0"/>
              <a:t>Catherine de </a:t>
            </a:r>
            <a:r>
              <a:rPr lang="en-US" sz="3600" dirty="0" err="1" smtClean="0"/>
              <a:t>M</a:t>
            </a:r>
            <a:r>
              <a:rPr lang="en-US" sz="3600" dirty="0" err="1" smtClean="0">
                <a:cs typeface="Arial" charset="0"/>
              </a:rPr>
              <a:t>é</a:t>
            </a:r>
            <a:r>
              <a:rPr lang="en-US" sz="3600" dirty="0" err="1" smtClean="0"/>
              <a:t>dicis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1519-1589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Mother to and Regent of Francis II, Charles IX, Henry III of France During French Wars of Religion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147" name="Picture 6" descr="Image:KatharinavonMedic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0613" y="0"/>
            <a:ext cx="5513387" cy="9982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6705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Mary I of England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Mary Tudor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1553-1558</a:t>
            </a:r>
            <a:br>
              <a:rPr lang="en-US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Nicknamed “Bloody Mary” for her Protestant Persecution after the death of her brother Edward VI</a:t>
            </a:r>
            <a:endParaRPr lang="en-US" dirty="0" smtClean="0"/>
          </a:p>
        </p:txBody>
      </p:sp>
      <p:pic>
        <p:nvPicPr>
          <p:cNvPr id="19459" name="Picture 6" descr="Image:Mary1Eng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800600" y="277813"/>
            <a:ext cx="3352800" cy="65801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Elizabeth I of England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1558-1603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Reign is Known for Rise in English Power over Spain, prosperity, golden age of the Arts</a:t>
            </a:r>
            <a:endParaRPr lang="en-US" dirty="0" smtClean="0"/>
          </a:p>
        </p:txBody>
      </p:sp>
      <p:pic>
        <p:nvPicPr>
          <p:cNvPr id="20483" name="Picture 8" descr="Elizabeth_I_Darnley_Portr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7150"/>
            <a:ext cx="47625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7" name="Rectangle 7"/>
          <p:cNvSpPr>
            <a:spLocks noGrp="1" noChangeArrowheads="1"/>
          </p:cNvSpPr>
          <p:nvPr>
            <p:ph type="title"/>
          </p:nvPr>
        </p:nvSpPr>
        <p:spPr>
          <a:xfrm>
            <a:off x="4648200" y="609600"/>
            <a:ext cx="3581400" cy="678179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Marie de </a:t>
            </a:r>
            <a:r>
              <a:rPr lang="en-US" dirty="0" err="1" smtClean="0"/>
              <a:t>M</a:t>
            </a:r>
            <a:r>
              <a:rPr lang="en-US" dirty="0" err="1" smtClean="0">
                <a:cs typeface="Arial" charset="0"/>
              </a:rPr>
              <a:t>é</a:t>
            </a:r>
            <a:r>
              <a:rPr lang="en-US" dirty="0" err="1" smtClean="0"/>
              <a:t>dicis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1575-1642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Wife of Henry IV (Navarre) and </a:t>
            </a:r>
            <a:r>
              <a:rPr lang="en-US" sz="3600" dirty="0" err="1" smtClean="0"/>
              <a:t>and</a:t>
            </a:r>
            <a:r>
              <a:rPr lang="en-US" sz="3600" dirty="0" smtClean="0"/>
              <a:t> Regent for Son Louis XIII of France </a:t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3555" name="Picture 6" descr="Image:MariadeMedic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533400" y="0"/>
            <a:ext cx="51911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5" name="Rectangle 7"/>
          <p:cNvSpPr>
            <a:spLocks noGrp="1" noChangeArrowheads="1"/>
          </p:cNvSpPr>
          <p:nvPr>
            <p:ph type="title"/>
          </p:nvPr>
        </p:nvSpPr>
        <p:spPr>
          <a:xfrm>
            <a:off x="4495800" y="277813"/>
            <a:ext cx="3581400" cy="65801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Mary II of Orange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1689-1694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Protestant daughter of Stuart King James II; Part of the “Glorious Revolution” Duo</a:t>
            </a:r>
          </a:p>
        </p:txBody>
      </p:sp>
      <p:pic>
        <p:nvPicPr>
          <p:cNvPr id="18435" name="Picture 6" descr="Mary_ii_engla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762000" y="-1"/>
            <a:ext cx="5293360" cy="69043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4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3886200" cy="6553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Marie </a:t>
            </a:r>
            <a:r>
              <a:rPr lang="en-US" dirty="0" err="1" smtClean="0"/>
              <a:t>Thérèse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1638-1683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Wife of Louis XIV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Wars of Devolution and Spanish Succession Based on her Ties to Land Holdings</a:t>
            </a:r>
            <a:endParaRPr lang="en-US" dirty="0" smtClean="0"/>
          </a:p>
        </p:txBody>
      </p:sp>
      <p:pic>
        <p:nvPicPr>
          <p:cNvPr id="31747" name="Picture 6" descr="Maria_Theres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0813" y="0"/>
            <a:ext cx="5183187" cy="68580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3505200" cy="6477000"/>
          </a:xfrm>
        </p:spPr>
        <p:txBody>
          <a:bodyPr/>
          <a:lstStyle/>
          <a:p>
            <a:pPr algn="ctr"/>
            <a:r>
              <a:rPr lang="en-US" dirty="0"/>
              <a:t>Holy Roman Empress Maria </a:t>
            </a:r>
            <a:r>
              <a:rPr lang="en-US" dirty="0" smtClean="0"/>
              <a:t>Theresa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r. 1740-1780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First Female HRE Due to Pragmatic Sanction</a:t>
            </a:r>
            <a:endParaRPr lang="en-US" dirty="0"/>
          </a:p>
        </p:txBody>
      </p:sp>
      <p:pic>
        <p:nvPicPr>
          <p:cNvPr id="453642" name="Picture 10" descr="Maria Theresa, Holy Roman Empress, Queen of Hungary and Bohemia, Archduchess of Austria">
            <a:hlinkClick r:id="rId2" tooltip="Maria Theresa, Holy Roman Empress, Queen of Hungary and Bohemia, Archduchess of Austria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08388" y="0"/>
            <a:ext cx="5535612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200400" cy="67665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dirty="0"/>
              <a:t>Catherine the Great of Russia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r</a:t>
            </a:r>
            <a:r>
              <a:rPr lang="en-US" sz="3400" dirty="0"/>
              <a:t>. </a:t>
            </a:r>
            <a:r>
              <a:rPr lang="en-US" sz="3400" dirty="0" smtClean="0"/>
              <a:t>1762-1796</a:t>
            </a:r>
            <a:br>
              <a:rPr lang="en-US" sz="3400" dirty="0" smtClean="0"/>
            </a:b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200" dirty="0" smtClean="0"/>
              <a:t>German Princess Turned First Czarina, “</a:t>
            </a:r>
            <a:r>
              <a:rPr lang="en-US" sz="3200" dirty="0" err="1" smtClean="0"/>
              <a:t>Englightened</a:t>
            </a:r>
            <a:r>
              <a:rPr lang="en-US" sz="3200" dirty="0" smtClean="0"/>
              <a:t>” Despot, </a:t>
            </a:r>
            <a:r>
              <a:rPr lang="en-US" sz="3200" dirty="0" err="1" smtClean="0"/>
              <a:t>partioner</a:t>
            </a:r>
            <a:r>
              <a:rPr lang="en-US" sz="3200" dirty="0" smtClean="0"/>
              <a:t> of Poland</a:t>
            </a:r>
            <a:endParaRPr lang="en-US" sz="3200" dirty="0"/>
          </a:p>
        </p:txBody>
      </p:sp>
      <p:pic>
        <p:nvPicPr>
          <p:cNvPr id="1026" name="Picture 2" descr="File:Rokotov Portrait Catherine I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-914400"/>
            <a:ext cx="7086600" cy="7977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Late Middle Ages and Renaissance Women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Witch hunts common throughout 1400s-1600s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the Renaissance, women often gained power/prominence by becoming patrons</a:t>
            </a:r>
          </a:p>
          <a:p>
            <a:pPr lvl="1"/>
            <a:r>
              <a:rPr lang="en-US" dirty="0" smtClean="0"/>
              <a:t>Very few published authors/artists</a:t>
            </a:r>
          </a:p>
          <a:p>
            <a:pPr lvl="1"/>
            <a:r>
              <a:rPr lang="en-US" dirty="0" smtClean="0"/>
              <a:t>Christine de </a:t>
            </a:r>
            <a:r>
              <a:rPr lang="en-US" dirty="0" err="1" smtClean="0"/>
              <a:t>Pisan</a:t>
            </a:r>
            <a:r>
              <a:rPr lang="en-US" dirty="0" smtClean="0"/>
              <a:t>, Laura </a:t>
            </a:r>
            <a:r>
              <a:rPr lang="en-US" dirty="0" err="1" smtClean="0"/>
              <a:t>Cerata</a:t>
            </a:r>
            <a:r>
              <a:rPr lang="en-US" dirty="0" smtClean="0"/>
              <a:t>, Isabella </a:t>
            </a:r>
            <a:r>
              <a:rPr lang="en-US" dirty="0" err="1" smtClean="0"/>
              <a:t>d’Este</a:t>
            </a:r>
            <a:r>
              <a:rPr lang="en-US" dirty="0" smtClean="0"/>
              <a:t> most important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Renaissance merchant class women held powerful position in the family, helping to run the family business, often controlling the bookkeeping</a:t>
            </a:r>
          </a:p>
          <a:p>
            <a:endParaRPr lang="en-US" dirty="0" smtClean="0"/>
          </a:p>
          <a:p>
            <a:r>
              <a:rPr lang="en-US" dirty="0" smtClean="0"/>
              <a:t>Overall, still a patriarchal society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4191000" cy="6096000"/>
          </a:xfrm>
        </p:spPr>
        <p:txBody>
          <a:bodyPr/>
          <a:lstStyle/>
          <a:p>
            <a:r>
              <a:rPr lang="en-US" dirty="0" smtClean="0"/>
              <a:t>Queen Victoria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Era known for Peace and Prosperity, and moral and behavioral standards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1837-1901</a:t>
            </a:r>
          </a:p>
        </p:txBody>
      </p:sp>
      <p:pic>
        <p:nvPicPr>
          <p:cNvPr id="5123" name="Picture 3" descr="victoria66brithda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05275" y="0"/>
            <a:ext cx="5038725" cy="68580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0"/>
            <a:ext cx="2514600" cy="6858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Czarina Alexandra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1872-1918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/>
              <a:t>Wife of Czar Nicolas II who Allowed Rasputin to make political decisions after he “saved” her son</a:t>
            </a:r>
            <a:endParaRPr lang="en-US" sz="3200" dirty="0" smtClean="0"/>
          </a:p>
        </p:txBody>
      </p:sp>
      <p:pic>
        <p:nvPicPr>
          <p:cNvPr id="68611" name="Picture 3" descr="Tsarina Alexandr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559425" cy="68580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975360"/>
          </a:xfrm>
        </p:spPr>
        <p:txBody>
          <a:bodyPr/>
          <a:lstStyle/>
          <a:p>
            <a:pPr algn="ctr"/>
            <a:r>
              <a:rPr lang="en-US" dirty="0" smtClean="0"/>
              <a:t>What will she do?</a:t>
            </a:r>
            <a:endParaRPr lang="en-US" dirty="0"/>
          </a:p>
        </p:txBody>
      </p:sp>
      <p:pic>
        <p:nvPicPr>
          <p:cNvPr id="1026" name="Picture 2" descr="http://media.onsugar.com/files/2011/04/17/5/192/1922153/24f8e1cfdc0d9508_kate-middleton-royal-wedding-make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5791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 of the Enlightenment and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1534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Became more outspoken as society began embracing change only to find that their kind of change wasn’t wanted!</a:t>
            </a:r>
          </a:p>
          <a:p>
            <a:endParaRPr lang="en-US" dirty="0" smtClean="0"/>
          </a:p>
          <a:p>
            <a:r>
              <a:rPr lang="en-US" dirty="0" smtClean="0"/>
              <a:t>Rousseau said women should always be subordinate to men</a:t>
            </a:r>
          </a:p>
          <a:p>
            <a:endParaRPr lang="en-US" dirty="0" smtClean="0"/>
          </a:p>
          <a:p>
            <a:r>
              <a:rPr lang="en-US" dirty="0" smtClean="0"/>
              <a:t>Montesquieu feared equality would cause problems in society (even though he supported it)</a:t>
            </a:r>
          </a:p>
          <a:p>
            <a:endParaRPr lang="en-US" dirty="0" smtClean="0"/>
          </a:p>
          <a:p>
            <a:r>
              <a:rPr lang="en-US" dirty="0" smtClean="0"/>
              <a:t>Women often gained power by hosting salons instead of trying to publish their own writings</a:t>
            </a:r>
          </a:p>
          <a:p>
            <a:endParaRPr lang="en-US" dirty="0" smtClean="0"/>
          </a:p>
          <a:p>
            <a:r>
              <a:rPr lang="en-US" dirty="0" smtClean="0"/>
              <a:t>During the Revolution, women were active participants early (march on Versailles) but were persecuted during the Reign of Terror (de Gouges)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en-US" sz="4000"/>
              <a:t>The Salon of Madame Geoffrin</a:t>
            </a:r>
          </a:p>
        </p:txBody>
      </p:sp>
      <p:pic>
        <p:nvPicPr>
          <p:cNvPr id="238595" name="Picture 3" descr="sal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2000"/>
            <a:ext cx="9144000" cy="6096000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267200" y="0"/>
            <a:ext cx="3962400" cy="6565900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Mary Wollstonecraft</a:t>
            </a:r>
            <a:br>
              <a:rPr lang="en-US" sz="3000" dirty="0"/>
            </a:br>
            <a:r>
              <a:rPr lang="en-US" sz="2900" dirty="0"/>
              <a:t/>
            </a:r>
            <a:br>
              <a:rPr lang="en-US" sz="2900" dirty="0"/>
            </a:br>
            <a:r>
              <a:rPr lang="en-US" sz="2900" dirty="0" smtClean="0"/>
              <a:t>1759-1797</a:t>
            </a:r>
            <a:br>
              <a:rPr lang="en-US" sz="2900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Battled Rousseau over women’s rights, said Equality of Education the Key to gaining equal rights</a:t>
            </a:r>
            <a:endParaRPr lang="en-US" sz="2900" dirty="0"/>
          </a:p>
        </p:txBody>
      </p:sp>
      <p:pic>
        <p:nvPicPr>
          <p:cNvPr id="169990" name="Picture 6" descr="Marywollstonecra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0600" y="0"/>
            <a:ext cx="54598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/>
            <a:r>
              <a:rPr lang="en-US" sz="4000" i="1" dirty="0"/>
              <a:t>A Vindication of the Rights of Women</a:t>
            </a:r>
          </a:p>
        </p:txBody>
      </p:sp>
      <p:pic>
        <p:nvPicPr>
          <p:cNvPr id="177158" name="Picture 6" descr="Wollstonecraft-right-of-wo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705600" cy="5389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/>
              <a:t>The Women March on Versailles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7" descr="http://static.letsbuyit.com/filer/images/uk/products/original/70/34/march-of-the-women-on-versailles-paris-1789-by-french-schoo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43000"/>
            <a:ext cx="9149459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521px-Marie-Antoinette%3B_koningin_der_Fran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0"/>
            <a:ext cx="5954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10200" y="320040"/>
            <a:ext cx="2743200" cy="6537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Marie Antoinette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1774-1792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Wife of Louis XVI</a:t>
            </a:r>
            <a:br>
              <a:rPr lang="en-US" dirty="0" smtClean="0"/>
            </a:br>
            <a:r>
              <a:rPr lang="en-US" dirty="0" smtClean="0"/>
              <a:t>Executed During French Revolution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01762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  <a:effectLst/>
              </a:rPr>
              <a:t>Execution of Marie </a:t>
            </a:r>
            <a:r>
              <a:rPr lang="en-US" sz="2800" b="0" dirty="0" smtClean="0">
                <a:solidFill>
                  <a:schemeClr val="tx1"/>
                </a:solidFill>
                <a:effectLst/>
              </a:rPr>
              <a:t>Antoinette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endParaRPr lang="en-US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24580" name="Picture 4" descr="marie exec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8915400" cy="5902325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90600" y="269875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 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4495800" y="762000"/>
            <a:ext cx="3733800" cy="5791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/>
              <a:t>Christine de </a:t>
            </a:r>
            <a:r>
              <a:rPr lang="en-US" dirty="0" err="1" smtClean="0"/>
              <a:t>Pisan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1364-1430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Author and Teacher of the Late Middle Ages</a:t>
            </a:r>
          </a:p>
        </p:txBody>
      </p:sp>
      <p:pic>
        <p:nvPicPr>
          <p:cNvPr id="45059" name="Picture 6" descr="Image:Christine de Pisan - Project Gutenberg eBook 1225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426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274638"/>
            <a:ext cx="2971800" cy="6583362"/>
          </a:xfrm>
        </p:spPr>
        <p:txBody>
          <a:bodyPr>
            <a:noAutofit/>
          </a:bodyPr>
          <a:lstStyle/>
          <a:p>
            <a:r>
              <a:rPr lang="en-US" sz="3600" dirty="0" err="1"/>
              <a:t>Olympe</a:t>
            </a:r>
            <a:r>
              <a:rPr lang="en-US" sz="3600" dirty="0"/>
              <a:t> de Gouges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1748-1793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Declaration of the rights of women and Citizen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Executed during reign of terror </a:t>
            </a:r>
            <a:endParaRPr lang="en-US" sz="2800" dirty="0"/>
          </a:p>
        </p:txBody>
      </p:sp>
      <p:pic>
        <p:nvPicPr>
          <p:cNvPr id="232451" name="Picture 3" descr="olympe_de_goug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033963" cy="6858000"/>
          </a:xfrm>
          <a:noFill/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 and the Industrial Revolution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609416"/>
            <a:ext cx="7924800" cy="52485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Factories replaced putting-out system so many turned to cottage industries</a:t>
            </a:r>
          </a:p>
          <a:p>
            <a:endParaRPr lang="en-US" dirty="0" smtClean="0"/>
          </a:p>
          <a:p>
            <a:r>
              <a:rPr lang="en-US" dirty="0" smtClean="0"/>
              <a:t>Women hired for same positions in factories for less </a:t>
            </a:r>
            <a:r>
              <a:rPr lang="en-US" dirty="0" smtClean="0"/>
              <a:t>pay; also hired </a:t>
            </a:r>
            <a:r>
              <a:rPr lang="en-US" dirty="0" smtClean="0"/>
              <a:t>for their size and dexterity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Women still required to do most of </a:t>
            </a:r>
            <a:r>
              <a:rPr lang="en-US" dirty="0" smtClean="0"/>
              <a:t>child-rearing and </a:t>
            </a:r>
            <a:r>
              <a:rPr lang="en-US" dirty="0" smtClean="0"/>
              <a:t>household management even if working full time</a:t>
            </a:r>
          </a:p>
          <a:p>
            <a:endParaRPr lang="en-US" dirty="0" smtClean="0"/>
          </a:p>
          <a:p>
            <a:r>
              <a:rPr lang="en-US" dirty="0" smtClean="0"/>
              <a:t>With greater participation in economy, however, </a:t>
            </a:r>
            <a:r>
              <a:rPr lang="en-US" dirty="0" smtClean="0"/>
              <a:t>came  </a:t>
            </a:r>
            <a:r>
              <a:rPr lang="en-US" dirty="0" smtClean="0"/>
              <a:t>increasing demand for voting </a:t>
            </a:r>
            <a:r>
              <a:rPr lang="en-US" dirty="0" smtClean="0"/>
              <a:t>rights, better conditions (especially </a:t>
            </a:r>
            <a:r>
              <a:rPr lang="en-US" dirty="0" smtClean="0"/>
              <a:t>by the late industrial period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Series of mid-late 1800s English Factory Acts led to better conditions, hours, pay for women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Factory Workers</a:t>
            </a:r>
          </a:p>
        </p:txBody>
      </p:sp>
      <p:pic>
        <p:nvPicPr>
          <p:cNvPr id="29699" name="Picture 5" descr="Power l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66800"/>
            <a:ext cx="9144000" cy="59309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0" y="533400"/>
            <a:ext cx="2667000" cy="6324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John </a:t>
            </a:r>
            <a:r>
              <a:rPr lang="en-US" sz="3200" dirty="0"/>
              <a:t>Stuart Mill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1806 - 1873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Utilitarian, Utopian Socialist, and Supporter of Women’s </a:t>
            </a:r>
            <a:r>
              <a:rPr lang="en-US" sz="3200" dirty="0" smtClean="0"/>
              <a:t>Equality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53606" name="Picture 6" descr="Mill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5486400" cy="6858000"/>
          </a:xfrm>
          <a:noFill/>
          <a:ln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 of Science and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scientists not well-accepted by colleagues</a:t>
            </a:r>
          </a:p>
          <a:p>
            <a:pPr lvl="1"/>
            <a:r>
              <a:rPr lang="en-US" dirty="0" smtClean="0"/>
              <a:t>Needed male research partners when publishing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Began breaking gender boundaries in the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486400" y="228600"/>
            <a:ext cx="2819400" cy="6248400"/>
          </a:xfrm>
        </p:spPr>
        <p:txBody>
          <a:bodyPr>
            <a:noAutofit/>
          </a:bodyPr>
          <a:lstStyle/>
          <a:p>
            <a:r>
              <a:rPr lang="en-US" sz="2800" dirty="0"/>
              <a:t>Margaret Cavendish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1623-1673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Scientific Revolution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First woman allowed to </a:t>
            </a:r>
            <a:br>
              <a:rPr lang="en-US" sz="2800" dirty="0" smtClean="0"/>
            </a:br>
            <a:r>
              <a:rPr lang="en-US" sz="2800" dirty="0" smtClean="0"/>
              <a:t>attend Royal Society  of London </a:t>
            </a:r>
            <a:br>
              <a:rPr lang="en-US" sz="2800" dirty="0" smtClean="0"/>
            </a:br>
            <a:r>
              <a:rPr lang="en-US" sz="2800" dirty="0" smtClean="0"/>
              <a:t>Meetings</a:t>
            </a:r>
            <a:endParaRPr lang="en-US" sz="2800" dirty="0"/>
          </a:p>
        </p:txBody>
      </p:sp>
      <p:pic>
        <p:nvPicPr>
          <p:cNvPr id="126982" name="Picture 6" descr="525938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48300" cy="723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6553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Florence Nightingale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1820-1910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Set Cleanliness Standards in field Hospitals during Crimean War then founded first school of Nursing in England</a:t>
            </a:r>
          </a:p>
        </p:txBody>
      </p:sp>
      <p:pic>
        <p:nvPicPr>
          <p:cNvPr id="29699" name="Picture 3" descr="Floren Nightingale 185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0"/>
            <a:ext cx="4497388" cy="6858000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914400"/>
            <a:ext cx="3429000" cy="457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Marie Curie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1867-1934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Worked with her husband in Atomic radiation</a:t>
            </a:r>
          </a:p>
        </p:txBody>
      </p:sp>
      <p:pic>
        <p:nvPicPr>
          <p:cNvPr id="24579" name="Picture 3" descr="Marie Cur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4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and 20</a:t>
            </a:r>
            <a:r>
              <a:rPr lang="en-US" baseline="30000" dirty="0" smtClean="0"/>
              <a:t>th</a:t>
            </a:r>
            <a:r>
              <a:rPr lang="en-US" dirty="0" smtClean="0"/>
              <a:t> Century Accomplishments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Voting rights!! Britain – 1918, France – after WWII</a:t>
            </a:r>
          </a:p>
          <a:p>
            <a:pPr lvl="1"/>
            <a:r>
              <a:rPr lang="en-US" sz="2600" dirty="0" smtClean="0"/>
              <a:t>Women also a large part of temperance and abolitionist movements before the suffrage movement</a:t>
            </a:r>
          </a:p>
          <a:p>
            <a:endParaRPr lang="en-US" dirty="0" smtClean="0"/>
          </a:p>
          <a:p>
            <a:r>
              <a:rPr lang="en-US" sz="3100" dirty="0" smtClean="0"/>
              <a:t>Needed for “Total War” efforts of WWI and </a:t>
            </a:r>
            <a:r>
              <a:rPr lang="en-US" sz="3100" dirty="0" smtClean="0"/>
              <a:t>WWII</a:t>
            </a:r>
          </a:p>
          <a:p>
            <a:pPr lvl="1"/>
            <a:r>
              <a:rPr lang="en-US" sz="2600" dirty="0" smtClean="0"/>
              <a:t>Mostly on home front in Allied West</a:t>
            </a:r>
          </a:p>
          <a:p>
            <a:pPr lvl="2"/>
            <a:r>
              <a:rPr lang="en-US" sz="2300" dirty="0" smtClean="0"/>
              <a:t>Replaced men in factory jobs</a:t>
            </a:r>
          </a:p>
          <a:p>
            <a:pPr lvl="2"/>
            <a:r>
              <a:rPr lang="en-US" sz="2300" dirty="0" smtClean="0"/>
              <a:t>Worked in secretarial, nursing positions in the army</a:t>
            </a:r>
          </a:p>
          <a:p>
            <a:pPr lvl="1"/>
            <a:r>
              <a:rPr lang="en-US" sz="2600" dirty="0" smtClean="0"/>
              <a:t>Fascists/Nazis/Stalin praised motherhood and women’s ability to add to the population and keep it pure</a:t>
            </a:r>
            <a:endParaRPr lang="en-US" sz="2600" dirty="0" smtClean="0"/>
          </a:p>
          <a:p>
            <a:endParaRPr lang="en-US" dirty="0" smtClean="0"/>
          </a:p>
          <a:p>
            <a:r>
              <a:rPr lang="en-US" sz="3100" dirty="0" smtClean="0"/>
              <a:t>Begin making higher wages although often still less than men in same position</a:t>
            </a:r>
          </a:p>
          <a:p>
            <a:endParaRPr lang="en-US" dirty="0" smtClean="0"/>
          </a:p>
          <a:p>
            <a:r>
              <a:rPr lang="en-US" sz="2900" dirty="0" smtClean="0"/>
              <a:t>Have taken a great role in elected positions (as opposed to positions by birth)</a:t>
            </a:r>
            <a:endParaRPr lang="en-US" sz="29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dirty="0"/>
              <a:t>Male Reaction to Female Abolitionists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28600" y="1244670"/>
            <a:ext cx="7848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eaLnBrk="1" hangingPunct="1"/>
            <a:r>
              <a:rPr lang="en-US" sz="3600" i="1" dirty="0">
                <a:solidFill>
                  <a:schemeClr val="tx2"/>
                </a:solidFill>
              </a:rPr>
              <a:t>“For ladies to meet, to publish, to go from house to house stirring up petitions - these appear to me proceedings unsuited to the female character as delineated in Scripture. I fear its tendency would be to mix them in all the multiform warfare of political life.”</a:t>
            </a:r>
          </a:p>
          <a:p>
            <a:pPr algn="r" eaLnBrk="1" hangingPunct="1">
              <a:buFontTx/>
              <a:buChar char="-"/>
            </a:pPr>
            <a:r>
              <a:rPr lang="en-US" sz="3600" i="1" dirty="0" smtClean="0">
                <a:solidFill>
                  <a:schemeClr val="tx2"/>
                </a:solidFill>
              </a:rPr>
              <a:t>William Wilberforce</a:t>
            </a:r>
          </a:p>
          <a:p>
            <a:pPr algn="r" eaLnBrk="1" hangingPunct="1">
              <a:buFontTx/>
              <a:buChar char="-"/>
            </a:pPr>
            <a:r>
              <a:rPr lang="en-US" sz="3600" i="1" dirty="0" smtClean="0">
                <a:solidFill>
                  <a:schemeClr val="tx2"/>
                </a:solidFill>
              </a:rPr>
              <a:t>Leading English Abolitionist</a:t>
            </a:r>
            <a:endParaRPr lang="en-US" sz="36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743200" cy="4114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dirty="0" err="1" smtClean="0"/>
              <a:t>Pisan</a:t>
            </a:r>
            <a:r>
              <a:rPr lang="en-US" sz="3200" dirty="0" smtClean="0"/>
              <a:t> instructing her son</a:t>
            </a:r>
          </a:p>
        </p:txBody>
      </p:sp>
      <p:pic>
        <p:nvPicPr>
          <p:cNvPr id="46083" name="Picture 6" descr="Image:Christine de Pisan and her 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975" y="0"/>
            <a:ext cx="6423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648200" cy="6858000"/>
          </a:xfrm>
        </p:spPr>
        <p:txBody>
          <a:bodyPr/>
          <a:lstStyle/>
          <a:p>
            <a:pPr algn="ctr"/>
            <a:r>
              <a:rPr lang="en-US" dirty="0" err="1"/>
              <a:t>Emmeline</a:t>
            </a:r>
            <a:r>
              <a:rPr lang="en-US" dirty="0"/>
              <a:t> Pankhurst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1858-1928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leader of Radical British Women’s suffrage Movement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2229" name="Picture 5" descr="emmeline pankhurst 19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92650" y="0"/>
            <a:ext cx="4451350" cy="6858000"/>
          </a:xfrm>
          <a:noFill/>
          <a:ln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114800" cy="2971800"/>
          </a:xfrm>
        </p:spPr>
        <p:txBody>
          <a:bodyPr/>
          <a:lstStyle/>
          <a:p>
            <a:r>
              <a:rPr lang="en-US" dirty="0"/>
              <a:t>Chalking</a:t>
            </a:r>
          </a:p>
        </p:txBody>
      </p:sp>
      <p:pic>
        <p:nvPicPr>
          <p:cNvPr id="55301" name="Picture 5" descr="chalking 19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3375" y="0"/>
            <a:ext cx="5000625" cy="6858000"/>
          </a:xfrm>
          <a:noFill/>
          <a:ln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sz="4000"/>
              <a:t>Chaining</a:t>
            </a:r>
          </a:p>
        </p:txBody>
      </p:sp>
      <p:pic>
        <p:nvPicPr>
          <p:cNvPr id="58373" name="Picture 5" descr="chained 19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746125"/>
            <a:ext cx="8001000" cy="6111875"/>
          </a:xfrm>
          <a:noFill/>
          <a:ln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3962400" cy="3048000"/>
          </a:xfrm>
        </p:spPr>
        <p:txBody>
          <a:bodyPr/>
          <a:lstStyle/>
          <a:p>
            <a:r>
              <a:rPr lang="en-US" dirty="0"/>
              <a:t>More Chaining</a:t>
            </a:r>
          </a:p>
        </p:txBody>
      </p:sp>
      <p:pic>
        <p:nvPicPr>
          <p:cNvPr id="61445" name="Picture 5" descr="railing downing street 19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1625" y="0"/>
            <a:ext cx="5032375" cy="6858000"/>
          </a:xfrm>
          <a:noFill/>
          <a:ln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railing downing street 191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0"/>
            <a:ext cx="5032375" cy="6858000"/>
          </a:xfrm>
          <a:noFill/>
          <a:ln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Hunger Strikes and Forced </a:t>
            </a:r>
            <a:r>
              <a:rPr lang="en-US" dirty="0"/>
              <a:t>Feeding</a:t>
            </a:r>
          </a:p>
        </p:txBody>
      </p:sp>
      <p:pic>
        <p:nvPicPr>
          <p:cNvPr id="77829" name="Picture 5" descr="force feeding 19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8200"/>
            <a:ext cx="9144000" cy="5911850"/>
          </a:xfrm>
          <a:noFill/>
          <a:ln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62600" y="1066800"/>
            <a:ext cx="2667000" cy="4679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FFC000"/>
                </a:solidFill>
              </a:rPr>
              <a:t>Margaret Thatcher</a:t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First Female British PM </a:t>
            </a:r>
            <a:r>
              <a:rPr lang="en-US" sz="4000" dirty="0" smtClean="0">
                <a:solidFill>
                  <a:srgbClr val="FFC000"/>
                </a:solidFill>
              </a:rPr>
              <a:t>1979-1990</a:t>
            </a:r>
          </a:p>
        </p:txBody>
      </p:sp>
      <p:pic>
        <p:nvPicPr>
          <p:cNvPr id="4099" name="Picture 3" descr="Margaret Thatcher Phot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55148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Generally speaking, women have moved from less to more</a:t>
            </a:r>
          </a:p>
          <a:p>
            <a:pPr lvl="1"/>
            <a:r>
              <a:rPr lang="en-US" dirty="0" smtClean="0"/>
              <a:t>Less pay to more pay</a:t>
            </a:r>
          </a:p>
          <a:p>
            <a:pPr lvl="1"/>
            <a:r>
              <a:rPr lang="en-US" dirty="0" smtClean="0"/>
              <a:t>Less rights to more rights</a:t>
            </a:r>
          </a:p>
          <a:p>
            <a:pPr lvl="1"/>
            <a:r>
              <a:rPr lang="en-US" dirty="0" smtClean="0"/>
              <a:t>Less important roles in society to more important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 of the biggest things to impact women’s lives:</a:t>
            </a:r>
          </a:p>
          <a:p>
            <a:pPr lvl="1"/>
            <a:r>
              <a:rPr lang="en-US" dirty="0" smtClean="0"/>
              <a:t>Birth control</a:t>
            </a:r>
          </a:p>
          <a:p>
            <a:pPr lvl="1"/>
            <a:r>
              <a:rPr lang="en-US" dirty="0" smtClean="0"/>
              <a:t>Voting and divorce rights</a:t>
            </a:r>
          </a:p>
          <a:p>
            <a:pPr lvl="1"/>
            <a:r>
              <a:rPr lang="en-US" dirty="0" smtClean="0"/>
              <a:t>Equal access to education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819400" cy="4419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dirty="0" err="1" smtClean="0"/>
              <a:t>Pisan</a:t>
            </a:r>
            <a:r>
              <a:rPr lang="en-US" sz="3200" dirty="0" smtClean="0"/>
              <a:t> Instructing a Group of Men</a:t>
            </a:r>
          </a:p>
        </p:txBody>
      </p:sp>
      <p:pic>
        <p:nvPicPr>
          <p:cNvPr id="47107" name="Picture 6" descr="Image:Christine de Pisan - cathedr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7013" y="0"/>
            <a:ext cx="6376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800600" y="1447800"/>
            <a:ext cx="3352800" cy="5791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Laura </a:t>
            </a:r>
            <a:r>
              <a:rPr lang="en-US" sz="3600" dirty="0" err="1" smtClean="0"/>
              <a:t>Cereta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1469-1499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Well-Accepted among Male Writers until she tried to Publish her </a:t>
            </a:r>
            <a:r>
              <a:rPr lang="en-US" sz="3600" dirty="0" smtClean="0"/>
              <a:t>works; accused of Plagiarism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8131" name="Picture 5" descr="cer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724400" y="2286000"/>
            <a:ext cx="3429000" cy="3276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Isabella </a:t>
            </a:r>
            <a:r>
              <a:rPr lang="en-US" dirty="0" err="1" smtClean="0"/>
              <a:t>d’Este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1474-1539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Most Famous of the Female Patrons</a:t>
            </a:r>
          </a:p>
        </p:txBody>
      </p:sp>
      <p:pic>
        <p:nvPicPr>
          <p:cNvPr id="49155" name="Picture 5" descr="isabe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84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Reformation Women</a:t>
            </a:r>
            <a:endParaRPr lang="en-US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228600" y="1609416"/>
            <a:ext cx="7772400" cy="484632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Protestant Reformation, women gained power in the new churches </a:t>
            </a:r>
          </a:p>
          <a:p>
            <a:pPr marL="7315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allowed to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speak, sometimes even hold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Catholic Reformation, women led reform movements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lang="en-US" sz="26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53000" y="685800"/>
            <a:ext cx="3276600" cy="6172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St. Teresa of Avila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(1515-1582)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Spanish Mystic of the Catholic Reformation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7891" name="Picture 3" descr="Teresa of Ávila by Peter Paul Rubens">
            <a:hlinkClick r:id="rId3" tooltip="Teresa of Ávila by Peter Paul Ruben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49530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157</TotalTime>
  <Words>688</Words>
  <Application>Microsoft Office PowerPoint</Application>
  <PresentationFormat>On-screen Show (4:3)</PresentationFormat>
  <Paragraphs>125</Paragraphs>
  <Slides>47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Opulent</vt:lpstr>
      <vt:lpstr>Women in European History</vt:lpstr>
      <vt:lpstr>Late Middle Ages and Renaissance Women</vt:lpstr>
      <vt:lpstr>Christine de Pisan  1364-1430  Author and Teacher of the Late Middle Ages</vt:lpstr>
      <vt:lpstr>Pisan instructing her son</vt:lpstr>
      <vt:lpstr>Pisan Instructing a Group of Men</vt:lpstr>
      <vt:lpstr>  Laura Cereta  1469-1499  Well-Accepted among Male Writers until she tried to Publish her works; accused of Plagiarism  </vt:lpstr>
      <vt:lpstr>Isabella d’Este  1474-1539  Most Famous of the Female Patrons</vt:lpstr>
      <vt:lpstr>Reformation Women</vt:lpstr>
      <vt:lpstr>St. Teresa of Avila    (1515-1582)   Spanish Mystic of the Catholic Reformation  </vt:lpstr>
      <vt:lpstr>The Ecstasy of Saint Teresa of Avila   by Bernini</vt:lpstr>
      <vt:lpstr>Royal Women</vt:lpstr>
      <vt:lpstr>Catherine de Médicis  1519-1589  Mother to and Regent of Francis II, Charles IX, Henry III of France During French Wars of Religion </vt:lpstr>
      <vt:lpstr>Mary I of England  Mary Tudor  r. 1553-1558  Nicknamed “Bloody Mary” for her Protestant Persecution after the death of her brother Edward VI</vt:lpstr>
      <vt:lpstr>Elizabeth I of England  r. 1558-1603  Reign is Known for Rise in English Power over Spain, prosperity, golden age of the Arts</vt:lpstr>
      <vt:lpstr>Marie de Médicis  1575-1642   Wife of Henry IV (Navarre) and and Regent for Son Louis XIII of France   </vt:lpstr>
      <vt:lpstr>Mary II of Orange  r. 1689-1694  Protestant daughter of Stuart King James II; Part of the “Glorious Revolution” Duo</vt:lpstr>
      <vt:lpstr>Marie Thérèse   1638-1683  Wife of Louis XIV  Wars of Devolution and Spanish Succession Based on her Ties to Land Holdings</vt:lpstr>
      <vt:lpstr>Holy Roman Empress Maria Theresa   r. 1740-1780   First Female HRE Due to Pragmatic Sanction</vt:lpstr>
      <vt:lpstr>Catherine the Great of Russia   r. 1762-1796  German Princess Turned First Czarina, “Englightened” Despot, partioner of Poland</vt:lpstr>
      <vt:lpstr>Queen Victoria  Era known for Peace and Prosperity, and moral and behavioral standards  r. 1837-1901</vt:lpstr>
      <vt:lpstr>Czarina Alexandra  1872-1918  Wife of Czar Nicolas II who Allowed Rasputin to make political decisions after he “saved” her son</vt:lpstr>
      <vt:lpstr>What will she do?</vt:lpstr>
      <vt:lpstr>Women of the Enlightenment and French Revolution</vt:lpstr>
      <vt:lpstr>The Salon of Madame Geoffrin</vt:lpstr>
      <vt:lpstr>Mary Wollstonecraft  1759-1797  Battled Rousseau over women’s rights, said Equality of Education the Key to gaining equal rights</vt:lpstr>
      <vt:lpstr>A Vindication of the Rights of Women</vt:lpstr>
      <vt:lpstr>The Women March on Versailles</vt:lpstr>
      <vt:lpstr>Marie Antoinette  1774-1792  Wife of Louis XVI Executed During French Revolution </vt:lpstr>
      <vt:lpstr>Execution of Marie Antoinette </vt:lpstr>
      <vt:lpstr>Olympe de Gouges  1748-1793  Declaration of the rights of women and Citizen  Executed during reign of terror </vt:lpstr>
      <vt:lpstr>Women and the Industrial Revolution</vt:lpstr>
      <vt:lpstr>Factory Workers</vt:lpstr>
      <vt:lpstr> John Stuart Mill  1806 - 1873   Utilitarian, Utopian Socialist, and Supporter of Women’s Equality   </vt:lpstr>
      <vt:lpstr>Women of Science and Medicine</vt:lpstr>
      <vt:lpstr>Margaret Cavendish  1623-1673  Scientific Revolution  First woman allowed to  attend Royal Society  of London  Meetings</vt:lpstr>
      <vt:lpstr>Florence Nightingale  1820-1910  Set Cleanliness Standards in field Hospitals during Crimean War then founded first school of Nursing in England</vt:lpstr>
      <vt:lpstr>Marie Curie  1867-1934  Worked with her husband in Atomic radiation</vt:lpstr>
      <vt:lpstr>19th and 20th Century Accomplishments</vt:lpstr>
      <vt:lpstr>Male Reaction to Female Abolitionists</vt:lpstr>
      <vt:lpstr>Emmeline Pankhurst  1858-1928  leader of Radical British Women’s suffrage Movement </vt:lpstr>
      <vt:lpstr>Chalking</vt:lpstr>
      <vt:lpstr>Chaining</vt:lpstr>
      <vt:lpstr>More Chaining</vt:lpstr>
      <vt:lpstr>Slide 44</vt:lpstr>
      <vt:lpstr>Hunger Strikes and Forced Feeding</vt:lpstr>
      <vt:lpstr>Margaret Thatcher  First Female British PM 1979-1990</vt:lpstr>
      <vt:lpstr>Wrap-Up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European History</dc:title>
  <dc:creator>AdkinsAH</dc:creator>
  <cp:lastModifiedBy> </cp:lastModifiedBy>
  <cp:revision>44</cp:revision>
  <dcterms:created xsi:type="dcterms:W3CDTF">2011-04-29T15:26:13Z</dcterms:created>
  <dcterms:modified xsi:type="dcterms:W3CDTF">2011-04-29T19:04:23Z</dcterms:modified>
</cp:coreProperties>
</file>