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5" r:id="rId4"/>
    <p:sldId id="258" r:id="rId5"/>
    <p:sldId id="259" r:id="rId6"/>
    <p:sldId id="260" r:id="rId7"/>
    <p:sldId id="263" r:id="rId8"/>
    <p:sldId id="267" r:id="rId9"/>
    <p:sldId id="273" r:id="rId10"/>
    <p:sldId id="266" r:id="rId11"/>
    <p:sldId id="268" r:id="rId12"/>
    <p:sldId id="269" r:id="rId13"/>
    <p:sldId id="270" r:id="rId14"/>
    <p:sldId id="271" r:id="rId15"/>
    <p:sldId id="272" r:id="rId16"/>
    <p:sldId id="276" r:id="rId17"/>
    <p:sldId id="274" r:id="rId18"/>
    <p:sldId id="277" r:id="rId19"/>
    <p:sldId id="282" r:id="rId20"/>
    <p:sldId id="280" r:id="rId21"/>
    <p:sldId id="279" r:id="rId22"/>
    <p:sldId id="289" r:id="rId23"/>
    <p:sldId id="291" r:id="rId24"/>
    <p:sldId id="293" r:id="rId25"/>
    <p:sldId id="283" r:id="rId26"/>
    <p:sldId id="292" r:id="rId27"/>
    <p:sldId id="284" r:id="rId28"/>
    <p:sldId id="286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137A2-01DB-4C07-B9A0-44D93FAB0E2F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48EC3-D217-42C1-8FF6-7824305750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4C11A-9B34-4EAD-8938-7EC5FB361C47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29836-5CDD-4060-B4EC-D635029A9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18D17-89F9-4C03-AC52-5474BE6AB869}" type="slidenum">
              <a:rPr lang="en-US"/>
              <a:pPr/>
              <a:t>2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97146-22B4-4CA4-AF5C-C35FB776395F}" type="slidenum">
              <a:rPr lang="en-US"/>
              <a:pPr/>
              <a:t>12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67BBE-3973-4DCC-A8C7-6B72DA28CB50}" type="slidenum">
              <a:rPr lang="en-US"/>
              <a:pPr/>
              <a:t>13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B3036-173E-4EA5-82EB-C6FFF489B9C1}" type="slidenum">
              <a:rPr lang="en-US"/>
              <a:pPr/>
              <a:t>14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ABAE8-4DAE-448A-A14E-456361D1E0B5}" type="slidenum">
              <a:rPr lang="en-US"/>
              <a:pPr/>
              <a:t>15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4AFE4C-B8D1-4B79-B248-5D91526950A9}" type="datetimeFigureOut">
              <a:rPr lang="en-US" smtClean="0"/>
              <a:pPr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0F082E-EBB6-40C1-ADC0-6173299C6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3/Rzeczpospolita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b/Rzeczpospolita_Rozbiory_1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1/Rzeczpospolita_Rozbiory_2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0/Rzeczpospolita_Rozbiory_3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f/fd/Alexander_II_1870_by_Sergei_Lvovich_Levitsky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Romanov Russia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Review of the People and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6858000"/>
          </a:xfrm>
        </p:spPr>
        <p:txBody>
          <a:bodyPr>
            <a:noAutofit/>
          </a:bodyPr>
          <a:lstStyle/>
          <a:p>
            <a:r>
              <a:rPr lang="en-US" sz="3600" dirty="0"/>
              <a:t>Peter III of Russia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Lover of Prussia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r. 6 months in </a:t>
            </a:r>
            <a:r>
              <a:rPr lang="en-US" sz="3200" dirty="0" smtClean="0"/>
              <a:t>1762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Likely murdered by Catherine the Great</a:t>
            </a:r>
            <a:endParaRPr lang="en-US" sz="3200" dirty="0"/>
          </a:p>
        </p:txBody>
      </p:sp>
      <p:pic>
        <p:nvPicPr>
          <p:cNvPr id="107526" name="Picture 6" descr="Peter3russia17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-609600"/>
            <a:ext cx="5194300" cy="746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3886200" cy="6858000"/>
          </a:xfrm>
        </p:spPr>
        <p:txBody>
          <a:bodyPr>
            <a:normAutofit/>
          </a:bodyPr>
          <a:lstStyle/>
          <a:p>
            <a:r>
              <a:rPr lang="en-US" dirty="0" err="1"/>
              <a:t>Pugachev’s</a:t>
            </a:r>
            <a:r>
              <a:rPr lang="en-US" dirty="0"/>
              <a:t> </a:t>
            </a:r>
            <a:r>
              <a:rPr lang="en-US" dirty="0" smtClean="0"/>
              <a:t>Rebellion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/>
              <a:t>One of the major challenges posed by peasants</a:t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Along with French Revolution, made Catherine withdraw support for Enlightenment ideals</a:t>
            </a:r>
            <a:endParaRPr lang="en-US" sz="2500" dirty="0"/>
          </a:p>
        </p:txBody>
      </p:sp>
      <p:pic>
        <p:nvPicPr>
          <p:cNvPr id="155654" name="Picture 6" descr="180px-Pugachy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85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600"/>
              <a:t>Poland-Lithuanian at its Greatest Extent</a:t>
            </a:r>
            <a:r>
              <a:rPr lang="en-US" sz="4000"/>
              <a:t> </a:t>
            </a:r>
          </a:p>
        </p:txBody>
      </p:sp>
      <p:pic>
        <p:nvPicPr>
          <p:cNvPr id="147459" name="Picture 3" descr="765px-Rzeczpospoli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0"/>
            <a:ext cx="7924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The 1</a:t>
            </a:r>
            <a:r>
              <a:rPr lang="en-US" sz="4000" baseline="30000"/>
              <a:t>st</a:t>
            </a:r>
            <a:r>
              <a:rPr lang="en-US" sz="4000"/>
              <a:t> Partition of Poland, 1772</a:t>
            </a:r>
          </a:p>
        </p:txBody>
      </p:sp>
      <p:pic>
        <p:nvPicPr>
          <p:cNvPr id="149507" name="Picture 3" descr="765px-Rzeczpospolita_Rozbiory_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/>
              <a:t>The 2</a:t>
            </a:r>
            <a:r>
              <a:rPr lang="en-US" sz="4000" baseline="30000"/>
              <a:t>nd</a:t>
            </a:r>
            <a:r>
              <a:rPr lang="en-US" sz="4000"/>
              <a:t> Partition of Poland, 1793</a:t>
            </a:r>
          </a:p>
        </p:txBody>
      </p:sp>
      <p:pic>
        <p:nvPicPr>
          <p:cNvPr id="151555" name="Picture 3" descr="765px-Rzeczpospolita_Rozbiory_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Aftermath of Poland’s Partition </a:t>
            </a:r>
          </a:p>
        </p:txBody>
      </p:sp>
      <p:pic>
        <p:nvPicPr>
          <p:cNvPr id="153603" name="Picture 3" descr="765px-Rzeczpospolita_Rozbiory_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3100" dirty="0" smtClean="0"/>
              <a:t>Involvement during the French Revolution, Napoleonic Era, and Congress of Vienna</a:t>
            </a:r>
            <a:endParaRPr lang="en-US" sz="3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marL="347663" indent="-231775">
              <a:buSzPct val="150000"/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700" dirty="0" smtClean="0"/>
              <a:t>Most important czar of the era – Alexander I </a:t>
            </a:r>
          </a:p>
          <a:p>
            <a:pPr marL="347663" indent="-231775">
              <a:buSzPct val="150000"/>
              <a:buFont typeface="Arial" pitchFamily="34" charset="0"/>
              <a:buChar char="•"/>
            </a:pPr>
            <a:r>
              <a:rPr lang="en-US" sz="2700" dirty="0" smtClean="0"/>
              <a:t> Major impacts: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800" dirty="0" smtClean="0"/>
              <a:t>Continued to fight France during Napoleonic Wars</a:t>
            </a:r>
          </a:p>
          <a:p>
            <a:pPr marL="1627823" lvl="3" indent="-231775">
              <a:buFont typeface="Wingdings" pitchFamily="2" charset="2"/>
              <a:buChar char="v"/>
            </a:pPr>
            <a:r>
              <a:rPr lang="en-US" sz="2400" dirty="0" smtClean="0"/>
              <a:t>  </a:t>
            </a:r>
            <a:r>
              <a:rPr lang="en-US" sz="2400" dirty="0" err="1" smtClean="0"/>
              <a:t>Coaltion</a:t>
            </a:r>
            <a:r>
              <a:rPr lang="en-US" sz="2400" dirty="0" smtClean="0"/>
              <a:t> Wars had started before his reign </a:t>
            </a:r>
            <a:r>
              <a:rPr lang="en-US" sz="2400" dirty="0" err="1" smtClean="0"/>
              <a:t>ag</a:t>
            </a:r>
            <a:r>
              <a:rPr lang="en-US" sz="2400" dirty="0" smtClean="0"/>
              <a:t>. Rev. France</a:t>
            </a:r>
          </a:p>
          <a:p>
            <a:pPr marL="1627823" lvl="3" indent="-231775">
              <a:buFont typeface="Wingdings" pitchFamily="2" charset="2"/>
              <a:buChar char="v"/>
            </a:pPr>
            <a:r>
              <a:rPr lang="en-US" sz="2400" dirty="0" smtClean="0"/>
              <a:t>  He loss to Nap. in 1807 and signed Treaty of </a:t>
            </a:r>
            <a:r>
              <a:rPr lang="en-US" sz="2400" dirty="0" err="1" smtClean="0"/>
              <a:t>Tilsit</a:t>
            </a:r>
            <a:r>
              <a:rPr lang="en-US" sz="2400" dirty="0" smtClean="0"/>
              <a:t>, giving up    </a:t>
            </a:r>
          </a:p>
          <a:p>
            <a:pPr marL="1627823" lvl="3" indent="-231775"/>
            <a:r>
              <a:rPr lang="en-US" sz="2400" dirty="0" smtClean="0"/>
              <a:t>      land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Joined in Continental System then withdrew, making Nap. Go to war against Russia in its ill-fated invasions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Finally won </a:t>
            </a:r>
            <a:r>
              <a:rPr lang="en-US" sz="2800" dirty="0" err="1" smtClean="0"/>
              <a:t>ag</a:t>
            </a:r>
            <a:r>
              <a:rPr lang="en-US" sz="2800" dirty="0" smtClean="0"/>
              <a:t>. Nap. in  Grand </a:t>
            </a:r>
            <a:r>
              <a:rPr lang="en-US" sz="2800" dirty="0" err="1" smtClean="0"/>
              <a:t>Coaltion</a:t>
            </a:r>
            <a:r>
              <a:rPr lang="en-US" sz="2800" dirty="0" smtClean="0"/>
              <a:t> (Leipzig) &amp; then Quadruple Alliance – (Battle of Waterloo)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Represented Russia at Congress of Vienna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 Signed Holy Alliance with other European </a:t>
            </a:r>
            <a:r>
              <a:rPr lang="en-US" sz="2800" dirty="0" smtClean="0"/>
              <a:t>Leaders</a:t>
            </a:r>
            <a:endParaRPr lang="en-US" sz="2400" dirty="0" smtClean="0"/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endParaRPr lang="en-US" sz="2000" dirty="0" smtClean="0"/>
          </a:p>
          <a:p>
            <a:pPr marL="1143191" lvl="1" indent="-231775"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231775">
              <a:buSzPct val="10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274638"/>
            <a:ext cx="4267200" cy="5973762"/>
          </a:xfrm>
        </p:spPr>
        <p:txBody>
          <a:bodyPr/>
          <a:lstStyle/>
          <a:p>
            <a:r>
              <a:rPr lang="en-US" dirty="0"/>
              <a:t>Czar Alexander I of </a:t>
            </a:r>
            <a:r>
              <a:rPr lang="en-US" dirty="0" smtClean="0"/>
              <a:t>Russia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1801-1825</a:t>
            </a:r>
            <a:endParaRPr lang="en-US" dirty="0"/>
          </a:p>
        </p:txBody>
      </p:sp>
      <p:pic>
        <p:nvPicPr>
          <p:cNvPr id="307203" name="Picture 3" descr="p_painting_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810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5" name="Picture 5" descr="l2-post-congress-of-vienna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7075"/>
          </a:xfrm>
          <a:prstGeom prst="rect">
            <a:avLst/>
          </a:prstGeom>
          <a:noFill/>
        </p:spPr>
      </p:pic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6019800" y="304800"/>
            <a:ext cx="3124200" cy="625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>
                <a:solidFill>
                  <a:schemeClr val="bg2"/>
                </a:solidFill>
                <a:latin typeface="Garamond" pitchFamily="18" charset="0"/>
              </a:rPr>
              <a:t>Europe in 1815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458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Middle to Late 1800’s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886200" cy="6858000"/>
          </a:xfrm>
        </p:spPr>
        <p:txBody>
          <a:bodyPr/>
          <a:lstStyle/>
          <a:p>
            <a:r>
              <a:rPr lang="en-US"/>
              <a:t>Peter I</a:t>
            </a:r>
            <a:br>
              <a:rPr lang="en-US"/>
            </a:br>
            <a:r>
              <a:rPr lang="en-US"/>
              <a:t>“The Great”</a:t>
            </a:r>
            <a:br>
              <a:rPr lang="en-US"/>
            </a:br>
            <a:r>
              <a:rPr lang="en-US"/>
              <a:t>of Russia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r. </a:t>
            </a:r>
            <a:r>
              <a:rPr lang="en-US" dirty="0"/>
              <a:t>1682-1725</a:t>
            </a:r>
          </a:p>
        </p:txBody>
      </p:sp>
      <p:pic>
        <p:nvPicPr>
          <p:cNvPr id="521219" name="Picture 3" descr="Peter_der-Grosse_1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900" y="0"/>
            <a:ext cx="5245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200" dirty="0" smtClean="0"/>
              <a:t>Czar Nicholas I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347663" indent="-231775">
              <a:buSzPct val="100000"/>
              <a:buFont typeface="Arial" pitchFamily="34" charset="0"/>
              <a:buChar char="•"/>
            </a:pPr>
            <a:r>
              <a:rPr lang="en-US" sz="3200" dirty="0" smtClean="0"/>
              <a:t>Successor to Alexander I – impact: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3200" dirty="0" smtClean="0"/>
              <a:t>Dealt with Decembrist Revolt at outset of reign</a:t>
            </a:r>
          </a:p>
          <a:p>
            <a:pPr marL="1408367" lvl="2" indent="-231775">
              <a:lnSpc>
                <a:spcPct val="120000"/>
              </a:lnSpc>
              <a:buSzPct val="100000"/>
              <a:buFont typeface="Wingdings" pitchFamily="2" charset="2"/>
              <a:buChar char="v"/>
            </a:pPr>
            <a:r>
              <a:rPr lang="en-US" sz="2800" dirty="0" smtClean="0"/>
              <a:t>  Revolt in response to Napoleonic Code ideals introduced in  invasion; led by his army officers – failed coup but major impact</a:t>
            </a:r>
          </a:p>
          <a:p>
            <a:pPr marL="1408367" lvl="2" indent="-231775">
              <a:lnSpc>
                <a:spcPct val="120000"/>
              </a:lnSpc>
              <a:buSzPct val="100000"/>
              <a:buFont typeface="Wingdings" pitchFamily="2" charset="2"/>
              <a:buChar char="v"/>
            </a:pPr>
            <a:r>
              <a:rPr lang="en-US" sz="2800" dirty="0" smtClean="0"/>
              <a:t>  responded to revolt with program  called Official Nationality</a:t>
            </a:r>
          </a:p>
          <a:p>
            <a:pPr marL="1712913" lvl="3" indent="-11588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dirty="0" smtClean="0"/>
              <a:t>  Orthodoxy, Nationalism, Autocracy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800" dirty="0" smtClean="0"/>
              <a:t> Continued and completed codification of Russian Law</a:t>
            </a:r>
          </a:p>
          <a:p>
            <a:pPr marL="347663" indent="-231775">
              <a:buSzPct val="100000"/>
            </a:pPr>
            <a:endParaRPr lang="en-US" sz="2400" dirty="0" smtClean="0"/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endParaRPr lang="en-US" sz="2000" dirty="0" smtClean="0"/>
          </a:p>
          <a:p>
            <a:pPr marL="1143191" lvl="1" indent="-231775"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231775">
              <a:buSzPct val="10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495800" cy="6583362"/>
          </a:xfrm>
        </p:spPr>
        <p:txBody>
          <a:bodyPr/>
          <a:lstStyle/>
          <a:p>
            <a:r>
              <a:rPr lang="en-US" dirty="0"/>
              <a:t>Czar Nicholas I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r. 1825-1855</a:t>
            </a:r>
          </a:p>
        </p:txBody>
      </p:sp>
      <p:pic>
        <p:nvPicPr>
          <p:cNvPr id="90118" name="Picture 6" descr="Nichola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68813" y="0"/>
            <a:ext cx="4675187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200" dirty="0" smtClean="0"/>
              <a:t>Czar Alexander II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 marL="347663" indent="-231775">
              <a:buSzPct val="100000"/>
              <a:buFont typeface="Arial" pitchFamily="34" charset="0"/>
              <a:buChar char="•"/>
            </a:pPr>
            <a:r>
              <a:rPr lang="en-US" sz="3200" dirty="0" smtClean="0"/>
              <a:t>Successor to Nicholas I</a:t>
            </a:r>
          </a:p>
          <a:p>
            <a:pPr marL="347663" indent="-231775">
              <a:buSzPct val="100000"/>
              <a:buFont typeface="Arial" pitchFamily="34" charset="0"/>
              <a:buChar char="•"/>
            </a:pPr>
            <a:r>
              <a:rPr lang="en-US" sz="3200" dirty="0" smtClean="0"/>
              <a:t>Impact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3000" dirty="0" smtClean="0"/>
              <a:t>Known as “Czar Emancipator” for ending serfdom</a:t>
            </a:r>
          </a:p>
          <a:p>
            <a:pPr marL="1408367" lvl="2" indent="-231775">
              <a:lnSpc>
                <a:spcPct val="120000"/>
              </a:lnSpc>
              <a:buSzPct val="100000"/>
              <a:buFont typeface="Wingdings" pitchFamily="2" charset="2"/>
              <a:buChar char="v"/>
            </a:pPr>
            <a:r>
              <a:rPr lang="en-US" sz="3000" dirty="0" smtClean="0"/>
              <a:t>  lives of serfs still not good because they couldn’t afford land so turned into tenant farmers</a:t>
            </a:r>
          </a:p>
          <a:p>
            <a:pPr marL="1408367" lvl="2" indent="-231775">
              <a:lnSpc>
                <a:spcPct val="120000"/>
              </a:lnSpc>
              <a:buSzPct val="100000"/>
              <a:buFont typeface="Wingdings" pitchFamily="2" charset="2"/>
              <a:buChar char="v"/>
            </a:pPr>
            <a:r>
              <a:rPr lang="en-US" sz="3000" dirty="0" smtClean="0"/>
              <a:t>  Allowed greater freedom and reduced censorship</a:t>
            </a:r>
          </a:p>
          <a:p>
            <a:pPr marL="1712913" lvl="3" indent="-11588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600" dirty="0" smtClean="0"/>
              <a:t>  backfired b/c  new terrorist political groups emerged (People’s Will); eventually succeeded in assassinating him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3000" dirty="0" smtClean="0"/>
              <a:t>Expanded Russia further to Sea of Japan</a:t>
            </a:r>
          </a:p>
          <a:p>
            <a:pPr marL="347663" indent="-231775">
              <a:buSzPct val="100000"/>
            </a:pPr>
            <a:endParaRPr lang="en-US" sz="2400" dirty="0" smtClean="0"/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endParaRPr lang="en-US" sz="2000" dirty="0" smtClean="0"/>
          </a:p>
          <a:p>
            <a:pPr marL="1143191" lvl="1" indent="-231775"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231775">
              <a:buSzPct val="10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495800" cy="5897562"/>
          </a:xfrm>
        </p:spPr>
        <p:txBody>
          <a:bodyPr>
            <a:normAutofit/>
          </a:bodyPr>
          <a:lstStyle/>
          <a:p>
            <a:r>
              <a:rPr lang="en-US" dirty="0"/>
              <a:t>Czar </a:t>
            </a:r>
            <a:r>
              <a:rPr lang="en-US" dirty="0" smtClean="0"/>
              <a:t>Alexander II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r. </a:t>
            </a:r>
            <a:r>
              <a:rPr lang="en-US" dirty="0" smtClean="0"/>
              <a:t>1855 - 1881</a:t>
            </a:r>
            <a:endParaRPr lang="en-US" dirty="0"/>
          </a:p>
        </p:txBody>
      </p:sp>
      <p:pic>
        <p:nvPicPr>
          <p:cNvPr id="1026" name="Picture 2" descr="File:Alexander II 1870 by Sergei Lvovich Levitsk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7827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200" dirty="0" smtClean="0"/>
              <a:t>Czar Alexander </a:t>
            </a:r>
            <a:r>
              <a:rPr lang="en-US" sz="3200" dirty="0" smtClean="0"/>
              <a:t>III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347663" indent="-231775">
              <a:buSzPct val="100000"/>
              <a:buFont typeface="Arial" pitchFamily="34" charset="0"/>
              <a:buChar char="•"/>
            </a:pPr>
            <a:r>
              <a:rPr lang="en-US" sz="3600" dirty="0" smtClean="0"/>
              <a:t>Successor to </a:t>
            </a:r>
            <a:r>
              <a:rPr lang="en-US" sz="3600" dirty="0" smtClean="0"/>
              <a:t>Alexander II</a:t>
            </a:r>
            <a:endParaRPr lang="en-US" sz="3600" dirty="0" smtClean="0"/>
          </a:p>
          <a:p>
            <a:pPr marL="347663" indent="-231775">
              <a:buSzPct val="100000"/>
              <a:buFont typeface="Arial" pitchFamily="34" charset="0"/>
              <a:buChar char="•"/>
            </a:pPr>
            <a:r>
              <a:rPr lang="en-US" sz="3600" dirty="0" smtClean="0"/>
              <a:t>Impact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3200" dirty="0" smtClean="0"/>
              <a:t>Reactionary against Alexander II’s allowance of more social freedoms</a:t>
            </a:r>
            <a:endParaRPr lang="en-US" sz="3200" dirty="0" smtClean="0"/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3200" dirty="0" smtClean="0"/>
              <a:t>went </a:t>
            </a:r>
            <a:r>
              <a:rPr lang="en-US" sz="3200" dirty="0" smtClean="0"/>
              <a:t>back to Nicholas I’s oppression</a:t>
            </a:r>
          </a:p>
          <a:p>
            <a:pPr marL="347663" indent="-231775">
              <a:buSzPct val="100000"/>
            </a:pPr>
            <a:endParaRPr lang="en-US" sz="2400" dirty="0" smtClean="0"/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endParaRPr lang="en-US" sz="2000" dirty="0" smtClean="0"/>
          </a:p>
          <a:p>
            <a:pPr marL="1143191" lvl="1" indent="-231775"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231775">
              <a:buSzPct val="10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267200" cy="6553200"/>
          </a:xfrm>
        </p:spPr>
        <p:txBody>
          <a:bodyPr/>
          <a:lstStyle/>
          <a:p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Czar Alexander III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r. 1881-1894</a:t>
            </a:r>
            <a:r>
              <a:rPr lang="en-US" smtClean="0"/>
              <a:t> </a:t>
            </a:r>
          </a:p>
        </p:txBody>
      </p:sp>
      <p:pic>
        <p:nvPicPr>
          <p:cNvPr id="30723" name="Picture 3" descr="Painting (c.1886) of Tsar Alexander III by Ivan Kramskoi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38638" y="0"/>
            <a:ext cx="480536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200" dirty="0" smtClean="0"/>
              <a:t>Czar Nicholas II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347663" indent="-231775">
              <a:buSzPct val="100000"/>
              <a:buFont typeface="Arial" pitchFamily="34" charset="0"/>
              <a:buChar char="•"/>
            </a:pPr>
            <a:r>
              <a:rPr lang="en-US" sz="2800" dirty="0" smtClean="0"/>
              <a:t>Last Romanov Czar</a:t>
            </a:r>
          </a:p>
          <a:p>
            <a:pPr marL="347663" indent="-231775">
              <a:buSzPct val="100000"/>
              <a:buFont typeface="Arial" pitchFamily="34" charset="0"/>
              <a:buChar char="•"/>
            </a:pPr>
            <a:r>
              <a:rPr lang="en-US" sz="2800" dirty="0" smtClean="0"/>
              <a:t>Impact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Helped usher in Industrial Revolution in late 1800s (FINALLY) but still far behind Europe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Lost Russo-Japanese War – long-lasting problems ensued</a:t>
            </a:r>
          </a:p>
          <a:p>
            <a:pPr marL="1408367" lvl="2" indent="-231775">
              <a:lnSpc>
                <a:spcPct val="120000"/>
              </a:lnSpc>
              <a:buSzPct val="100000"/>
              <a:buFont typeface="Wingdings" pitchFamily="2" charset="2"/>
              <a:buChar char="v"/>
            </a:pPr>
            <a:r>
              <a:rPr lang="en-US" sz="2400" dirty="0" smtClean="0"/>
              <a:t>  showed industrialism still not good</a:t>
            </a:r>
          </a:p>
          <a:p>
            <a:pPr marL="1408367" lvl="2" indent="-231775">
              <a:lnSpc>
                <a:spcPct val="120000"/>
              </a:lnSpc>
              <a:buSzPct val="100000"/>
              <a:buFont typeface="Wingdings" pitchFamily="2" charset="2"/>
              <a:buChar char="v"/>
            </a:pPr>
            <a:r>
              <a:rPr lang="en-US" sz="2400" dirty="0" smtClean="0"/>
              <a:t>  inspired march of protest led by Father </a:t>
            </a:r>
            <a:r>
              <a:rPr lang="en-US" sz="2400" dirty="0" err="1" smtClean="0"/>
              <a:t>Gapon</a:t>
            </a:r>
            <a:endParaRPr lang="en-US" sz="2400" dirty="0" smtClean="0"/>
          </a:p>
          <a:p>
            <a:pPr marL="1712913" lvl="3" indent="-11588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/>
              <a:t>  Nicholas ordered army to fire on peaceful marchers</a:t>
            </a:r>
          </a:p>
          <a:p>
            <a:pPr marL="1712913" lvl="3" indent="-11588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/>
              <a:t>  resulted in Revolution of 1905 – ultimately failed</a:t>
            </a:r>
          </a:p>
          <a:p>
            <a:pPr marL="2124393" lvl="5" indent="-115888">
              <a:lnSpc>
                <a:spcPct val="120000"/>
              </a:lnSpc>
              <a:buSzPct val="70000"/>
              <a:buFont typeface="Wingdings" pitchFamily="2" charset="2"/>
              <a:buChar char="q"/>
            </a:pPr>
            <a:r>
              <a:rPr lang="en-US" sz="2400" dirty="0" smtClean="0"/>
              <a:t>  </a:t>
            </a:r>
            <a:r>
              <a:rPr lang="en-US" dirty="0" smtClean="0"/>
              <a:t>People revolted,  Nicholas II allowed </a:t>
            </a:r>
            <a:r>
              <a:rPr lang="en-US" dirty="0" err="1" smtClean="0"/>
              <a:t>Duma</a:t>
            </a:r>
            <a:r>
              <a:rPr lang="en-US" dirty="0" smtClean="0"/>
              <a:t> to meet, dissolved it </a:t>
            </a:r>
          </a:p>
          <a:p>
            <a:pPr marL="2124393" lvl="5" indent="-115888">
              <a:lnSpc>
                <a:spcPct val="120000"/>
              </a:lnSpc>
              <a:buSzPct val="80000"/>
              <a:buNone/>
            </a:pPr>
            <a:r>
              <a:rPr lang="en-US" dirty="0" smtClean="0"/>
              <a:t>       until he was happy with its lack of </a:t>
            </a:r>
            <a:r>
              <a:rPr lang="en-US" dirty="0" smtClean="0"/>
              <a:t>Liberalism (advised by </a:t>
            </a:r>
          </a:p>
          <a:p>
            <a:pPr marL="2124393" lvl="5" indent="-115888">
              <a:lnSpc>
                <a:spcPct val="120000"/>
              </a:lnSpc>
              <a:buSzPct val="80000"/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Stolypin</a:t>
            </a:r>
            <a:r>
              <a:rPr lang="en-US" dirty="0" smtClean="0"/>
              <a:t>)</a:t>
            </a:r>
            <a:endParaRPr lang="en-US" dirty="0" smtClean="0"/>
          </a:p>
          <a:p>
            <a:pPr marL="1204913" lvl="5" indent="-290513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Family imprisoned/executed during Russian Revolution</a:t>
            </a:r>
          </a:p>
          <a:p>
            <a:pPr marL="1904937" lvl="4" indent="-115888">
              <a:lnSpc>
                <a:spcPct val="120000"/>
              </a:lnSpc>
              <a:buSzPct val="80000"/>
            </a:pPr>
            <a:endParaRPr lang="en-US" dirty="0" smtClean="0"/>
          </a:p>
          <a:p>
            <a:pPr marL="1493457" lvl="2" indent="-115888">
              <a:lnSpc>
                <a:spcPct val="120000"/>
              </a:lnSpc>
              <a:buSzPct val="80000"/>
            </a:pPr>
            <a:endParaRPr lang="en-US" sz="2200" dirty="0" smtClean="0"/>
          </a:p>
          <a:p>
            <a:pPr marL="347663" indent="-231775">
              <a:buSzPct val="100000"/>
            </a:pPr>
            <a:endParaRPr lang="en-US" sz="2400" dirty="0" smtClean="0"/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endParaRPr lang="en-US" sz="2000" dirty="0" smtClean="0"/>
          </a:p>
          <a:p>
            <a:pPr marL="1143191" lvl="1" indent="-231775"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231775">
              <a:buSzPct val="10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200400" cy="68580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4000" smtClean="0"/>
              <a:t>Czar Nicholas II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r. 1894-1917</a:t>
            </a:r>
          </a:p>
        </p:txBody>
      </p:sp>
      <p:pic>
        <p:nvPicPr>
          <p:cNvPr id="31747" name="Picture 3" descr="Nicholas 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0"/>
            <a:ext cx="59324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 smtClean="0"/>
              <a:t>Father George Gapon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1870-1906</a:t>
            </a:r>
          </a:p>
        </p:txBody>
      </p:sp>
      <p:pic>
        <p:nvPicPr>
          <p:cNvPr id="33795" name="Picture 3" descr="RUSgapon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-228600"/>
            <a:ext cx="4724400" cy="731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648200" cy="685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Vladimir </a:t>
            </a:r>
            <a:r>
              <a:rPr lang="en-US" dirty="0" err="1" smtClean="0"/>
              <a:t>Ulyanov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Lenin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1870-1924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Began his political criticisms under Nicholas II</a:t>
            </a:r>
            <a:endParaRPr lang="en-US" dirty="0" smtClean="0"/>
          </a:p>
        </p:txBody>
      </p:sp>
      <p:pic>
        <p:nvPicPr>
          <p:cNvPr id="32771" name="Picture 3" descr="Vladimir Len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846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14400"/>
          </a:xfrm>
        </p:spPr>
        <p:txBody>
          <a:bodyPr/>
          <a:lstStyle/>
          <a:p>
            <a:pPr algn="ctr"/>
            <a:r>
              <a:rPr lang="en-US" dirty="0" smtClean="0"/>
              <a:t>Particulars about PTG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marL="347663" indent="-231775">
              <a:buSzPct val="150000"/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700" dirty="0" smtClean="0"/>
              <a:t>Most important of the early czars due to his  impact on his country, even though many changes died with him</a:t>
            </a:r>
          </a:p>
          <a:p>
            <a:pPr marL="347663" indent="-231775">
              <a:buSzPct val="150000"/>
              <a:buFont typeface="Arial" pitchFamily="34" charset="0"/>
              <a:buChar char="•"/>
            </a:pPr>
            <a:r>
              <a:rPr lang="en-US" sz="2700" dirty="0" smtClean="0"/>
              <a:t> First responsible for “rise of Russia,” especially in the  realm of Europe</a:t>
            </a:r>
          </a:p>
          <a:p>
            <a:pPr marL="347663" indent="-231775">
              <a:buSzPct val="150000"/>
              <a:buFont typeface="Arial" pitchFamily="34" charset="0"/>
              <a:buChar char="•"/>
            </a:pPr>
            <a:r>
              <a:rPr lang="en-US" sz="2700" dirty="0" smtClean="0"/>
              <a:t>Major impacts: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  Westernization – wanted acceptance of Europe through </a:t>
            </a:r>
          </a:p>
          <a:p>
            <a:pPr marL="1143191" lvl="1" indent="-231775">
              <a:buSzPct val="100000"/>
            </a:pPr>
            <a:r>
              <a:rPr lang="en-US" sz="2400" dirty="0" smtClean="0"/>
              <a:t>      emulation</a:t>
            </a:r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r>
              <a:rPr lang="en-US" sz="2000" dirty="0" smtClean="0"/>
              <a:t>  Dress and appearance (Boyars especially), army training, legal </a:t>
            </a:r>
          </a:p>
          <a:p>
            <a:pPr marL="1408367" lvl="2" indent="-231775">
              <a:buSzPct val="100000"/>
            </a:pPr>
            <a:r>
              <a:rPr lang="en-US" sz="2000" dirty="0" smtClean="0"/>
              <a:t>      code, increase in local authority’s power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Increase in size of Russia</a:t>
            </a:r>
          </a:p>
          <a:p>
            <a:pPr marL="1408367" lvl="2" indent="-231775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n-US" sz="2000" dirty="0" smtClean="0"/>
              <a:t>   Fought Sweden in Great Northern War and gained Baltic  lands</a:t>
            </a:r>
          </a:p>
          <a:p>
            <a:pPr marL="1408367" lvl="2" indent="-231775">
              <a:lnSpc>
                <a:spcPct val="150000"/>
              </a:lnSpc>
              <a:buSzPct val="100000"/>
              <a:buFont typeface="Wingdings" pitchFamily="2" charset="2"/>
              <a:buChar char="v"/>
            </a:pPr>
            <a:r>
              <a:rPr lang="en-US" sz="2000" dirty="0" smtClean="0"/>
              <a:t>   Fought Ottoman Turks for lands along the Black Sea </a:t>
            </a:r>
          </a:p>
          <a:p>
            <a:pPr marL="1819847" lvl="4" indent="-23177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/>
              <a:t>  </a:t>
            </a:r>
            <a:r>
              <a:rPr lang="en-US" sz="1900" dirty="0" smtClean="0"/>
              <a:t>land was lost later but regained by Catherine the Great</a:t>
            </a:r>
            <a:endParaRPr lang="en-US" sz="2300" dirty="0" smtClean="0"/>
          </a:p>
          <a:p>
            <a:pPr marL="1408367" lvl="2" indent="-231775">
              <a:buSzPct val="100000"/>
              <a:buFont typeface="Arial" pitchFamily="34" charset="0"/>
              <a:buChar char="•"/>
            </a:pPr>
            <a:endParaRPr lang="en-US" sz="2000" dirty="0" smtClean="0"/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endParaRPr lang="en-US" sz="2000" dirty="0" smtClean="0"/>
          </a:p>
          <a:p>
            <a:pPr marL="1143191" lvl="1" indent="-231775"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231775">
              <a:buSzPct val="10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4572000" cy="5257800"/>
          </a:xfrm>
        </p:spPr>
        <p:txBody>
          <a:bodyPr/>
          <a:lstStyle/>
          <a:p>
            <a:r>
              <a:rPr lang="en-US" sz="4000" smtClean="0"/>
              <a:t>Poster from 1929 Commemorating Bloody Sunday and the Revolution of 1905</a:t>
            </a:r>
          </a:p>
        </p:txBody>
      </p:sp>
      <p:pic>
        <p:nvPicPr>
          <p:cNvPr id="34819" name="Picture 3" descr="beich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1850" y="0"/>
            <a:ext cx="4502150" cy="739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858000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Peter Stolypin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PM 1906-1911</a:t>
            </a:r>
          </a:p>
        </p:txBody>
      </p:sp>
      <p:pic>
        <p:nvPicPr>
          <p:cNvPr id="35843" name="Picture 3" descr="RUSstolyp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02063" y="0"/>
            <a:ext cx="5341937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4191000" cy="6046787"/>
          </a:xfrm>
        </p:spPr>
        <p:txBody>
          <a:bodyPr/>
          <a:lstStyle/>
          <a:p>
            <a:r>
              <a:rPr lang="en-US" dirty="0"/>
              <a:t>Russian Boyars</a:t>
            </a:r>
          </a:p>
        </p:txBody>
      </p:sp>
      <p:pic>
        <p:nvPicPr>
          <p:cNvPr id="524293" name="Picture 5" descr="boy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0"/>
            <a:ext cx="4032386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6" name="Rectangle 6"/>
          <p:cNvSpPr>
            <a:spLocks noGrp="1" noChangeArrowheads="1"/>
          </p:cNvSpPr>
          <p:nvPr>
            <p:ph type="title"/>
          </p:nvPr>
        </p:nvSpPr>
        <p:spPr>
          <a:xfrm>
            <a:off x="5257800" y="277813"/>
            <a:ext cx="3886200" cy="5970587"/>
          </a:xfrm>
        </p:spPr>
        <p:txBody>
          <a:bodyPr/>
          <a:lstStyle/>
          <a:p>
            <a:r>
              <a:rPr lang="en-US"/>
              <a:t>Peter Cutting the Beard of a Boyar</a:t>
            </a:r>
          </a:p>
        </p:txBody>
      </p:sp>
      <p:pic>
        <p:nvPicPr>
          <p:cNvPr id="527365" name="Picture 5" descr="boyar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847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581400" cy="6629400"/>
          </a:xfrm>
        </p:spPr>
        <p:txBody>
          <a:bodyPr/>
          <a:lstStyle/>
          <a:p>
            <a:r>
              <a:rPr lang="en-US"/>
              <a:t>Peter Cutting the Sleeves of the Boyars</a:t>
            </a:r>
          </a:p>
        </p:txBody>
      </p:sp>
      <p:pic>
        <p:nvPicPr>
          <p:cNvPr id="530437" name="Picture 5" descr="boyar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0"/>
            <a:ext cx="5492536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532" name="Picture 4" descr="Russia and Sweden after the Great Northern War, 17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88913"/>
            <a:ext cx="9601200" cy="775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3400"/>
              <a:t>Catherine the Great of Russia r. 1762-1796</a:t>
            </a:r>
          </a:p>
        </p:txBody>
      </p:sp>
      <p:pic>
        <p:nvPicPr>
          <p:cNvPr id="146435" name="Picture 3" descr="Catherine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762000"/>
            <a:ext cx="8382000" cy="5856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14400"/>
          </a:xfrm>
        </p:spPr>
        <p:txBody>
          <a:bodyPr/>
          <a:lstStyle/>
          <a:p>
            <a:pPr algn="ctr"/>
            <a:r>
              <a:rPr lang="en-US" dirty="0" smtClean="0"/>
              <a:t>Particulars about CTG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pPr marL="347663" indent="-231775">
              <a:buSzPct val="150000"/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700" dirty="0" smtClean="0"/>
              <a:t>Next important czar due to her lasting impact on Russia </a:t>
            </a:r>
          </a:p>
          <a:p>
            <a:pPr marL="347663" indent="-231775">
              <a:buSzPct val="150000"/>
              <a:buFont typeface="Arial" pitchFamily="34" charset="0"/>
              <a:buChar char="•"/>
            </a:pPr>
            <a:r>
              <a:rPr lang="en-US" sz="2700" dirty="0" smtClean="0"/>
              <a:t>Major impacts: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  First female czar </a:t>
            </a:r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r>
              <a:rPr lang="en-US" sz="2000" dirty="0" smtClean="0"/>
              <a:t>  German princess who embraced Russian language, Russian </a:t>
            </a:r>
          </a:p>
          <a:p>
            <a:pPr marL="1408367" lvl="2" indent="-231775">
              <a:buSzPct val="100000"/>
            </a:pPr>
            <a:r>
              <a:rPr lang="en-US" sz="2000" dirty="0" smtClean="0"/>
              <a:t>      Orthodox Church and got rid of crazy husband so accepted</a:t>
            </a:r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r>
              <a:rPr lang="en-US" sz="2000" dirty="0" smtClean="0"/>
              <a:t>  Also accepted b/c  awarded  local nobility with increased power</a:t>
            </a:r>
          </a:p>
          <a:p>
            <a:pPr marL="1408367" lvl="2" indent="-231775">
              <a:buSzPct val="100000"/>
            </a:pPr>
            <a:r>
              <a:rPr lang="en-US" sz="2000" dirty="0" smtClean="0"/>
              <a:t>      over serfs if they complied with her wishes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“Enlightened Despot” due to readings, correspondence</a:t>
            </a:r>
          </a:p>
          <a:p>
            <a:pPr marL="1143191" lvl="1" indent="-231775">
              <a:buSzPct val="100000"/>
            </a:pPr>
            <a:r>
              <a:rPr lang="en-US" sz="2400" dirty="0" smtClean="0"/>
              <a:t>    with Enlightenment leaders but didn’t apply ideas</a:t>
            </a:r>
          </a:p>
          <a:p>
            <a:pPr marL="1143191" lvl="1" indent="-231775"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Continued to organize/codify Russian law</a:t>
            </a:r>
          </a:p>
          <a:p>
            <a:pPr marL="1143191" lvl="1" indent="-231775">
              <a:lnSpc>
                <a:spcPct val="120000"/>
              </a:lnSpc>
              <a:buSzPct val="100000"/>
              <a:buFont typeface="Wingdings" pitchFamily="2" charset="2"/>
              <a:buChar char="§"/>
            </a:pPr>
            <a:r>
              <a:rPr lang="en-US" sz="2400" dirty="0" smtClean="0"/>
              <a:t>Increase in size of Russia to largest country in the world</a:t>
            </a:r>
          </a:p>
          <a:p>
            <a:pPr marL="1408367" lvl="2" indent="-231775">
              <a:lnSpc>
                <a:spcPct val="120000"/>
              </a:lnSpc>
              <a:buSzPct val="100000"/>
              <a:buFont typeface="Wingdings" pitchFamily="2" charset="2"/>
              <a:buChar char="v"/>
            </a:pPr>
            <a:r>
              <a:rPr lang="en-US" sz="2000" dirty="0" smtClean="0"/>
              <a:t>   Partitioned Poland along with Austria and Prussia </a:t>
            </a:r>
          </a:p>
          <a:p>
            <a:pPr marL="1712913" lvl="3" indent="-115888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dirty="0" smtClean="0"/>
              <a:t>  avoided war between the three but poor, poor Poland – gone until 1919</a:t>
            </a:r>
          </a:p>
          <a:p>
            <a:pPr marL="1408367" lvl="2" indent="-231775">
              <a:lnSpc>
                <a:spcPct val="120000"/>
              </a:lnSpc>
              <a:buSzPct val="100000"/>
              <a:buFont typeface="Wingdings" pitchFamily="2" charset="2"/>
              <a:buChar char="v"/>
            </a:pPr>
            <a:r>
              <a:rPr lang="en-US" sz="2000" dirty="0" smtClean="0"/>
              <a:t>   Fought Ottoman Turks for lands along the Black Sea </a:t>
            </a:r>
          </a:p>
          <a:p>
            <a:pPr marL="1819847" lvl="4" indent="-231775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1800" dirty="0" smtClean="0"/>
              <a:t>  </a:t>
            </a:r>
            <a:r>
              <a:rPr lang="en-US" sz="1900" dirty="0" smtClean="0"/>
              <a:t>land was retained this time</a:t>
            </a:r>
            <a:endParaRPr lang="en-US" sz="2300" dirty="0" smtClean="0"/>
          </a:p>
          <a:p>
            <a:pPr marL="1408367" lvl="2" indent="-231775">
              <a:buSzPct val="100000"/>
              <a:buFont typeface="Arial" pitchFamily="34" charset="0"/>
              <a:buChar char="•"/>
            </a:pPr>
            <a:endParaRPr lang="en-US" sz="2000" dirty="0" smtClean="0"/>
          </a:p>
          <a:p>
            <a:pPr marL="1408367" lvl="2" indent="-231775">
              <a:buSzPct val="100000"/>
              <a:buFont typeface="Wingdings" pitchFamily="2" charset="2"/>
              <a:buChar char="v"/>
            </a:pPr>
            <a:endParaRPr lang="en-US" sz="2000" dirty="0" smtClean="0"/>
          </a:p>
          <a:p>
            <a:pPr marL="1143191" lvl="1" indent="-231775"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marL="347663" indent="-231775">
              <a:buSzPct val="100000"/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260</TotalTime>
  <Words>715</Words>
  <Application>Microsoft Office PowerPoint</Application>
  <PresentationFormat>On-screen Show (4:3)</PresentationFormat>
  <Paragraphs>116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Romanov Russia</vt:lpstr>
      <vt:lpstr>Peter I “The Great” of Russia   r. 1682-1725</vt:lpstr>
      <vt:lpstr>Particulars about PTG</vt:lpstr>
      <vt:lpstr>Russian Boyars</vt:lpstr>
      <vt:lpstr>Peter Cutting the Beard of a Boyar</vt:lpstr>
      <vt:lpstr>Peter Cutting the Sleeves of the Boyars</vt:lpstr>
      <vt:lpstr>Slide 7</vt:lpstr>
      <vt:lpstr>Catherine the Great of Russia r. 1762-1796</vt:lpstr>
      <vt:lpstr>Particulars about CTG</vt:lpstr>
      <vt:lpstr>Peter III of Russia   Lover of Prussia  r. 6 months in 1762  Likely murdered by Catherine the Great</vt:lpstr>
      <vt:lpstr>Pugachev’s Rebellion  One of the major challenges posed by peasants  Along with French Revolution, made Catherine withdraw support for Enlightenment ideals</vt:lpstr>
      <vt:lpstr>Poland-Lithuanian at its Greatest Extent </vt:lpstr>
      <vt:lpstr>The 1st Partition of Poland, 1772</vt:lpstr>
      <vt:lpstr>The 2nd Partition of Poland, 1793</vt:lpstr>
      <vt:lpstr>The Aftermath of Poland’s Partition </vt:lpstr>
      <vt:lpstr>Involvement during the French Revolution, Napoleonic Era, and Congress of Vienna</vt:lpstr>
      <vt:lpstr>Czar Alexander I of Russia  r. 1801-1825</vt:lpstr>
      <vt:lpstr>Slide 18</vt:lpstr>
      <vt:lpstr>Middle to Late 1800’s Russia</vt:lpstr>
      <vt:lpstr>Czar Nicholas I</vt:lpstr>
      <vt:lpstr>Czar Nicholas I  r. 1825-1855</vt:lpstr>
      <vt:lpstr>Czar Alexander II</vt:lpstr>
      <vt:lpstr>Czar Alexander II  r. 1855 - 1881</vt:lpstr>
      <vt:lpstr>Czar Alexander III</vt:lpstr>
      <vt:lpstr>  Czar Alexander III  r. 1881-1894 </vt:lpstr>
      <vt:lpstr>Czar Nicholas II</vt:lpstr>
      <vt:lpstr>  Czar Nicholas II  r. 1894-1917</vt:lpstr>
      <vt:lpstr>Father George Gapon  1870-1906</vt:lpstr>
      <vt:lpstr>  Vladimir Ulyanov  Lenin  1870-1924  Began his political criticisms under Nicholas II</vt:lpstr>
      <vt:lpstr>Poster from 1929 Commemorating Bloody Sunday and the Revolution of 1905</vt:lpstr>
      <vt:lpstr> Peter Stolypin  PM 1906-1911</vt:lpstr>
    </vt:vector>
  </TitlesOfParts>
  <Company>Spartanburg School District Six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Romanov Russia</dc:title>
  <dc:creator>SCSD6</dc:creator>
  <cp:lastModifiedBy>Ashley Adkins</cp:lastModifiedBy>
  <cp:revision>41</cp:revision>
  <dcterms:created xsi:type="dcterms:W3CDTF">2011-05-03T15:27:11Z</dcterms:created>
  <dcterms:modified xsi:type="dcterms:W3CDTF">2012-05-09T18:15:14Z</dcterms:modified>
</cp:coreProperties>
</file>