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52"/>
  </p:notesMasterIdLst>
  <p:handoutMasterIdLst>
    <p:handoutMasterId r:id="rId53"/>
  </p:handoutMasterIdLst>
  <p:sldIdLst>
    <p:sldId id="256" r:id="rId2"/>
    <p:sldId id="443" r:id="rId3"/>
    <p:sldId id="444" r:id="rId4"/>
    <p:sldId id="445" r:id="rId5"/>
    <p:sldId id="446" r:id="rId6"/>
    <p:sldId id="447" r:id="rId7"/>
    <p:sldId id="356" r:id="rId8"/>
    <p:sldId id="384" r:id="rId9"/>
    <p:sldId id="386" r:id="rId10"/>
    <p:sldId id="435" r:id="rId11"/>
    <p:sldId id="385" r:id="rId12"/>
    <p:sldId id="404" r:id="rId13"/>
    <p:sldId id="398" r:id="rId14"/>
    <p:sldId id="397" r:id="rId15"/>
    <p:sldId id="399" r:id="rId16"/>
    <p:sldId id="400" r:id="rId17"/>
    <p:sldId id="401" r:id="rId18"/>
    <p:sldId id="436" r:id="rId19"/>
    <p:sldId id="440" r:id="rId20"/>
    <p:sldId id="406" r:id="rId21"/>
    <p:sldId id="407" r:id="rId22"/>
    <p:sldId id="408" r:id="rId23"/>
    <p:sldId id="409" r:id="rId24"/>
    <p:sldId id="410" r:id="rId25"/>
    <p:sldId id="411" r:id="rId26"/>
    <p:sldId id="405" r:id="rId27"/>
    <p:sldId id="437" r:id="rId28"/>
    <p:sldId id="412" r:id="rId29"/>
    <p:sldId id="448" r:id="rId30"/>
    <p:sldId id="449" r:id="rId31"/>
    <p:sldId id="402" r:id="rId32"/>
    <p:sldId id="413" r:id="rId33"/>
    <p:sldId id="414" r:id="rId34"/>
    <p:sldId id="415" r:id="rId35"/>
    <p:sldId id="416" r:id="rId36"/>
    <p:sldId id="417" r:id="rId37"/>
    <p:sldId id="438" r:id="rId38"/>
    <p:sldId id="418" r:id="rId39"/>
    <p:sldId id="441" r:id="rId40"/>
    <p:sldId id="403" r:id="rId41"/>
    <p:sldId id="419" r:id="rId42"/>
    <p:sldId id="420" r:id="rId43"/>
    <p:sldId id="421" r:id="rId44"/>
    <p:sldId id="423" r:id="rId45"/>
    <p:sldId id="442" r:id="rId46"/>
    <p:sldId id="422" r:id="rId47"/>
    <p:sldId id="439" r:id="rId48"/>
    <p:sldId id="424" r:id="rId49"/>
    <p:sldId id="360" r:id="rId50"/>
    <p:sldId id="387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2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BBF7B-F3A9-45F6-9091-906AD2B9494E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FDBEF-F6E1-4469-801D-B4A6BA297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8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8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3A74C90-1738-4BC7-B890-457AF7464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8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236DD1D-FB7F-492C-8E11-F5DB172A55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B62E4-88FD-4934-B1DE-473B0F4A8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B37B5-090E-48B5-87D2-23DBEFFC8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B912BB-1FB6-4BD8-A925-F345F4963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B848C-B916-430B-BBB2-B6C2A3684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187EDB-C60A-4B7D-90F8-E8D217D6E4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9FAC91-04DA-4C1F-A4CB-F0EB52A72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E0FF820-EA0A-4F75-97C3-873ED85EA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DB1DBD-8396-4069-A9FE-1FD4DDF21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912B6-6900-4EE1-8FCD-6FAAEA521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FD6E5C-F90E-49DD-A3F1-A810640FF4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6456DD-08B0-462D-91BA-E78462D7C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F7DC6D4-86C7-4745-97FB-5EA0B573D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4/4a/I_Osman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c/c6/Gentile_Bellini_003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e/e0/Battle_of_Lepanto_1571.jp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d/QASIM.PNG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File:Shah_Ismail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hyperlink" Target="http://en.wikipedia.org/wiki/File:%D0%A1%D0%B5%D1%84%D0%B8_1%D0%B9_1629-42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en/6/6e/Merv_battle.jpg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1/12/Tahmasb-1.jpg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d/d9/Mahmud_and_Ayaz_and_Shah_Abbas_I.jpg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upload.wikimedia.org/wikipedia/commons/e/e7/Emperor_Humayun.JP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d/d1/Akbar1.jpg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c/c8/Taj_Mahal_in_March_2004.jpg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610600" cy="2209800"/>
          </a:xfrm>
        </p:spPr>
        <p:txBody>
          <a:bodyPr>
            <a:normAutofit/>
          </a:bodyPr>
          <a:lstStyle/>
          <a:p>
            <a:r>
              <a:rPr lang="en-US" sz="4100" dirty="0" smtClean="0"/>
              <a:t>Islam Review Part II: Spread of Islam to South and South East Asia and the Gunpowder Empires</a:t>
            </a:r>
            <a:endParaRPr lang="en-US" sz="41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AP Exam Review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Spread of Islam to SE Asia</a:t>
            </a:r>
            <a:endParaRPr lang="en-US" sz="28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915400" cy="6172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Hindu/Buddhist strongholds remained impervious to Islam</a:t>
            </a:r>
          </a:p>
          <a:p>
            <a:pPr lvl="1"/>
            <a:r>
              <a:rPr lang="en-US" dirty="0" smtClean="0"/>
              <a:t>Exp: Mainland southeast Asia remained Buddhist</a:t>
            </a:r>
          </a:p>
          <a:p>
            <a:pPr lvl="1"/>
            <a:r>
              <a:rPr lang="en-US" dirty="0" smtClean="0"/>
              <a:t>SE Asian Islands were polytheistic/animistic so easier to convert</a:t>
            </a:r>
          </a:p>
          <a:p>
            <a:pPr lvl="0"/>
            <a:r>
              <a:rPr lang="en-US" sz="2600" dirty="0" smtClean="0">
                <a:solidFill>
                  <a:srgbClr val="FFC000"/>
                </a:solidFill>
              </a:rPr>
              <a:t>Sufi Mystics </a:t>
            </a:r>
            <a:r>
              <a:rPr lang="en-US" sz="2600" dirty="0" smtClean="0"/>
              <a:t>other big source of Islam besides </a:t>
            </a:r>
            <a:r>
              <a:rPr lang="en-US" sz="2600" dirty="0" smtClean="0">
                <a:solidFill>
                  <a:srgbClr val="FFC000"/>
                </a:solidFill>
              </a:rPr>
              <a:t>merchants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Syncretism</a:t>
            </a:r>
            <a:r>
              <a:rPr lang="en-US" dirty="0" smtClean="0"/>
              <a:t> occurs as Sufis tolerated earlier animist, Hindu, Buddhist beliefs/rituals</a:t>
            </a:r>
          </a:p>
          <a:p>
            <a:r>
              <a:rPr lang="en-US" sz="2600" dirty="0" smtClean="0"/>
              <a:t>Women retained position they had prior to Islam</a:t>
            </a:r>
          </a:p>
          <a:p>
            <a:pPr lvl="1"/>
            <a:r>
              <a:rPr lang="en-US" dirty="0" smtClean="0"/>
              <a:t>Markets dominated by female buyers/ sellers</a:t>
            </a:r>
          </a:p>
          <a:p>
            <a:pPr lvl="1"/>
            <a:r>
              <a:rPr lang="en-US" dirty="0" smtClean="0"/>
              <a:t>Inheritance still remained </a:t>
            </a:r>
            <a:r>
              <a:rPr lang="en-US" dirty="0" smtClean="0">
                <a:solidFill>
                  <a:srgbClr val="FFC000"/>
                </a:solidFill>
              </a:rPr>
              <a:t>matrilineal</a:t>
            </a:r>
          </a:p>
          <a:p>
            <a:r>
              <a:rPr lang="en-US" sz="2600" dirty="0" smtClean="0"/>
              <a:t>13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century – </a:t>
            </a:r>
            <a:r>
              <a:rPr lang="en-US" sz="2600" dirty="0" smtClean="0">
                <a:solidFill>
                  <a:srgbClr val="FFC000"/>
                </a:solidFill>
              </a:rPr>
              <a:t>Shrivijaya</a:t>
            </a:r>
            <a:r>
              <a:rPr lang="en-US" sz="2600" dirty="0" smtClean="0"/>
              <a:t> empire fell, Muslims had full control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8216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28600"/>
            <a:ext cx="2209800" cy="34043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Srivijaya</a:t>
            </a:r>
            <a:endParaRPr lang="en-US" sz="3600" dirty="0"/>
          </a:p>
        </p:txBody>
      </p:sp>
      <p:pic>
        <p:nvPicPr>
          <p:cNvPr id="40964" name="Picture 4" descr="File:Srivijaya Empir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42739" cy="685800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H="1">
            <a:off x="3733800" y="3505200"/>
            <a:ext cx="3352800" cy="9906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 Gunpowder Empires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Muslim world essentially destroyed by Mongols c. 1200 C.E.</a:t>
            </a:r>
          </a:p>
          <a:p>
            <a:r>
              <a:rPr lang="en-US" sz="3000" dirty="0" smtClean="0"/>
              <a:t>But after Mongol decline, </a:t>
            </a:r>
            <a:r>
              <a:rPr lang="en-US" sz="3000" dirty="0" smtClean="0">
                <a:solidFill>
                  <a:srgbClr val="FFC000"/>
                </a:solidFill>
              </a:rPr>
              <a:t>Gunpowder Empires </a:t>
            </a:r>
            <a:r>
              <a:rPr lang="en-US" sz="3000" dirty="0" smtClean="0"/>
              <a:t>emerge as next major Muslim empires</a:t>
            </a:r>
          </a:p>
          <a:p>
            <a:pPr lvl="1"/>
            <a:r>
              <a:rPr lang="en-US" sz="3000" dirty="0" smtClean="0"/>
              <a:t>Had increased power through use of Western-style weapons over their neighbors</a:t>
            </a:r>
          </a:p>
          <a:p>
            <a:r>
              <a:rPr lang="en-US" sz="3000" dirty="0" smtClean="0"/>
              <a:t>Ottoman Empire the biggest of the three; also included Safavids of Persia/Iran and Mughals of India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 l="1602" t="2205" r="1602" b="2205"/>
          <a:stretch>
            <a:fillRect/>
          </a:stretch>
        </p:blipFill>
        <p:spPr bwMode="auto">
          <a:xfrm>
            <a:off x="0" y="0"/>
            <a:ext cx="9134764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Ottomans: Rise, Expansion, and Society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991600" cy="6172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900" dirty="0" smtClean="0"/>
              <a:t>Rise: Turkic  Sunnis in </a:t>
            </a:r>
            <a:r>
              <a:rPr lang="en-US" sz="2900" dirty="0" smtClean="0">
                <a:solidFill>
                  <a:srgbClr val="FFC000"/>
                </a:solidFill>
              </a:rPr>
              <a:t>Anatolia</a:t>
            </a:r>
            <a:r>
              <a:rPr lang="en-US" sz="2900" dirty="0" smtClean="0"/>
              <a:t>; started out  a vassal state under the Abbasids; earliest Turkic kingdom </a:t>
            </a:r>
            <a:r>
              <a:rPr lang="en-US" sz="2900" dirty="0" smtClean="0">
                <a:solidFill>
                  <a:srgbClr val="FFC000"/>
                </a:solidFill>
              </a:rPr>
              <a:t>Seljuks</a:t>
            </a:r>
            <a:r>
              <a:rPr lang="en-US" sz="2900" dirty="0" smtClean="0"/>
              <a:t> who were invaded by Mongols 1243; led to wars for control of Anatolia among Turks;. </a:t>
            </a:r>
            <a:r>
              <a:rPr lang="en-US" sz="2900" dirty="0" smtClean="0">
                <a:solidFill>
                  <a:srgbClr val="FFC000"/>
                </a:solidFill>
              </a:rPr>
              <a:t>Osman</a:t>
            </a:r>
            <a:r>
              <a:rPr lang="en-US" sz="2900" dirty="0" smtClean="0"/>
              <a:t> leads </a:t>
            </a:r>
            <a:r>
              <a:rPr lang="en-US" sz="2900" dirty="0" smtClean="0">
                <a:solidFill>
                  <a:srgbClr val="FFC000"/>
                </a:solidFill>
              </a:rPr>
              <a:t>Ottoman Turks </a:t>
            </a:r>
            <a:r>
              <a:rPr lang="en-US" sz="2900" dirty="0" smtClean="0"/>
              <a:t>to victory</a:t>
            </a:r>
          </a:p>
          <a:p>
            <a:pPr>
              <a:lnSpc>
                <a:spcPct val="120000"/>
              </a:lnSpc>
            </a:pPr>
            <a:r>
              <a:rPr lang="en-US" sz="2900" dirty="0" smtClean="0"/>
              <a:t>Began challenging Byzantines &amp; finally </a:t>
            </a:r>
            <a:r>
              <a:rPr lang="en-US" sz="2900" dirty="0" smtClean="0">
                <a:solidFill>
                  <a:srgbClr val="FFC000"/>
                </a:solidFill>
              </a:rPr>
              <a:t>Mehmed II (the Conqueror</a:t>
            </a:r>
            <a:r>
              <a:rPr lang="en-US" sz="2900" dirty="0" smtClean="0"/>
              <a:t>) defeated Constantinople  in 1453; superior firepower/siege cannons</a:t>
            </a:r>
          </a:p>
          <a:p>
            <a:pPr>
              <a:lnSpc>
                <a:spcPct val="120000"/>
              </a:lnSpc>
            </a:pPr>
            <a:r>
              <a:rPr lang="en-US" sz="2900" dirty="0" smtClean="0"/>
              <a:t>Expansion: Built up naval power in Mediterranean then spread to Egypt,  rest of N. Africa; threatened Vienna, but unsuccessful; left Europe afraid for centuries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905000"/>
            <a:ext cx="4191000" cy="27432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Osman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1299–1324</a:t>
            </a:r>
            <a:endParaRPr lang="en-US" dirty="0"/>
          </a:p>
        </p:txBody>
      </p:sp>
      <p:pic>
        <p:nvPicPr>
          <p:cNvPr id="1026" name="Picture 2" descr="File:I Os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63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442200" cy="686593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676400"/>
            <a:ext cx="3665537" cy="4519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 smtClean="0"/>
              <a:t>Mehmed II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Conqueror”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1432-1481</a:t>
            </a:r>
          </a:p>
        </p:txBody>
      </p:sp>
      <p:pic>
        <p:nvPicPr>
          <p:cNvPr id="10243" name="Picture 6" descr="File:Gentile Bellini 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025" y="0"/>
            <a:ext cx="500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Ottomans: Rise, Expansion, and Society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991600" cy="6172200"/>
          </a:xfrm>
        </p:spPr>
        <p:txBody>
          <a:bodyPr>
            <a:noAutofit/>
          </a:bodyPr>
          <a:lstStyle/>
          <a:p>
            <a:r>
              <a:rPr lang="en-US" dirty="0" smtClean="0"/>
              <a:t>Ottomans geared for warfare with </a:t>
            </a:r>
            <a:r>
              <a:rPr lang="en-US" dirty="0" smtClean="0">
                <a:solidFill>
                  <a:srgbClr val="FFC000"/>
                </a:solidFill>
              </a:rPr>
              <a:t>cavalry</a:t>
            </a:r>
            <a:r>
              <a:rPr lang="en-US" dirty="0" smtClean="0"/>
              <a:t>  (formed an aristocracy) and </a:t>
            </a:r>
            <a:r>
              <a:rPr lang="en-US" dirty="0" smtClean="0">
                <a:solidFill>
                  <a:srgbClr val="FFC000"/>
                </a:solidFill>
              </a:rPr>
              <a:t>janissaries – </a:t>
            </a:r>
            <a:r>
              <a:rPr lang="en-US" dirty="0" smtClean="0"/>
              <a:t>Conscripted infantry who became bureaucrats powerful enough to choose/depose </a:t>
            </a:r>
            <a:r>
              <a:rPr lang="en-US" dirty="0" smtClean="0">
                <a:solidFill>
                  <a:srgbClr val="FFC000"/>
                </a:solidFill>
              </a:rPr>
              <a:t>sultans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Viziers/ wazirs</a:t>
            </a:r>
            <a:r>
              <a:rPr lang="en-US" dirty="0" smtClean="0"/>
              <a:t> administered empire;  also challenged Sultan’s power</a:t>
            </a:r>
          </a:p>
          <a:p>
            <a:r>
              <a:rPr lang="en-US" dirty="0" smtClean="0"/>
              <a:t>Language shift to </a:t>
            </a:r>
            <a:r>
              <a:rPr lang="en-US" dirty="0" smtClean="0">
                <a:solidFill>
                  <a:srgbClr val="FFC000"/>
                </a:solidFill>
              </a:rPr>
              <a:t>Turkish</a:t>
            </a:r>
            <a:r>
              <a:rPr lang="en-US" dirty="0" smtClean="0"/>
              <a:t> in literature and official business (not Persian/Arabic)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Ottomans: Rise, Expansion, and Society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Constantinople officially becomes </a:t>
            </a:r>
            <a:r>
              <a:rPr lang="en-US" sz="2800" dirty="0" smtClean="0">
                <a:solidFill>
                  <a:srgbClr val="FFC000"/>
                </a:solidFill>
              </a:rPr>
              <a:t>Istanbul</a:t>
            </a:r>
            <a:r>
              <a:rPr lang="en-US" sz="2800" dirty="0" smtClean="0"/>
              <a:t> and after it is sacked is rebuilt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Hagia Sophia </a:t>
            </a:r>
            <a:r>
              <a:rPr lang="en-US" sz="2800" dirty="0" smtClean="0"/>
              <a:t>converted to a mosque; </a:t>
            </a:r>
            <a:r>
              <a:rPr lang="en-US" sz="2800" dirty="0" smtClean="0">
                <a:solidFill>
                  <a:srgbClr val="FFC000"/>
                </a:solidFill>
              </a:rPr>
              <a:t>aqueducts</a:t>
            </a:r>
            <a:r>
              <a:rPr lang="en-US" sz="2800" dirty="0" smtClean="0"/>
              <a:t> built, bazaars reopened (traded world-wide goods b/c of location), city’s walls repaired; mansions, rest houses, schools, hospitals constructed</a:t>
            </a:r>
          </a:p>
          <a:p>
            <a:pPr lvl="1"/>
            <a:r>
              <a:rPr lang="en-US" sz="2800" dirty="0" smtClean="0"/>
              <a:t>Architecture blends best of Muslim/Byzantine world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Coffeehouses</a:t>
            </a:r>
            <a:r>
              <a:rPr lang="en-US" sz="2800" dirty="0" smtClean="0"/>
              <a:t> became centers of socialization, literary sharing, gossip, etc. – like American colonial taverns – a place to network</a:t>
            </a:r>
          </a:p>
          <a:p>
            <a:pPr lvl="1"/>
            <a:r>
              <a:rPr lang="en-US" sz="2800" dirty="0" smtClean="0"/>
              <a:t>One of most successful sultans, </a:t>
            </a:r>
            <a:r>
              <a:rPr lang="en-US" sz="2800" dirty="0" smtClean="0">
                <a:solidFill>
                  <a:srgbClr val="FFC000"/>
                </a:solidFill>
              </a:rPr>
              <a:t>Suleyman the Magnificent </a:t>
            </a:r>
            <a:r>
              <a:rPr lang="en-US" sz="2800" dirty="0" smtClean="0"/>
              <a:t>takes Istanbul to greatest heights</a:t>
            </a:r>
          </a:p>
        </p:txBody>
      </p:sp>
    </p:spTree>
    <p:extLst>
      <p:ext uri="{BB962C8B-B14F-4D97-AF65-F5344CB8AC3E}">
        <p14:creationId xmlns:p14="http://schemas.microsoft.com/office/powerpoint/2010/main" val="17673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Islam in South Asia (India)</a:t>
            </a:r>
            <a:endParaRPr lang="en-US" sz="28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915400" cy="61722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Arrival – Islam </a:t>
            </a:r>
            <a:r>
              <a:rPr lang="en-US" sz="2800" dirty="0"/>
              <a:t>arrives 700s </a:t>
            </a:r>
            <a:r>
              <a:rPr lang="en-US" sz="2800" dirty="0" smtClean="0"/>
              <a:t>with </a:t>
            </a:r>
            <a:r>
              <a:rPr lang="en-US" sz="2800" dirty="0" smtClean="0">
                <a:solidFill>
                  <a:srgbClr val="FFC000"/>
                </a:solidFill>
              </a:rPr>
              <a:t>Umayyad Conquests</a:t>
            </a:r>
            <a:r>
              <a:rPr lang="en-US" sz="2800" dirty="0" smtClean="0"/>
              <a:t> (not jihad, just empire building)</a:t>
            </a:r>
          </a:p>
          <a:p>
            <a:pPr lvl="0"/>
            <a:r>
              <a:rPr lang="en-US" sz="2800" dirty="0" smtClean="0"/>
              <a:t>Later, in </a:t>
            </a:r>
            <a:r>
              <a:rPr lang="en-US" sz="2800" dirty="0"/>
              <a:t>900s </a:t>
            </a:r>
            <a:r>
              <a:rPr lang="en-US" sz="2800" dirty="0" smtClean="0">
                <a:solidFill>
                  <a:srgbClr val="FFC000"/>
                </a:solidFill>
              </a:rPr>
              <a:t>Mahmud </a:t>
            </a:r>
            <a:r>
              <a:rPr lang="en-US" sz="2800" dirty="0">
                <a:solidFill>
                  <a:srgbClr val="FFC000"/>
                </a:solidFill>
              </a:rPr>
              <a:t>Of </a:t>
            </a:r>
            <a:r>
              <a:rPr lang="en-US" sz="2800" dirty="0" smtClean="0">
                <a:solidFill>
                  <a:srgbClr val="FFC000"/>
                </a:solidFill>
              </a:rPr>
              <a:t>Ghazni</a:t>
            </a:r>
            <a:r>
              <a:rPr lang="en-US" sz="2800" dirty="0" smtClean="0"/>
              <a:t>, a nomadic Turkish leader, launches a jihad from the north and spreads Islam</a:t>
            </a:r>
          </a:p>
          <a:p>
            <a:pPr lvl="1"/>
            <a:r>
              <a:rPr lang="en-US" sz="2400" dirty="0" smtClean="0"/>
              <a:t>Hindu Responses: </a:t>
            </a:r>
            <a:r>
              <a:rPr lang="en-US" sz="2400" dirty="0" smtClean="0">
                <a:solidFill>
                  <a:srgbClr val="FFC000"/>
                </a:solidFill>
              </a:rPr>
              <a:t>Mira Bai </a:t>
            </a:r>
            <a:r>
              <a:rPr lang="en-US" sz="2400" dirty="0" smtClean="0"/>
              <a:t>leads one of </a:t>
            </a:r>
            <a:r>
              <a:rPr lang="en-US" sz="2400" dirty="0" err="1" smtClean="0"/>
              <a:t>Bhaktic</a:t>
            </a:r>
            <a:r>
              <a:rPr lang="en-US" sz="2400" dirty="0" smtClean="0"/>
              <a:t> Cults that develop to promote continuation of Hinduism; highly mystical, rich poetry</a:t>
            </a:r>
          </a:p>
          <a:p>
            <a:pPr lvl="1"/>
            <a:r>
              <a:rPr lang="en-US" sz="2400" dirty="0" smtClean="0"/>
              <a:t>Another response from </a:t>
            </a:r>
            <a:r>
              <a:rPr lang="en-US" sz="2400" dirty="0" err="1" smtClean="0">
                <a:solidFill>
                  <a:srgbClr val="FFC000"/>
                </a:solidFill>
              </a:rPr>
              <a:t>Kabir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is to say that Islam and Hinduism can find common ground – not well-supported </a:t>
            </a:r>
          </a:p>
          <a:p>
            <a:pPr lvl="0"/>
            <a:r>
              <a:rPr lang="en-US" sz="2800" dirty="0" smtClean="0"/>
              <a:t> </a:t>
            </a:r>
            <a:r>
              <a:rPr lang="en-US" sz="2800" dirty="0">
                <a:solidFill>
                  <a:srgbClr val="FFC000"/>
                </a:solidFill>
              </a:rPr>
              <a:t>Arab </a:t>
            </a:r>
            <a:r>
              <a:rPr lang="en-US" sz="2800" dirty="0" smtClean="0">
                <a:solidFill>
                  <a:srgbClr val="FFC000"/>
                </a:solidFill>
              </a:rPr>
              <a:t>traders </a:t>
            </a:r>
            <a:r>
              <a:rPr lang="en-US" sz="2800" dirty="0" smtClean="0"/>
              <a:t>of Asian Sea Trade Network and </a:t>
            </a:r>
            <a:r>
              <a:rPr lang="en-US" sz="2800" dirty="0" smtClean="0">
                <a:solidFill>
                  <a:srgbClr val="FFC000"/>
                </a:solidFill>
              </a:rPr>
              <a:t>Sufi mystics</a:t>
            </a:r>
            <a:r>
              <a:rPr lang="en-US" sz="2800" dirty="0" smtClean="0"/>
              <a:t> continue the spread of Islam throughout postclassical period</a:t>
            </a:r>
          </a:p>
          <a:p>
            <a:pPr lvl="0"/>
            <a:r>
              <a:rPr lang="en-US" sz="2800" dirty="0" smtClean="0"/>
              <a:t>Next Muslim leaders – Mughals (more later)</a:t>
            </a:r>
            <a:endParaRPr lang="en-US" sz="2800" dirty="0"/>
          </a:p>
          <a:p>
            <a:pPr lvl="0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50579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Mosque at Hagia Sophia</a:t>
            </a:r>
            <a:endParaRPr lang="en-US" dirty="0"/>
          </a:p>
        </p:txBody>
      </p:sp>
      <p:pic>
        <p:nvPicPr>
          <p:cNvPr id="31748" name="Picture 4" descr="http://www.dailyistanbultours.com/images/photo-gallery/hagia_sophi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66800"/>
            <a:ext cx="9105900" cy="607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 r="30905"/>
          <a:stretch>
            <a:fillRect/>
          </a:stretch>
        </p:blipFill>
        <p:spPr bwMode="auto">
          <a:xfrm>
            <a:off x="1066799" y="0"/>
            <a:ext cx="6653999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EmperorSulei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980" y="0"/>
            <a:ext cx="587502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53218"/>
            <a:ext cx="3124200" cy="447118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Suleyman</a:t>
            </a:r>
            <a:r>
              <a:rPr lang="en-US" sz="4000" dirty="0" smtClean="0"/>
              <a:t> the Magnificent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r. 1520-1566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6598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Full painting w/ Francis I </a:t>
            </a:r>
            <a:br>
              <a:rPr lang="en-US" sz="3600" dirty="0" smtClean="0"/>
            </a:br>
            <a:r>
              <a:rPr lang="en-US" sz="3600" dirty="0" smtClean="0"/>
              <a:t>(major patron of the Arts)</a:t>
            </a:r>
            <a:endParaRPr lang="en-US" sz="3600" dirty="0"/>
          </a:p>
        </p:txBody>
      </p:sp>
      <p:pic>
        <p:nvPicPr>
          <p:cNvPr id="39938" name="Picture 2" descr="File:Francois I Sulei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271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ottoman-empire-15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381000"/>
            <a:ext cx="9296400" cy="608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53218"/>
            <a:ext cx="3352800" cy="142318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Suleymaniye</a:t>
            </a:r>
            <a:r>
              <a:rPr lang="en-US" sz="4000" dirty="0" smtClean="0"/>
              <a:t> Mosque</a:t>
            </a:r>
            <a:endParaRPr lang="en-US" sz="4000" dirty="0"/>
          </a:p>
        </p:txBody>
      </p:sp>
      <p:pic>
        <p:nvPicPr>
          <p:cNvPr id="40962" name="Picture 2" descr="http://gsdarchitect.com/wp-content/uploads/2012/10/05-Suleymaniye-M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19450"/>
            <a:ext cx="4851400" cy="3638550"/>
          </a:xfrm>
          <a:prstGeom prst="rect">
            <a:avLst/>
          </a:prstGeom>
          <a:noFill/>
        </p:spPr>
      </p:pic>
      <p:pic>
        <p:nvPicPr>
          <p:cNvPr id="40964" name="Picture 4" descr="http://2.bp.blogspot.com/-JN9Wo2GXxoA/T75R6_8kbfI/AAAAAAAAAhg/9bKUd2ir27E/s1600/soli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1200" cy="4343400"/>
          </a:xfrm>
          <a:prstGeom prst="rect">
            <a:avLst/>
          </a:prstGeom>
          <a:noFill/>
        </p:spPr>
      </p:pic>
      <p:pic>
        <p:nvPicPr>
          <p:cNvPr id="40966" name="Picture 6" descr="http://www.eztravelturkey.com/images/suleymani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433133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Ottomans: Decline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09600"/>
            <a:ext cx="8991600" cy="6248400"/>
          </a:xfrm>
        </p:spPr>
        <p:txBody>
          <a:bodyPr>
            <a:noAutofit/>
          </a:bodyPr>
          <a:lstStyle/>
          <a:p>
            <a:r>
              <a:rPr lang="en-US" sz="2550" dirty="0" smtClean="0"/>
              <a:t>Ottomans nicknamed “</a:t>
            </a:r>
            <a:r>
              <a:rPr lang="en-US" sz="2550" dirty="0" smtClean="0">
                <a:solidFill>
                  <a:srgbClr val="FFC000"/>
                </a:solidFill>
              </a:rPr>
              <a:t>Sick Man of Europe</a:t>
            </a:r>
            <a:r>
              <a:rPr lang="en-US" sz="2550" dirty="0" smtClean="0"/>
              <a:t>” for long, slow decline but actually strong considering around 600 years!</a:t>
            </a:r>
          </a:p>
          <a:p>
            <a:r>
              <a:rPr lang="en-US" sz="2550" dirty="0" smtClean="0"/>
              <a:t>Sultans had to play groups against each other, grew distant from the masses, spent days with harems, palaces (just like Abbasids)</a:t>
            </a:r>
          </a:p>
          <a:p>
            <a:r>
              <a:rPr lang="en-US" sz="2550" dirty="0" smtClean="0">
                <a:solidFill>
                  <a:srgbClr val="FFC000"/>
                </a:solidFill>
              </a:rPr>
              <a:t>Viziers, cavalry, janissaries, merchants </a:t>
            </a:r>
            <a:r>
              <a:rPr lang="en-US" sz="2550" dirty="0" smtClean="0"/>
              <a:t>battle for control</a:t>
            </a:r>
          </a:p>
          <a:p>
            <a:r>
              <a:rPr lang="en-US" sz="2550" dirty="0" smtClean="0"/>
              <a:t>Had succession problems (continuity) – succession confusing (harems w/ many sons,  losing sons revolting)</a:t>
            </a:r>
          </a:p>
          <a:p>
            <a:r>
              <a:rPr lang="en-US" sz="2550" dirty="0" smtClean="0"/>
              <a:t>Problems: empire too large so sultans gave regional autonomy, officials corrupt, future leaders hidden away for protection so monarchs unprepared; large army/bureaucracy originally needed for conquest now becomes a burden; janissaries blocked any changes/ improvements (Conservatives)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Ottoman Decline 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09600"/>
            <a:ext cx="8991600" cy="6248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Sea power ends w/ </a:t>
            </a:r>
            <a:r>
              <a:rPr lang="en-US" sz="2800" dirty="0" smtClean="0">
                <a:solidFill>
                  <a:srgbClr val="FFC000"/>
                </a:solidFill>
              </a:rPr>
              <a:t>Battle of Lepanto </a:t>
            </a:r>
            <a:r>
              <a:rPr lang="en-US" sz="2800" dirty="0" smtClean="0"/>
              <a:t>– Spanish/Venetians win 1571</a:t>
            </a:r>
          </a:p>
          <a:p>
            <a:r>
              <a:rPr lang="en-US" sz="2800" dirty="0" smtClean="0"/>
              <a:t> Now </a:t>
            </a:r>
            <a:r>
              <a:rPr lang="en-US" sz="2800" dirty="0" err="1" smtClean="0"/>
              <a:t>Eurs</a:t>
            </a:r>
            <a:r>
              <a:rPr lang="en-US" sz="2800" dirty="0" smtClean="0"/>
              <a:t>. such as Portuguese explore sea routes to bypass Ottoman lands for trade</a:t>
            </a:r>
          </a:p>
          <a:p>
            <a:r>
              <a:rPr lang="en-US" sz="2800" dirty="0" smtClean="0"/>
              <a:t>European rivals get rich off of new  Eastern goods (spices, silks, etc.)</a:t>
            </a:r>
          </a:p>
          <a:p>
            <a:r>
              <a:rPr lang="en-US" sz="2800" dirty="0" smtClean="0"/>
              <a:t>Refusal to accept European ideas: fell behind in science, technology, commerce, warfare; shut down at a time they should open up</a:t>
            </a:r>
          </a:p>
          <a:p>
            <a:r>
              <a:rPr lang="en-US" sz="2800" dirty="0" smtClean="0"/>
              <a:t>By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century, Ottomans are retreating from Russia, Europe, Arab lands</a:t>
            </a:r>
          </a:p>
          <a:p>
            <a:r>
              <a:rPr lang="en-US" sz="2800" dirty="0" smtClean="0"/>
              <a:t>Go through revolution with </a:t>
            </a:r>
            <a:r>
              <a:rPr lang="en-US" sz="2800" dirty="0" smtClean="0">
                <a:solidFill>
                  <a:srgbClr val="FFC000"/>
                </a:solidFill>
              </a:rPr>
              <a:t>Young Turks </a:t>
            </a:r>
            <a:r>
              <a:rPr lang="en-US" sz="2800" dirty="0" smtClean="0"/>
              <a:t>in 1911 ending sultanate</a:t>
            </a:r>
          </a:p>
          <a:p>
            <a:r>
              <a:rPr lang="en-US" sz="2800" dirty="0" smtClean="0"/>
              <a:t>Participate in WWI but Empire ends in 1919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1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Battle of Lepanto 15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070057" cy="4876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Battle of Lepanto - 1571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Fall of the Ottoman Empire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09600"/>
            <a:ext cx="8991600" cy="6248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Briefly helped by Western Europe in Crimean War (due to balance of power issues with Russia) fought over the Black Sea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Tanzimat Reforms </a:t>
            </a:r>
            <a:r>
              <a:rPr lang="en-US" sz="2800" dirty="0" smtClean="0"/>
              <a:t>try to westernize Ottoman army, government, society but are mostly blocked by conservatives</a:t>
            </a:r>
          </a:p>
          <a:p>
            <a:r>
              <a:rPr lang="en-US" sz="2800" dirty="0" smtClean="0"/>
              <a:t>Go through revolution with </a:t>
            </a:r>
            <a:r>
              <a:rPr lang="en-US" sz="2800" dirty="0" smtClean="0">
                <a:solidFill>
                  <a:srgbClr val="FFC000"/>
                </a:solidFill>
              </a:rPr>
              <a:t>Young Turks </a:t>
            </a:r>
            <a:r>
              <a:rPr lang="en-US" sz="2800" dirty="0" smtClean="0"/>
              <a:t>in 1911 ending sultanate</a:t>
            </a:r>
          </a:p>
          <a:p>
            <a:r>
              <a:rPr lang="en-US" sz="2800" dirty="0" smtClean="0"/>
              <a:t>Participate in WWI on Central Powers side but Empire ends in 1919 after Paris Peace Conference sets up </a:t>
            </a:r>
            <a:r>
              <a:rPr lang="en-US" sz="2800" dirty="0" smtClean="0">
                <a:solidFill>
                  <a:srgbClr val="FFC000"/>
                </a:solidFill>
              </a:rPr>
              <a:t>mandates</a:t>
            </a:r>
            <a:r>
              <a:rPr lang="en-US" sz="2800" dirty="0" smtClean="0"/>
              <a:t> from their former holdings</a:t>
            </a:r>
          </a:p>
          <a:p>
            <a:r>
              <a:rPr lang="en-US" sz="2800" dirty="0" smtClean="0"/>
              <a:t>Modern Turkey secularized, westernized under </a:t>
            </a:r>
            <a:r>
              <a:rPr lang="en-US" sz="2800" dirty="0" smtClean="0">
                <a:solidFill>
                  <a:srgbClr val="FFC000"/>
                </a:solidFill>
              </a:rPr>
              <a:t>Ataturk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11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Extent of Umayyad Rule in India</a:t>
            </a:r>
            <a:endParaRPr lang="en-US" dirty="0"/>
          </a:p>
        </p:txBody>
      </p:sp>
      <p:pic>
        <p:nvPicPr>
          <p:cNvPr id="26626" name="Picture 2" descr="File:QASI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1"/>
            <a:ext cx="6557962" cy="571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53218"/>
            <a:ext cx="3124200" cy="4547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Mustafa Kemal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aka Ataturk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443"/>
            <a:ext cx="5343398" cy="76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Rise of the Safavid Empire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09600"/>
            <a:ext cx="8991600" cy="6248400"/>
          </a:xfrm>
        </p:spPr>
        <p:txBody>
          <a:bodyPr>
            <a:noAutofit/>
          </a:bodyPr>
          <a:lstStyle/>
          <a:p>
            <a:r>
              <a:rPr lang="en-US" sz="2600" dirty="0" smtClean="0"/>
              <a:t>Location: Afghanistan and Iran (Persia); Shi’a who follow </a:t>
            </a:r>
            <a:r>
              <a:rPr lang="en-US" sz="2600" dirty="0" smtClean="0">
                <a:solidFill>
                  <a:srgbClr val="FFC000"/>
                </a:solidFill>
              </a:rPr>
              <a:t>imams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Also rose from Turkic nomadic struggles; Sufi militant mystic </a:t>
            </a:r>
            <a:r>
              <a:rPr lang="en-US" sz="2600" dirty="0" smtClean="0">
                <a:solidFill>
                  <a:srgbClr val="FFC000"/>
                </a:solidFill>
              </a:rPr>
              <a:t>Sail /</a:t>
            </a:r>
            <a:r>
              <a:rPr lang="en-US" sz="2600" dirty="0" err="1" smtClean="0">
                <a:solidFill>
                  <a:srgbClr val="FFC000"/>
                </a:solidFill>
              </a:rPr>
              <a:t>Saifal</a:t>
            </a:r>
            <a:r>
              <a:rPr lang="en-US" sz="2600" dirty="0" smtClean="0">
                <a:solidFill>
                  <a:srgbClr val="FFC000"/>
                </a:solidFill>
              </a:rPr>
              <a:t>-Din </a:t>
            </a:r>
            <a:r>
              <a:rPr lang="en-US" sz="2600" dirty="0" smtClean="0"/>
              <a:t>wanted to reform Islam ; led wars &amp; gave empire its name; eventually military leader </a:t>
            </a:r>
            <a:r>
              <a:rPr lang="en-US" sz="2600" dirty="0" smtClean="0">
                <a:solidFill>
                  <a:srgbClr val="FFC000"/>
                </a:solidFill>
              </a:rPr>
              <a:t>Ismâ’il I</a:t>
            </a:r>
            <a:r>
              <a:rPr lang="en-US" sz="2600" dirty="0" smtClean="0"/>
              <a:t> conquered &amp; became emperor (</a:t>
            </a:r>
            <a:r>
              <a:rPr lang="en-US" sz="2600" dirty="0" smtClean="0">
                <a:solidFill>
                  <a:srgbClr val="FFC000"/>
                </a:solidFill>
              </a:rPr>
              <a:t>Shah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Battles with Ottomans: </a:t>
            </a:r>
            <a:r>
              <a:rPr lang="en-US" sz="2600" dirty="0" err="1" smtClean="0"/>
              <a:t>Ismâ’il’s</a:t>
            </a:r>
            <a:r>
              <a:rPr lang="en-US" sz="2600" dirty="0" smtClean="0"/>
              <a:t> cavalry destroyed by Ottoman firepower at </a:t>
            </a:r>
            <a:r>
              <a:rPr lang="en-US" sz="2600" dirty="0" smtClean="0">
                <a:solidFill>
                  <a:srgbClr val="FFC000"/>
                </a:solidFill>
              </a:rPr>
              <a:t>Battle of Chaldiran </a:t>
            </a:r>
            <a:r>
              <a:rPr lang="en-US" sz="2600" dirty="0" smtClean="0"/>
              <a:t>but Ottomans unable to eliminate Safavids</a:t>
            </a:r>
          </a:p>
          <a:p>
            <a:r>
              <a:rPr lang="en-US" sz="2600" dirty="0" smtClean="0"/>
              <a:t>Ismâ'il depressed due to loss, withdrew; started years of turmoil until </a:t>
            </a:r>
            <a:r>
              <a:rPr lang="en-US" sz="2600" dirty="0" smtClean="0">
                <a:solidFill>
                  <a:srgbClr val="FFC000"/>
                </a:solidFill>
              </a:rPr>
              <a:t>Tahmasp I </a:t>
            </a:r>
            <a:r>
              <a:rPr lang="en-US" sz="2600" dirty="0" smtClean="0"/>
              <a:t>took throne &amp; restored order</a:t>
            </a:r>
            <a:endParaRPr lang="en-US" sz="2600" dirty="0" smtClean="0">
              <a:solidFill>
                <a:srgbClr val="FFC000"/>
              </a:solidFill>
            </a:endParaRPr>
          </a:p>
          <a:p>
            <a:r>
              <a:rPr lang="en-US" sz="2600" dirty="0" smtClean="0"/>
              <a:t>Shahs had to battle other Turkic chiefs (warrior nobility), appointed Persian advisors, slave army which controlled firearms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9477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447800"/>
            <a:ext cx="4114800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Safavid Red Head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(followers of Sail/</a:t>
            </a:r>
            <a:r>
              <a:rPr lang="en-US" dirty="0" err="1" smtClean="0"/>
              <a:t>Saif</a:t>
            </a:r>
            <a:r>
              <a:rPr lang="en-US" dirty="0" smtClean="0"/>
              <a:t> al-din)</a:t>
            </a:r>
            <a:endParaRPr lang="en-US" dirty="0"/>
          </a:p>
        </p:txBody>
      </p:sp>
      <p:pic>
        <p:nvPicPr>
          <p:cNvPr id="41986" name="Picture 2" descr="http://classconnection.s3.amazonaws.com/431/flashcards/21431/png/qizilbash13242714868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327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562600" y="152400"/>
            <a:ext cx="3352800" cy="320040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dirty="0" smtClean="0"/>
              <a:t>Shah </a:t>
            </a:r>
            <a:br>
              <a:rPr lang="en-US" dirty="0" smtClean="0"/>
            </a:br>
            <a:r>
              <a:rPr lang="en-US" dirty="0" err="1" smtClean="0"/>
              <a:t>Ismâ’il</a:t>
            </a:r>
            <a:r>
              <a:rPr lang="en-US" dirty="0" smtClean="0"/>
              <a:t> 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1502-1524</a:t>
            </a:r>
          </a:p>
        </p:txBody>
      </p:sp>
      <p:pic>
        <p:nvPicPr>
          <p:cNvPr id="5123" name="Picture 8" descr="225px-Shah_Ismail">
            <a:hlinkClick r:id="rId2" tooltip="Shah Ismail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49913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Сефи 1й 1629-4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895600"/>
            <a:ext cx="2952118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65982"/>
          </a:xfrm>
        </p:spPr>
        <p:txBody>
          <a:bodyPr/>
          <a:lstStyle/>
          <a:p>
            <a:pPr algn="ctr"/>
            <a:r>
              <a:rPr lang="en-US" dirty="0" err="1" smtClean="0"/>
              <a:t>Ismâ’il’s</a:t>
            </a:r>
            <a:r>
              <a:rPr lang="en-US" dirty="0" smtClean="0"/>
              <a:t> Battle at </a:t>
            </a:r>
            <a:r>
              <a:rPr lang="en-US" dirty="0" err="1" smtClean="0"/>
              <a:t>Chaldiran</a:t>
            </a:r>
            <a:endParaRPr lang="en-US" dirty="0"/>
          </a:p>
        </p:txBody>
      </p:sp>
      <p:pic>
        <p:nvPicPr>
          <p:cNvPr id="29698" name="Picture 2" descr="File:Merv bat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87452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Shah Tahmasp I    r. 1525-1576</a:t>
            </a:r>
            <a:endParaRPr lang="en-US" dirty="0"/>
          </a:p>
        </p:txBody>
      </p:sp>
      <p:pic>
        <p:nvPicPr>
          <p:cNvPr id="30722" name="Picture 2" descr="File:Tahmasb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05840"/>
            <a:ext cx="7315200" cy="585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Safavid Culture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09600"/>
            <a:ext cx="8991600" cy="6248400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rgbClr val="FFC000"/>
                </a:solidFill>
              </a:rPr>
              <a:t>Persian</a:t>
            </a:r>
            <a:r>
              <a:rPr lang="en-US" sz="2700" dirty="0" smtClean="0"/>
              <a:t> (Farsi) replaces Turkish as spoken language (opposite of Ottomans)</a:t>
            </a:r>
          </a:p>
          <a:p>
            <a:r>
              <a:rPr lang="en-US" sz="2700" dirty="0" smtClean="0"/>
              <a:t>Opulent palaces built &amp; shahs take greater titles such as </a:t>
            </a:r>
            <a:r>
              <a:rPr lang="en-US" sz="2700" dirty="0" smtClean="0">
                <a:solidFill>
                  <a:srgbClr val="FFC000"/>
                </a:solidFill>
              </a:rPr>
              <a:t>padishah</a:t>
            </a:r>
            <a:r>
              <a:rPr lang="en-US" sz="2700" dirty="0" smtClean="0"/>
              <a:t> (king of kings) over time &amp; claimed descent from Ali</a:t>
            </a:r>
          </a:p>
          <a:p>
            <a:r>
              <a:rPr lang="en-US" sz="2700" dirty="0" smtClean="0">
                <a:solidFill>
                  <a:srgbClr val="FFC000"/>
                </a:solidFill>
              </a:rPr>
              <a:t>Theocracy</a:t>
            </a:r>
            <a:r>
              <a:rPr lang="en-US" sz="2700" dirty="0" smtClean="0"/>
              <a:t> develops with </a:t>
            </a:r>
            <a:r>
              <a:rPr lang="en-US" sz="2700" dirty="0" smtClean="0">
                <a:solidFill>
                  <a:srgbClr val="FFC000"/>
                </a:solidFill>
              </a:rPr>
              <a:t>mullahs</a:t>
            </a:r>
            <a:r>
              <a:rPr lang="en-US" sz="2700" dirty="0" smtClean="0"/>
              <a:t>  playing a large role– mosque officials/prayer leaders supervised by state, paid by gov’t; taught must curse first 3 caliphs; </a:t>
            </a:r>
          </a:p>
          <a:p>
            <a:pPr lvl="1"/>
            <a:r>
              <a:rPr lang="en-US" sz="2700" dirty="0" smtClean="0"/>
              <a:t>gov’t regulated teachings, forced conversions  (Jews/Sunnis/Sufi/Christians/ Zoroastrians)</a:t>
            </a:r>
          </a:p>
          <a:p>
            <a:r>
              <a:rPr lang="en-US" sz="2700" dirty="0" smtClean="0"/>
              <a:t>Greatest ruler </a:t>
            </a:r>
            <a:r>
              <a:rPr lang="en-US" sz="2700" dirty="0" smtClean="0">
                <a:solidFill>
                  <a:srgbClr val="FFC000"/>
                </a:solidFill>
              </a:rPr>
              <a:t>Shah Abbas I “The Great”</a:t>
            </a:r>
            <a:r>
              <a:rPr lang="en-US" sz="2700" dirty="0" smtClean="0"/>
              <a:t> restored mosques, infrastructure in 17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century to facilitate trade (ancient Silk Road area) &amp; built </a:t>
            </a:r>
            <a:r>
              <a:rPr lang="en-US" sz="2700" dirty="0" smtClean="0">
                <a:solidFill>
                  <a:srgbClr val="FFC000"/>
                </a:solidFill>
              </a:rPr>
              <a:t>Isfahan</a:t>
            </a:r>
            <a:r>
              <a:rPr lang="en-US" sz="2700" dirty="0" smtClean="0"/>
              <a:t> as beautiful new capital</a:t>
            </a:r>
          </a:p>
        </p:txBody>
      </p:sp>
    </p:spTree>
    <p:extLst>
      <p:ext uri="{BB962C8B-B14F-4D97-AF65-F5344CB8AC3E}">
        <p14:creationId xmlns:p14="http://schemas.microsoft.com/office/powerpoint/2010/main" val="171866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53218"/>
            <a:ext cx="4038600" cy="5233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Shah </a:t>
            </a:r>
            <a:r>
              <a:rPr lang="en-US" dirty="0" err="1" smtClean="0"/>
              <a:t>Abbas</a:t>
            </a:r>
            <a:r>
              <a:rPr lang="en-US" dirty="0" smtClean="0"/>
              <a:t> I, “the Great”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1587-1629</a:t>
            </a:r>
            <a:endParaRPr lang="en-US" dirty="0"/>
          </a:p>
        </p:txBody>
      </p:sp>
      <p:pic>
        <p:nvPicPr>
          <p:cNvPr id="31748" name="Picture 4" descr="http://go2.wordpress.com/?id=725X1342&amp;site=ivmp.wordpress.com&amp;url=http%3A%2F%2Fivmp.files.wordpress.com%2F2007%2F11%2Fabb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17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Safavid Rapid Decline and Fall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71600"/>
            <a:ext cx="89916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Safavid rapid decline: causes – again, leaders in seclusion, become inept</a:t>
            </a:r>
          </a:p>
          <a:p>
            <a:r>
              <a:rPr lang="en-US" dirty="0" smtClean="0"/>
              <a:t>Isfahan besieged by </a:t>
            </a:r>
            <a:r>
              <a:rPr lang="en-US" dirty="0" smtClean="0">
                <a:solidFill>
                  <a:srgbClr val="FFC000"/>
                </a:solidFill>
              </a:rPr>
              <a:t>Afghani nomads </a:t>
            </a:r>
            <a:r>
              <a:rPr lang="en-US" dirty="0" smtClean="0"/>
              <a:t>in 1722 – 80K die of starvation; later rulers try to restore power but can’t &amp; empire becomes target for nomadic raiders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53218"/>
            <a:ext cx="3200400" cy="4928382"/>
          </a:xfrm>
        </p:spPr>
        <p:txBody>
          <a:bodyPr/>
          <a:lstStyle/>
          <a:p>
            <a:pPr algn="ctr"/>
            <a:r>
              <a:rPr lang="en-US" dirty="0" smtClean="0"/>
              <a:t>Mahmud of </a:t>
            </a:r>
            <a:r>
              <a:rPr lang="en-US" dirty="0" err="1" smtClean="0"/>
              <a:t>Ghazni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997-1030</a:t>
            </a:r>
            <a:endParaRPr lang="en-US" dirty="0"/>
          </a:p>
        </p:txBody>
      </p:sp>
      <p:pic>
        <p:nvPicPr>
          <p:cNvPr id="1026" name="Picture 2" descr="File:Mahmud and Ayaz and Shah Abbas 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5642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9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Rise of the Mughals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991600" cy="6172200"/>
          </a:xfrm>
        </p:spPr>
        <p:txBody>
          <a:bodyPr>
            <a:noAutofit/>
          </a:bodyPr>
          <a:lstStyle/>
          <a:p>
            <a:r>
              <a:rPr lang="en-US" dirty="0" smtClean="0"/>
              <a:t>Foundations: </a:t>
            </a:r>
            <a:r>
              <a:rPr lang="en-US" dirty="0" smtClean="0">
                <a:solidFill>
                  <a:srgbClr val="FFC000"/>
                </a:solidFill>
              </a:rPr>
              <a:t>Babur</a:t>
            </a:r>
            <a:r>
              <a:rPr lang="en-US" dirty="0" smtClean="0"/>
              <a:t> – “slightly” related to Mongol Khans, </a:t>
            </a:r>
            <a:r>
              <a:rPr lang="en-US" dirty="0" smtClean="0">
                <a:solidFill>
                  <a:srgbClr val="FFC000"/>
                </a:solidFill>
              </a:rPr>
              <a:t>Timur-i-lain</a:t>
            </a:r>
            <a:r>
              <a:rPr lang="en-US" dirty="0" smtClean="0"/>
              <a:t> but mostly Turkish; lost kingdom in Afghanistan so he took over northern India instead &amp; won w/ superior firepower</a:t>
            </a:r>
          </a:p>
          <a:p>
            <a:r>
              <a:rPr lang="en-US" dirty="0" smtClean="0"/>
              <a:t>Babur also a cultural leader who wrote one of best histories of India, good musician (etc.) but didn’t administer well &amp; after sudden death, fight for power breaks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533400"/>
            <a:ext cx="35814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000" dirty="0" smtClean="0"/>
              <a:t>Babur</a:t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r. 1494-1530</a:t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1267" name="Picture 6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0" y="0"/>
            <a:ext cx="530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4876800" cy="6922399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3505200" cy="6400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400" dirty="0" smtClean="0"/>
              <a:t>Humayan</a:t>
            </a:r>
            <a:br>
              <a:rPr lang="en-US" sz="4400" dirty="0" smtClean="0"/>
            </a:br>
            <a:r>
              <a:rPr lang="en-US" sz="4400" dirty="0" smtClean="0"/>
              <a:t>Son of Babur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(fell going down steps carrying books in call to prayer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r. 1530-1556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5842" name="Picture 2" descr="File:Emperor Humay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39251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242" y="1345809"/>
            <a:ext cx="4267200" cy="4166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Mughal Army with Elephants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Elephants + Gunpowder = Unstoppable</a:t>
            </a:r>
            <a:endParaRPr lang="en-US" dirty="0"/>
          </a:p>
        </p:txBody>
      </p:sp>
      <p:pic>
        <p:nvPicPr>
          <p:cNvPr id="49154" name="Picture 2" descr="File:Shah-Jahan hunting lions at Burhanpur (July 16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422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Akbar the Great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991600" cy="6172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Most important leader: </a:t>
            </a:r>
            <a:r>
              <a:rPr lang="en-US" sz="2800" dirty="0" smtClean="0">
                <a:solidFill>
                  <a:srgbClr val="FFC000"/>
                </a:solidFill>
              </a:rPr>
              <a:t>Akbar: </a:t>
            </a:r>
            <a:r>
              <a:rPr lang="en-US" sz="2800" dirty="0" smtClean="0"/>
              <a:t>has long rule, same time as Elizabeth, Philip of Spain, Abbas I, Suleyman the Magnificent; sought reconciliation/cooperation w/ Hindus (encouraged intermarriage, abolished jizya, respect for cows</a:t>
            </a:r>
          </a:p>
          <a:p>
            <a:pPr lvl="1"/>
            <a:r>
              <a:rPr lang="en-US" sz="2800" dirty="0" smtClean="0"/>
              <a:t>Invented new religion, </a:t>
            </a:r>
            <a:r>
              <a:rPr lang="en-US" sz="2800" dirty="0" smtClean="0">
                <a:solidFill>
                  <a:srgbClr val="FFC000"/>
                </a:solidFill>
              </a:rPr>
              <a:t>Din-</a:t>
            </a:r>
            <a:r>
              <a:rPr lang="en-US" sz="2800" dirty="0" err="1" smtClean="0">
                <a:solidFill>
                  <a:srgbClr val="FFC000"/>
                </a:solidFill>
              </a:rPr>
              <a:t>i</a:t>
            </a:r>
            <a:r>
              <a:rPr lang="en-US" sz="2800" dirty="0" smtClean="0">
                <a:solidFill>
                  <a:srgbClr val="FFC000"/>
                </a:solidFill>
              </a:rPr>
              <a:t>-</a:t>
            </a:r>
            <a:r>
              <a:rPr lang="en-US" sz="2800" dirty="0" err="1" smtClean="0">
                <a:solidFill>
                  <a:srgbClr val="FFC000"/>
                </a:solidFill>
              </a:rPr>
              <a:t>Ilahi</a:t>
            </a:r>
            <a:r>
              <a:rPr lang="en-US" sz="2800" dirty="0" smtClean="0"/>
              <a:t>: syncretism w/ Hinduism; doesn’t take hold</a:t>
            </a:r>
          </a:p>
          <a:p>
            <a:pPr lvl="1"/>
            <a:r>
              <a:rPr lang="en-US" sz="2800" dirty="0" smtClean="0"/>
              <a:t>Gave local leaders (called </a:t>
            </a:r>
            <a:r>
              <a:rPr lang="en-US" sz="2800" dirty="0" smtClean="0">
                <a:solidFill>
                  <a:srgbClr val="FFC000"/>
                </a:solidFill>
              </a:rPr>
              <a:t>Rajput princes</a:t>
            </a:r>
            <a:r>
              <a:rPr lang="en-US" sz="2800" dirty="0" smtClean="0"/>
              <a:t>) relative autonomy</a:t>
            </a:r>
          </a:p>
          <a:p>
            <a:pPr lvl="1"/>
            <a:r>
              <a:rPr lang="en-US" sz="2800" dirty="0" smtClean="0"/>
              <a:t>Daily life reforms such as improved calendar, housing for poor, regulation of alcohol consumption, legally prohibited </a:t>
            </a:r>
            <a:r>
              <a:rPr lang="en-US" sz="2800" dirty="0" smtClean="0">
                <a:solidFill>
                  <a:srgbClr val="FFC000"/>
                </a:solidFill>
              </a:rPr>
              <a:t>sati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FFC000"/>
                </a:solidFill>
              </a:rPr>
              <a:t>purdah</a:t>
            </a:r>
          </a:p>
        </p:txBody>
      </p:sp>
    </p:spTree>
    <p:extLst>
      <p:ext uri="{BB962C8B-B14F-4D97-AF65-F5344CB8AC3E}">
        <p14:creationId xmlns:p14="http://schemas.microsoft.com/office/powerpoint/2010/main" val="428227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533400"/>
            <a:ext cx="34290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Akbar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Greatest One”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r. 1556-1605</a:t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2770" name="Picture 2" descr="File:Akbar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14349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Mughals: Culture and Decline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991600" cy="6172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Later rulers make cultural improvements as patrons of the arts (Shah Jahan builds </a:t>
            </a:r>
            <a:r>
              <a:rPr lang="en-US" sz="2800" dirty="0" smtClean="0">
                <a:solidFill>
                  <a:srgbClr val="FFC000"/>
                </a:solidFill>
              </a:rPr>
              <a:t>Taj Mahal </a:t>
            </a:r>
            <a:r>
              <a:rPr lang="en-US" sz="2800" dirty="0" smtClean="0"/>
              <a:t>which is best example of blended Muslim/Indian architecture)</a:t>
            </a:r>
          </a:p>
          <a:p>
            <a:r>
              <a:rPr lang="en-US" sz="2800" dirty="0" smtClean="0"/>
              <a:t>European Contact: Mughal armies dwarfed </a:t>
            </a:r>
            <a:r>
              <a:rPr lang="en-US" sz="2800" dirty="0" err="1" smtClean="0"/>
              <a:t>Eur’s</a:t>
            </a:r>
            <a:r>
              <a:rPr lang="en-US" sz="2800" dirty="0" smtClean="0"/>
              <a:t> but soldiers aren’t trained</a:t>
            </a:r>
          </a:p>
          <a:p>
            <a:r>
              <a:rPr lang="en-US" sz="2800" dirty="0" smtClean="0"/>
              <a:t>Trade gap develops quickly b/c had no interest in European products</a:t>
            </a:r>
          </a:p>
          <a:p>
            <a:r>
              <a:rPr lang="en-US" sz="2800" dirty="0" smtClean="0"/>
              <a:t>Decline more from domestic problems : rebellions, hated jizya returns, </a:t>
            </a:r>
            <a:r>
              <a:rPr lang="en-US" sz="2800" dirty="0" smtClean="0">
                <a:solidFill>
                  <a:srgbClr val="FFC000"/>
                </a:solidFill>
              </a:rPr>
              <a:t>Sikhs</a:t>
            </a:r>
            <a:r>
              <a:rPr lang="en-US" sz="2800" dirty="0" smtClean="0"/>
              <a:t> emerge to challenge power, Hindu princes don’t cooperate</a:t>
            </a:r>
          </a:p>
          <a:p>
            <a:r>
              <a:rPr lang="en-US" sz="2800" dirty="0" smtClean="0"/>
              <a:t>Europeans, esp. </a:t>
            </a:r>
            <a:r>
              <a:rPr lang="en-US" sz="2800" dirty="0" smtClean="0">
                <a:solidFill>
                  <a:srgbClr val="FFC000"/>
                </a:solidFill>
              </a:rPr>
              <a:t>British E. India </a:t>
            </a:r>
            <a:r>
              <a:rPr lang="en-US" sz="2800" dirty="0">
                <a:solidFill>
                  <a:srgbClr val="FFC000"/>
                </a:solidFill>
              </a:rPr>
              <a:t>C</a:t>
            </a:r>
            <a:r>
              <a:rPr lang="en-US" sz="2800" dirty="0" smtClean="0">
                <a:solidFill>
                  <a:srgbClr val="FFC000"/>
                </a:solidFill>
              </a:rPr>
              <a:t>ompany </a:t>
            </a:r>
            <a:r>
              <a:rPr lang="en-US" sz="2800" dirty="0" smtClean="0"/>
              <a:t>exploit weaknesses, eventually taking over most of India in 1757</a:t>
            </a:r>
          </a:p>
        </p:txBody>
      </p:sp>
    </p:spTree>
    <p:extLst>
      <p:ext uri="{BB962C8B-B14F-4D97-AF65-F5344CB8AC3E}">
        <p14:creationId xmlns:p14="http://schemas.microsoft.com/office/powerpoint/2010/main" val="196319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Taj Mahal – 1653</a:t>
            </a:r>
            <a:endParaRPr lang="en-US" dirty="0"/>
          </a:p>
        </p:txBody>
      </p:sp>
      <p:pic>
        <p:nvPicPr>
          <p:cNvPr id="36866" name="Picture 2" descr="File:Taj Mahal in March 2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6934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Global Connections</a:t>
            </a:r>
            <a:endParaRPr lang="en-US" sz="36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915400" cy="3810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Rise of Islamic culture without precedent – </a:t>
            </a:r>
            <a:r>
              <a:rPr lang="en-US" sz="3000" dirty="0" smtClean="0">
                <a:solidFill>
                  <a:srgbClr val="FFC000"/>
                </a:solidFill>
              </a:rPr>
              <a:t>first truly global civilization </a:t>
            </a:r>
          </a:p>
          <a:p>
            <a:r>
              <a:rPr lang="en-US" sz="3000" dirty="0" smtClean="0"/>
              <a:t>Patchwork of languages, religions, ethnic types</a:t>
            </a:r>
          </a:p>
          <a:p>
            <a:r>
              <a:rPr lang="en-US" sz="3000" dirty="0" smtClean="0"/>
              <a:t>Brought together agriculturalists, nomads, urban dwellers</a:t>
            </a:r>
          </a:p>
          <a:p>
            <a:r>
              <a:rPr lang="en-US" sz="3000" dirty="0" smtClean="0"/>
              <a:t>Develops a commitment to trade and merchants</a:t>
            </a:r>
          </a:p>
          <a:p>
            <a:r>
              <a:rPr lang="en-US" sz="3000" dirty="0" smtClean="0"/>
              <a:t>Ideas from classical civilizations first preserved, then improved upon, then carried all over</a:t>
            </a: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09800"/>
            <a:ext cx="3581400" cy="1143000"/>
          </a:xfrm>
        </p:spPr>
        <p:txBody>
          <a:bodyPr/>
          <a:lstStyle/>
          <a:p>
            <a:pPr algn="ctr"/>
            <a:r>
              <a:rPr lang="en-US" dirty="0" smtClean="0"/>
              <a:t>Mira </a:t>
            </a:r>
            <a:r>
              <a:rPr lang="en-US" dirty="0" err="1" smtClean="0"/>
              <a:t>Bai</a:t>
            </a:r>
            <a:endParaRPr lang="en-US" dirty="0"/>
          </a:p>
        </p:txBody>
      </p:sp>
      <p:pic>
        <p:nvPicPr>
          <p:cNvPr id="31746" name="Picture 2" descr="http://www.lgfl.net/lgfl/leas/ealing/web/EGFL1/teaching_learning/subjects/REandSACRE/RE_spotlight/Festivals/Sept/Krishna/meerabai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5781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6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rgrouptech20.wikispaces.com/file/view/US_NEWS_ISLAM_MAP.jpg/201008868/800x537/US_NEWS_ISLAM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8" y="304800"/>
            <a:ext cx="908156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dirty="0" err="1" smtClean="0"/>
              <a:t>Kabir</a:t>
            </a:r>
            <a:endParaRPr lang="en-US" dirty="0"/>
          </a:p>
        </p:txBody>
      </p:sp>
      <p:pic>
        <p:nvPicPr>
          <p:cNvPr id="32770" name="Picture 2" descr="http://www.sahajayoga.com.au/news/wp-content/uploads/2006/12/kab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82675"/>
            <a:ext cx="7108092" cy="577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Spread of Islam to SE Asia</a:t>
            </a:r>
            <a:endParaRPr lang="en-US" sz="28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915400" cy="6172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Pre-Islam: islands of SE Asia a middle ground for trade</a:t>
            </a:r>
          </a:p>
          <a:p>
            <a:pPr lvl="2"/>
            <a:r>
              <a:rPr lang="en-US" sz="2800" dirty="0" smtClean="0"/>
              <a:t>Goods from </a:t>
            </a:r>
            <a:r>
              <a:rPr lang="en-US" sz="2800" dirty="0" smtClean="0">
                <a:solidFill>
                  <a:srgbClr val="FFC000"/>
                </a:solidFill>
              </a:rPr>
              <a:t>Sumatra</a:t>
            </a:r>
            <a:r>
              <a:rPr lang="en-US" sz="2800" dirty="0" smtClean="0"/>
              <a:t> valued such as aromatic woods, spices</a:t>
            </a:r>
          </a:p>
          <a:p>
            <a:r>
              <a:rPr lang="en-US" sz="2800" dirty="0" smtClean="0"/>
              <a:t>By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– trade controlled by Muslims merchants</a:t>
            </a:r>
          </a:p>
          <a:p>
            <a:r>
              <a:rPr lang="en-US" sz="2800" dirty="0" smtClean="0"/>
              <a:t>Incentive now for trading centers to adopt faith (again, tax related)</a:t>
            </a:r>
          </a:p>
          <a:p>
            <a:r>
              <a:rPr lang="en-US" sz="2800" dirty="0" smtClean="0"/>
              <a:t>Peaceful/voluntary conversion more common than force</a:t>
            </a:r>
          </a:p>
          <a:p>
            <a:r>
              <a:rPr lang="en-US" sz="2800" dirty="0" smtClean="0"/>
              <a:t>Port centers convert first: </a:t>
            </a:r>
            <a:r>
              <a:rPr lang="en-US" sz="2800" dirty="0" smtClean="0">
                <a:solidFill>
                  <a:srgbClr val="FFC000"/>
                </a:solidFill>
              </a:rPr>
              <a:t>Malacca</a:t>
            </a:r>
            <a:r>
              <a:rPr lang="en-US" sz="2800" dirty="0" smtClean="0"/>
              <a:t> converted – moved inland from there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South-East 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28495" y="-1066801"/>
            <a:ext cx="12472495" cy="792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53218"/>
            <a:ext cx="2590800" cy="3632982"/>
          </a:xfrm>
        </p:spPr>
        <p:txBody>
          <a:bodyPr/>
          <a:lstStyle/>
          <a:p>
            <a:r>
              <a:rPr lang="en-US" dirty="0" smtClean="0"/>
              <a:t>Malacca</a:t>
            </a:r>
            <a:endParaRPr lang="en-US" dirty="0"/>
          </a:p>
        </p:txBody>
      </p:sp>
      <p:pic>
        <p:nvPicPr>
          <p:cNvPr id="41986" name="Picture 2" descr="http://2.bp.blogspot.com/-QPU66nbFgJA/TVfHMZjLwCI/AAAAAAAACHE/cCoq8StaPB8/s1600/malac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857101" cy="6019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276600" y="2895600"/>
            <a:ext cx="30480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1183</TotalTime>
  <Words>1554</Words>
  <Application>Microsoft Office PowerPoint</Application>
  <PresentationFormat>On-screen Show (4:3)</PresentationFormat>
  <Paragraphs>124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Rockwell</vt:lpstr>
      <vt:lpstr>Times New Roman</vt:lpstr>
      <vt:lpstr>Wingdings 2</vt:lpstr>
      <vt:lpstr>Foundry</vt:lpstr>
      <vt:lpstr>Islam Review Part II: Spread of Islam to South and South East Asia and the Gunpowder Empires</vt:lpstr>
      <vt:lpstr>Islam in South Asia (India)</vt:lpstr>
      <vt:lpstr>Extent of Umayyad Rule in India</vt:lpstr>
      <vt:lpstr>Mahmud of Ghazni  r. 997-1030</vt:lpstr>
      <vt:lpstr>Mira Bai</vt:lpstr>
      <vt:lpstr>Kabir</vt:lpstr>
      <vt:lpstr>The Spread of Islam to SE Asia</vt:lpstr>
      <vt:lpstr>PowerPoint Presentation</vt:lpstr>
      <vt:lpstr>Malacca</vt:lpstr>
      <vt:lpstr>The Spread of Islam to SE Asia</vt:lpstr>
      <vt:lpstr>Srivijaya</vt:lpstr>
      <vt:lpstr>The Gunpowder Empires</vt:lpstr>
      <vt:lpstr>PowerPoint Presentation</vt:lpstr>
      <vt:lpstr>The Ottomans: Rise, Expansion, and Society</vt:lpstr>
      <vt:lpstr>Osman  r. 1299–1324</vt:lpstr>
      <vt:lpstr>PowerPoint Presentation</vt:lpstr>
      <vt:lpstr>Mehmed II  “The Conqueror”  1432-1481</vt:lpstr>
      <vt:lpstr>The Ottomans: Rise, Expansion, and Society</vt:lpstr>
      <vt:lpstr>The Ottomans: Rise, Expansion, and Society</vt:lpstr>
      <vt:lpstr>Mosque at Hagia Sophia</vt:lpstr>
      <vt:lpstr>PowerPoint Presentation</vt:lpstr>
      <vt:lpstr>Suleyman the Magnificent  r. 1520-1566</vt:lpstr>
      <vt:lpstr>Full painting w/ Francis I  (major patron of the Arts)</vt:lpstr>
      <vt:lpstr>PowerPoint Presentation</vt:lpstr>
      <vt:lpstr>Suleymaniye Mosque</vt:lpstr>
      <vt:lpstr>The Ottomans: Decline</vt:lpstr>
      <vt:lpstr>Ottoman Decline Continued</vt:lpstr>
      <vt:lpstr>Battle of Lepanto - 1571</vt:lpstr>
      <vt:lpstr>Fall of the Ottoman Empire</vt:lpstr>
      <vt:lpstr> Mustafa Kemal  aka Ataturk</vt:lpstr>
      <vt:lpstr>Rise of the Safavid Empire</vt:lpstr>
      <vt:lpstr>PowerPoint Presentation</vt:lpstr>
      <vt:lpstr>A Safavid Red Head  (followers of Sail/Saif al-din)</vt:lpstr>
      <vt:lpstr>Shah  Ismâ’il I  r. 1502-1524</vt:lpstr>
      <vt:lpstr>Ismâ’il’s Battle at Chaldiran</vt:lpstr>
      <vt:lpstr>Shah Tahmasp I    r. 1525-1576</vt:lpstr>
      <vt:lpstr>Safavid Culture</vt:lpstr>
      <vt:lpstr>Shah Abbas I, “the Great”  r. 1587-1629</vt:lpstr>
      <vt:lpstr>Safavid Rapid Decline and Fall</vt:lpstr>
      <vt:lpstr>Rise of the Mughals</vt:lpstr>
      <vt:lpstr>     Babur  r. 1494-1530       </vt:lpstr>
      <vt:lpstr>PowerPoint Presentation</vt:lpstr>
      <vt:lpstr>Humayan Son of Babur  (fell going down steps carrying books in call to prayer  r. 1530-1556       </vt:lpstr>
      <vt:lpstr>Mughal Army with Elephants   Elephants + Gunpowder = Unstoppable</vt:lpstr>
      <vt:lpstr>Akbar the Great</vt:lpstr>
      <vt:lpstr>    Akbar  “The Greatest One”  r. 1556-1605      </vt:lpstr>
      <vt:lpstr>The Mughals: Culture and Decline</vt:lpstr>
      <vt:lpstr>Taj Mahal – 1653</vt:lpstr>
      <vt:lpstr>Global Connections</vt:lpstr>
      <vt:lpstr>PowerPoint Presentation</vt:lpstr>
    </vt:vector>
  </TitlesOfParts>
  <Company>LISD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and the Arrival of Islam</dc:title>
  <dc:creator>LISD</dc:creator>
  <cp:lastModifiedBy>Ashley Adkins</cp:lastModifiedBy>
  <cp:revision>163</cp:revision>
  <dcterms:created xsi:type="dcterms:W3CDTF">2008-09-23T20:49:11Z</dcterms:created>
  <dcterms:modified xsi:type="dcterms:W3CDTF">2015-05-11T16:42:21Z</dcterms:modified>
</cp:coreProperties>
</file>