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76"/>
  </p:notesMasterIdLst>
  <p:handoutMasterIdLst>
    <p:handoutMasterId r:id="rId77"/>
  </p:handoutMasterIdLst>
  <p:sldIdLst>
    <p:sldId id="256" r:id="rId2"/>
    <p:sldId id="435" r:id="rId3"/>
    <p:sldId id="283" r:id="rId4"/>
    <p:sldId id="316" r:id="rId5"/>
    <p:sldId id="317" r:id="rId6"/>
    <p:sldId id="318" r:id="rId7"/>
    <p:sldId id="319" r:id="rId8"/>
    <p:sldId id="320" r:id="rId9"/>
    <p:sldId id="425" r:id="rId10"/>
    <p:sldId id="321" r:id="rId11"/>
    <p:sldId id="275" r:id="rId12"/>
    <p:sldId id="322" r:id="rId13"/>
    <p:sldId id="426" r:id="rId14"/>
    <p:sldId id="323" r:id="rId15"/>
    <p:sldId id="324" r:id="rId16"/>
    <p:sldId id="325" r:id="rId17"/>
    <p:sldId id="289" r:id="rId18"/>
    <p:sldId id="427" r:id="rId19"/>
    <p:sldId id="293" r:id="rId20"/>
    <p:sldId id="326" r:id="rId21"/>
    <p:sldId id="327" r:id="rId22"/>
    <p:sldId id="428" r:id="rId23"/>
    <p:sldId id="328" r:id="rId24"/>
    <p:sldId id="329" r:id="rId25"/>
    <p:sldId id="300" r:id="rId26"/>
    <p:sldId id="330" r:id="rId27"/>
    <p:sldId id="331" r:id="rId28"/>
    <p:sldId id="332" r:id="rId29"/>
    <p:sldId id="334" r:id="rId30"/>
    <p:sldId id="335" r:id="rId31"/>
    <p:sldId id="429" r:id="rId32"/>
    <p:sldId id="333" r:id="rId33"/>
    <p:sldId id="336" r:id="rId34"/>
    <p:sldId id="338" r:id="rId35"/>
    <p:sldId id="337" r:id="rId36"/>
    <p:sldId id="430" r:id="rId37"/>
    <p:sldId id="350" r:id="rId38"/>
    <p:sldId id="351" r:id="rId39"/>
    <p:sldId id="301" r:id="rId40"/>
    <p:sldId id="357" r:id="rId41"/>
    <p:sldId id="258" r:id="rId42"/>
    <p:sldId id="342" r:id="rId43"/>
    <p:sldId id="359" r:id="rId44"/>
    <p:sldId id="259" r:id="rId45"/>
    <p:sldId id="431" r:id="rId46"/>
    <p:sldId id="352" r:id="rId47"/>
    <p:sldId id="353" r:id="rId48"/>
    <p:sldId id="354" r:id="rId49"/>
    <p:sldId id="355" r:id="rId50"/>
    <p:sldId id="347" r:id="rId51"/>
    <p:sldId id="348" r:id="rId52"/>
    <p:sldId id="349" r:id="rId53"/>
    <p:sldId id="388" r:id="rId54"/>
    <p:sldId id="389" r:id="rId55"/>
    <p:sldId id="371" r:id="rId56"/>
    <p:sldId id="362" r:id="rId57"/>
    <p:sldId id="368" r:id="rId58"/>
    <p:sldId id="432" r:id="rId59"/>
    <p:sldId id="361" r:id="rId60"/>
    <p:sldId id="433" r:id="rId61"/>
    <p:sldId id="390" r:id="rId62"/>
    <p:sldId id="391" r:id="rId63"/>
    <p:sldId id="392" r:id="rId64"/>
    <p:sldId id="393" r:id="rId65"/>
    <p:sldId id="358" r:id="rId66"/>
    <p:sldId id="434" r:id="rId67"/>
    <p:sldId id="379" r:id="rId68"/>
    <p:sldId id="380" r:id="rId69"/>
    <p:sldId id="381" r:id="rId70"/>
    <p:sldId id="382" r:id="rId71"/>
    <p:sldId id="383" r:id="rId72"/>
    <p:sldId id="394" r:id="rId73"/>
    <p:sldId id="395" r:id="rId74"/>
    <p:sldId id="396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2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BBF7B-F3A9-45F6-9091-906AD2B9494E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FDBEF-F6E1-4469-801D-B4A6BA297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0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8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8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3A74C90-1738-4BC7-B890-457AF7464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8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236DD1D-FB7F-492C-8E11-F5DB172A55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B62E4-88FD-4934-B1DE-473B0F4A8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B37B5-090E-48B5-87D2-23DBEFFC8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B912BB-1FB6-4BD8-A925-F345F4963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B848C-B916-430B-BBB2-B6C2A3684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187EDB-C60A-4B7D-90F8-E8D217D6E4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69FAC91-04DA-4C1F-A4CB-F0EB52A72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E0FF820-EA0A-4F75-97C3-873ED85EA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DB1DBD-8396-4069-A9FE-1FD4DDF21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912B6-6900-4EE1-8FCD-6FAAEA521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FD6E5C-F90E-49DD-A3F1-A810640FF4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86456DD-08B0-462D-91BA-E78462D7C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F7DC6D4-86C7-4745-97FB-5EA0B573D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1/10/Kaaba_at_night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upload.wikimedia.org/wikipedia/commons/e/e1/Abbasids850.png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upload.wikimedia.org/wikipedia/commons/b/b9/Shahnameh3-1.jpg" TargetMode="Externa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upload.wikimedia.org/wikipedia/commons/c/c6/Shahnameh3-5.jpg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upload.wikimedia.org/wikipedia/commons/d/da/Turkey.Konya050.jpg" TargetMode="Externa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upload.wikimedia.org/wikipedia/commons/1/1a/Whriling_dervishes,_Rumi_Fest_2007.jpg" TargetMode="Externa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upload.wikimedia.org/wikipedia/commons/a/ae/Harun_Al-Rashid_and_the_World_of_the_Thousand_and_One_Nights.jpg" TargetMode="Externa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en.wikipedia.org/wiki/File:HulaguAndDokuzKathun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Islam: Its Rise, Spread, and Impact on the World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AP Exam Review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9782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Ka’ba</a:t>
            </a:r>
            <a:r>
              <a:rPr lang="en-US" dirty="0" smtClean="0"/>
              <a:t> at Mecca</a:t>
            </a:r>
            <a:endParaRPr lang="en-US" dirty="0"/>
          </a:p>
        </p:txBody>
      </p:sp>
      <p:pic>
        <p:nvPicPr>
          <p:cNvPr id="2050" name="Picture 2" descr="File:Kaaba at n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762000"/>
            <a:ext cx="9067800" cy="5943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Muhammad</a:t>
            </a:r>
            <a:r>
              <a:rPr lang="en-US" sz="2800" dirty="0" smtClean="0"/>
              <a:t> born into prominent clan of Quraysh tribe c. 570 in Mecca, orphaned and raised by uncle and prominent grandfather (merchants)</a:t>
            </a:r>
          </a:p>
          <a:p>
            <a:r>
              <a:rPr lang="en-US" sz="2800" dirty="0" smtClean="0"/>
              <a:t>Caravan trips exposed  him to Christian/Jewish faiths, esp. in </a:t>
            </a:r>
            <a:r>
              <a:rPr lang="en-US" sz="2800" dirty="0" smtClean="0">
                <a:solidFill>
                  <a:srgbClr val="FFC000"/>
                </a:solidFill>
              </a:rPr>
              <a:t>Jerusalem</a:t>
            </a:r>
          </a:p>
          <a:p>
            <a:r>
              <a:rPr lang="en-US" sz="2800" dirty="0" smtClean="0"/>
              <a:t>Worked as a trader for </a:t>
            </a:r>
            <a:r>
              <a:rPr lang="en-US" sz="2800" dirty="0" smtClean="0">
                <a:solidFill>
                  <a:srgbClr val="FFC000"/>
                </a:solidFill>
              </a:rPr>
              <a:t>Khadijah</a:t>
            </a:r>
            <a:r>
              <a:rPr lang="en-US" sz="2800" dirty="0" smtClean="0"/>
              <a:t> – later wife – and saw inequity of classes,  class rivalries, tension between clans as some, </a:t>
            </a:r>
            <a:r>
              <a:rPr lang="en-US" sz="2800" dirty="0" smtClean="0">
                <a:solidFill>
                  <a:srgbClr val="FFC000"/>
                </a:solidFill>
              </a:rPr>
              <a:t>Umayyads</a:t>
            </a:r>
            <a:r>
              <a:rPr lang="en-US" sz="2800" dirty="0" smtClean="0"/>
              <a:t>, got rich through commerce; Similar to Siddhartha Gautama (Buddha), Jesus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610 – first revelation </a:t>
            </a:r>
            <a:r>
              <a:rPr lang="en-US" sz="2800" dirty="0" smtClean="0"/>
              <a:t>of many from angel Gabriel (Same as in Old Testament); wrote Allah’s words in </a:t>
            </a:r>
            <a:r>
              <a:rPr lang="en-US" sz="2800" dirty="0" smtClean="0">
                <a:solidFill>
                  <a:srgbClr val="FFC000"/>
                </a:solidFill>
              </a:rPr>
              <a:t>Qur’an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508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Rise of Islam and the life of Muhammad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Muhammad Receives the Message from Gabriel</a:t>
            </a:r>
            <a:endParaRPr lang="en-US" dirty="0"/>
          </a:p>
        </p:txBody>
      </p:sp>
      <p:pic>
        <p:nvPicPr>
          <p:cNvPr id="34818" name="Picture 2" descr="File:Mohammed receiving revelation from the angel Gabri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858000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762000"/>
            <a:ext cx="9067800" cy="5943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Seen as threat to wealth/power by the Umayyad in Mecca b/c of growing following; threatened Ka’ba role which brought in money from visitors</a:t>
            </a:r>
          </a:p>
          <a:p>
            <a:r>
              <a:rPr lang="en-US" sz="2400" dirty="0" smtClean="0"/>
              <a:t>Clansmen </a:t>
            </a:r>
            <a:r>
              <a:rPr lang="en-US" sz="2400" dirty="0" smtClean="0">
                <a:solidFill>
                  <a:srgbClr val="FFC000"/>
                </a:solidFill>
              </a:rPr>
              <a:t>Ali</a:t>
            </a:r>
            <a:r>
              <a:rPr lang="en-US" sz="2400" dirty="0" smtClean="0"/>
              <a:t> sneaks him out to Medina in 622; ideal location b/c caught up in clan conflict and almost a civil war; </a:t>
            </a:r>
            <a:r>
              <a:rPr lang="en-US" sz="2400" dirty="0" err="1" smtClean="0"/>
              <a:t>Muh</a:t>
            </a:r>
            <a:r>
              <a:rPr lang="en-US" sz="2400" dirty="0" smtClean="0"/>
              <a:t>. invited to resolve disputes</a:t>
            </a:r>
            <a:endParaRPr lang="en-US" sz="2400" u="sng" dirty="0" smtClean="0"/>
          </a:p>
          <a:p>
            <a:r>
              <a:rPr lang="en-US" sz="2400" dirty="0" smtClean="0"/>
              <a:t>Negations win him many converts (now called </a:t>
            </a:r>
            <a:r>
              <a:rPr lang="en-US" sz="2400" dirty="0" smtClean="0">
                <a:solidFill>
                  <a:srgbClr val="FFC000"/>
                </a:solidFill>
              </a:rPr>
              <a:t>Muslims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Quraysh send out attacks on </a:t>
            </a:r>
            <a:r>
              <a:rPr lang="en-US" sz="2400" dirty="0" err="1" smtClean="0"/>
              <a:t>Muh</a:t>
            </a:r>
            <a:r>
              <a:rPr lang="en-US" sz="2400" dirty="0" smtClean="0"/>
              <a:t>. but he proves himself a strong military leader leading to surrender of Umayyad/Quraysh 628</a:t>
            </a:r>
          </a:p>
          <a:p>
            <a:r>
              <a:rPr lang="en-US" sz="2400" dirty="0" smtClean="0"/>
              <a:t>629 – 10K converts enter city, destroy idols, Mecca inhabitants (including Umayyads/ Quraysh convert to Islam (can’t beat ‘</a:t>
            </a:r>
            <a:r>
              <a:rPr lang="en-US" sz="2400" dirty="0" err="1" smtClean="0"/>
              <a:t>em</a:t>
            </a:r>
            <a:r>
              <a:rPr lang="en-US" sz="2400" dirty="0" smtClean="0"/>
              <a:t>, so join ‘</a:t>
            </a:r>
            <a:r>
              <a:rPr lang="en-US" sz="2400" dirty="0" err="1" smtClean="0"/>
              <a:t>em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Muh’s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hadiths</a:t>
            </a:r>
            <a:r>
              <a:rPr lang="en-US" sz="2400" dirty="0" smtClean="0"/>
              <a:t> – traditions/actions – play a huge role in Islamic law, ritual</a:t>
            </a:r>
          </a:p>
          <a:p>
            <a:r>
              <a:rPr lang="en-US" sz="2400" dirty="0" err="1" smtClean="0"/>
              <a:t>Muh</a:t>
            </a:r>
            <a:r>
              <a:rPr lang="en-US" sz="2400" dirty="0" smtClean="0"/>
              <a:t>. died  632 leading many to wonder if it would fall apart…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508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Rise of Islam and the life of Muhammad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5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Muhammad’s Entry into Mecca and Destruction of the Idols</a:t>
            </a:r>
            <a:endParaRPr lang="en-US" dirty="0"/>
          </a:p>
        </p:txBody>
      </p:sp>
      <p:pic>
        <p:nvPicPr>
          <p:cNvPr id="35842" name="Picture 2" descr="File:Muhammad destroying idols - L'Histoire Merveilleuse en Vers de Mahomet BN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10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Muhammad Resetting the Black Stone in the </a:t>
            </a:r>
            <a:r>
              <a:rPr lang="en-US" dirty="0" err="1" smtClean="0"/>
              <a:t>Ka’ba</a:t>
            </a:r>
            <a:endParaRPr lang="en-US" dirty="0"/>
          </a:p>
        </p:txBody>
      </p:sp>
      <p:pic>
        <p:nvPicPr>
          <p:cNvPr id="33794" name="Picture 2" descr="File:Mohammed kaaba 1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934200" cy="5084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0"/>
            <a:ext cx="3733800" cy="6248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“Ascent of the Prophet to Heaven”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1550</a:t>
            </a:r>
            <a:endParaRPr lang="en-US" dirty="0"/>
          </a:p>
        </p:txBody>
      </p:sp>
      <p:pic>
        <p:nvPicPr>
          <p:cNvPr id="1026" name="Picture 2" descr="http://www.harley.com/people/images/muhamm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612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Islam’s Appeal and Theology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609600"/>
            <a:ext cx="8915400" cy="6248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Islam belonged to no single tribe which offered an end to vendettas, feuds and united the Bedouin</a:t>
            </a:r>
          </a:p>
          <a:p>
            <a:pPr lvl="0"/>
            <a:r>
              <a:rPr lang="en-US" sz="2800" dirty="0" smtClean="0"/>
              <a:t>Created an </a:t>
            </a:r>
            <a:r>
              <a:rPr lang="en-US" sz="2800" dirty="0" err="1" smtClean="0">
                <a:solidFill>
                  <a:srgbClr val="FFC000"/>
                </a:solidFill>
              </a:rPr>
              <a:t>umma</a:t>
            </a:r>
            <a:r>
              <a:rPr lang="en-US" sz="2800" dirty="0" smtClean="0"/>
              <a:t> – community of the faithful – which transcended tribal boundaries</a:t>
            </a:r>
          </a:p>
          <a:p>
            <a:r>
              <a:rPr lang="en-US" sz="2800" dirty="0" smtClean="0"/>
              <a:t>Grew quickly = in strength to other Semitic monotheistic faiths (Judaism, Christianity)</a:t>
            </a:r>
          </a:p>
          <a:p>
            <a:r>
              <a:rPr lang="en-US" sz="2800" dirty="0" smtClean="0"/>
              <a:t>Allowed no intermediaries – priests, saints – so even more monotheistic than Christianity; gave Bedouins a single authority</a:t>
            </a:r>
          </a:p>
          <a:p>
            <a:r>
              <a:rPr lang="en-US" sz="2800" dirty="0" smtClean="0"/>
              <a:t>Turned wars against selves into wars against others – conquered much of known world (Christians will do this later w/ Crusades)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Islam’s Appeal and Theology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609600"/>
            <a:ext cx="8915400" cy="6248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Provided an ethical system to keep law and order w/ </a:t>
            </a:r>
            <a:r>
              <a:rPr lang="en-US" sz="2800" dirty="0" smtClean="0">
                <a:solidFill>
                  <a:srgbClr val="FFC000"/>
                </a:solidFill>
              </a:rPr>
              <a:t>Shari’a law</a:t>
            </a:r>
            <a:r>
              <a:rPr lang="en-US" sz="2800" dirty="0" smtClean="0"/>
              <a:t>; life regulated to prepare for </a:t>
            </a:r>
            <a:r>
              <a:rPr lang="en-US" sz="2800" dirty="0" smtClean="0">
                <a:solidFill>
                  <a:srgbClr val="FFC000"/>
                </a:solidFill>
              </a:rPr>
              <a:t>Judgment Day </a:t>
            </a:r>
            <a:r>
              <a:rPr lang="en-US" sz="2800" dirty="0" smtClean="0"/>
              <a:t>(like Christianity)</a:t>
            </a:r>
          </a:p>
          <a:p>
            <a:r>
              <a:rPr lang="en-US" sz="2800" dirty="0" smtClean="0"/>
              <a:t>Seen by outside converts as a fulfillment to Judaism, Christianity</a:t>
            </a:r>
          </a:p>
          <a:p>
            <a:r>
              <a:rPr lang="en-US" sz="2800" dirty="0" smtClean="0"/>
              <a:t>Universal Elements in Islam – called </a:t>
            </a:r>
            <a:r>
              <a:rPr lang="en-US" sz="2800" dirty="0" smtClean="0">
                <a:solidFill>
                  <a:srgbClr val="FFC000"/>
                </a:solidFill>
              </a:rPr>
              <a:t>Five Pillars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1.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Confession of Faith</a:t>
            </a:r>
            <a:r>
              <a:rPr lang="en-US" sz="2800" dirty="0" smtClean="0"/>
              <a:t>: “There is no God but Allah, and </a:t>
            </a:r>
            <a:r>
              <a:rPr lang="en-US" sz="2800" dirty="0" err="1" smtClean="0"/>
              <a:t>Muh</a:t>
            </a:r>
            <a:r>
              <a:rPr lang="en-US" sz="2800" dirty="0" smtClean="0"/>
              <a:t>. is his prophet” – no other gods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2.</a:t>
            </a:r>
            <a:r>
              <a:rPr lang="en-US" sz="2800" dirty="0" smtClean="0"/>
              <a:t> Pray five times a day facing Mecca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3.</a:t>
            </a:r>
            <a:r>
              <a:rPr lang="en-US" sz="2800" dirty="0" smtClean="0"/>
              <a:t> Fast sunup to sundown during </a:t>
            </a:r>
            <a:r>
              <a:rPr lang="en-US" sz="2800" dirty="0" smtClean="0">
                <a:solidFill>
                  <a:srgbClr val="FFC000"/>
                </a:solidFill>
              </a:rPr>
              <a:t>Ramadan</a:t>
            </a:r>
            <a:r>
              <a:rPr lang="en-US" sz="2800" dirty="0" smtClean="0"/>
              <a:t> – holy month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4.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Zakat</a:t>
            </a:r>
            <a:r>
              <a:rPr lang="en-US" sz="2800" dirty="0" smtClean="0"/>
              <a:t> (charity tax) for those in need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5.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Hajj</a:t>
            </a:r>
            <a:r>
              <a:rPr lang="en-US" sz="2800" dirty="0" smtClean="0"/>
              <a:t>  - pilgrimage to Ka’ba to worship Allah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21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8991600" cy="6172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After </a:t>
            </a:r>
            <a:r>
              <a:rPr lang="en-US" sz="2800" dirty="0" err="1" smtClean="0"/>
              <a:t>Muh’s</a:t>
            </a:r>
            <a:r>
              <a:rPr lang="en-US" sz="2800" dirty="0" smtClean="0"/>
              <a:t> death, some renounced faith, argued over succession</a:t>
            </a:r>
          </a:p>
          <a:p>
            <a:r>
              <a:rPr lang="en-US" sz="2800" dirty="0" smtClean="0"/>
              <a:t>However, others lead foreign expeditions, easily beat neighbors due to military prowess, religious zeal, border empire weakness</a:t>
            </a:r>
          </a:p>
          <a:p>
            <a:r>
              <a:rPr lang="en-US" sz="2800" dirty="0" smtClean="0"/>
              <a:t>New lands/people ruled by small Arab warrior elite</a:t>
            </a:r>
          </a:p>
          <a:p>
            <a:r>
              <a:rPr lang="en-US" sz="2800" dirty="0" err="1" smtClean="0"/>
              <a:t>Muh</a:t>
            </a:r>
            <a:r>
              <a:rPr lang="en-US" sz="2800" dirty="0" smtClean="0"/>
              <a:t>. gave no procedure for appointing successor but eventually,  leader known as </a:t>
            </a:r>
            <a:r>
              <a:rPr lang="en-US" sz="2800" dirty="0" smtClean="0">
                <a:solidFill>
                  <a:srgbClr val="FFC000"/>
                </a:solidFill>
              </a:rPr>
              <a:t>caliph</a:t>
            </a:r>
            <a:r>
              <a:rPr lang="en-US" sz="2800" dirty="0" smtClean="0"/>
              <a:t> (dynasties were </a:t>
            </a:r>
            <a:r>
              <a:rPr lang="en-US" sz="2800" dirty="0" smtClean="0">
                <a:solidFill>
                  <a:srgbClr val="FFC000"/>
                </a:solidFill>
              </a:rPr>
              <a:t>caliphates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Ali</a:t>
            </a:r>
            <a:r>
              <a:rPr lang="en-US" sz="2800" dirty="0" smtClean="0"/>
              <a:t> – cousin/son-in-law said to be too young so </a:t>
            </a:r>
            <a:r>
              <a:rPr lang="en-US" sz="2800" dirty="0" smtClean="0">
                <a:solidFill>
                  <a:srgbClr val="FFC000"/>
                </a:solidFill>
              </a:rPr>
              <a:t>Abu Bakr </a:t>
            </a:r>
            <a:r>
              <a:rPr lang="en-US" sz="2800" dirty="0" smtClean="0"/>
              <a:t>– earliest follower, closest friend named caliph (632-634)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431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Islam’s Early Years and Conquest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I: Rise of Islam through Fall of the Abbasid Caliphate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AP Exam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7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" y="152400"/>
            <a:ext cx="8939284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Ali       (Ali ibn </a:t>
            </a:r>
            <a:r>
              <a:rPr lang="en-US" sz="3200" b="1" dirty="0" err="1" smtClean="0"/>
              <a:t>Abi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Talib</a:t>
            </a:r>
            <a:r>
              <a:rPr lang="en-US" sz="3200" b="1" dirty="0" smtClean="0"/>
              <a:t>)     600-661 CE</a:t>
            </a:r>
            <a:endParaRPr lang="en-US" sz="3200" b="1" dirty="0"/>
          </a:p>
        </p:txBody>
      </p:sp>
      <p:pic>
        <p:nvPicPr>
          <p:cNvPr id="90114" name="Picture 2" descr="http://4.bp.blogspot.com/_P-Zt_OQidtU/S2uvaoYUxjI/AAAAAAAAAK4/hM00o6eh8Wk/s640/Imam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203882" cy="6156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3352800" cy="4114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Abu </a:t>
            </a:r>
            <a:r>
              <a:rPr lang="en-US" b="1" dirty="0" err="1" smtClean="0"/>
              <a:t>Bakr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Caliph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c. 573 – c. 634 CE</a:t>
            </a:r>
            <a:endParaRPr lang="en-US" b="1" dirty="0"/>
          </a:p>
        </p:txBody>
      </p:sp>
      <p:pic>
        <p:nvPicPr>
          <p:cNvPr id="89090" name="Picture 2" descr="File:Abu Bakr stops Meccan M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92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8991600" cy="61722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Ridda</a:t>
            </a:r>
            <a:r>
              <a:rPr lang="en-US" sz="2800" dirty="0" smtClean="0">
                <a:solidFill>
                  <a:srgbClr val="FFC000"/>
                </a:solidFill>
              </a:rPr>
              <a:t> Wars </a:t>
            </a:r>
            <a:r>
              <a:rPr lang="en-US" sz="2800" dirty="0" smtClean="0"/>
              <a:t>– successfully fought to defeat Bedouin tribes who refused to embrace Islam; success made Abu Bakr push north into Fertile Crescent, Byzantine &amp; Persian empires</a:t>
            </a:r>
          </a:p>
          <a:p>
            <a:r>
              <a:rPr lang="en-US" sz="2800" dirty="0" smtClean="0"/>
              <a:t>Initially just raided for spoils but raids showed weakness of empires; also many residents annoyed w/ </a:t>
            </a:r>
            <a:r>
              <a:rPr lang="en-US" sz="2800" dirty="0" err="1" smtClean="0"/>
              <a:t>Byz</a:t>
            </a:r>
            <a:r>
              <a:rPr lang="en-US" sz="2800" dirty="0" smtClean="0"/>
              <a:t>./</a:t>
            </a:r>
            <a:r>
              <a:rPr lang="en-US" sz="2800" dirty="0" err="1" smtClean="0"/>
              <a:t>Persial</a:t>
            </a:r>
            <a:r>
              <a:rPr lang="en-US" sz="2800" dirty="0" smtClean="0"/>
              <a:t> leaders so helped Muslims</a:t>
            </a:r>
          </a:p>
          <a:p>
            <a:r>
              <a:rPr lang="en-US" sz="2800" dirty="0" smtClean="0"/>
              <a:t>Not driven by desire to win converts – even avoided mass conversions b/c wanted tax money (</a:t>
            </a:r>
            <a:r>
              <a:rPr lang="en-US" sz="2800" dirty="0" smtClean="0">
                <a:solidFill>
                  <a:srgbClr val="FFC000"/>
                </a:solidFill>
              </a:rPr>
              <a:t>jizya</a:t>
            </a:r>
            <a:r>
              <a:rPr lang="en-US" sz="2800" dirty="0" smtClean="0"/>
              <a:t>) for non-Muslims (can’t tax Muslims)</a:t>
            </a:r>
          </a:p>
          <a:p>
            <a:r>
              <a:rPr lang="en-US" sz="2800" dirty="0" smtClean="0"/>
              <a:t>Early wars not </a:t>
            </a:r>
            <a:r>
              <a:rPr lang="en-US" sz="2800" u="sng" dirty="0" smtClean="0">
                <a:solidFill>
                  <a:srgbClr val="FFC000"/>
                </a:solidFill>
              </a:rPr>
              <a:t>jihads</a:t>
            </a:r>
            <a:r>
              <a:rPr lang="en-US" sz="2800" dirty="0" smtClean="0"/>
              <a:t> - holy wars to spread Muslim faith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431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Islam’s Early Years and Conquest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13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Ridda</a:t>
            </a:r>
            <a:r>
              <a:rPr lang="en-US" dirty="0" smtClean="0"/>
              <a:t> Wars</a:t>
            </a:r>
            <a:endParaRPr lang="en-US" dirty="0"/>
          </a:p>
        </p:txBody>
      </p:sp>
      <p:pic>
        <p:nvPicPr>
          <p:cNvPr id="36866" name="Picture 2" descr="File:Mohammad adil-Riddah wa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3999"/>
            <a:ext cx="6172200" cy="5230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P World\Map Files AP World\Byzantine and Sassanid Empires, c. 600 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1798"/>
            <a:ext cx="9144000" cy="573620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59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Neighboring Empires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838200"/>
            <a:ext cx="89154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Old clan rivalries still under the surface</a:t>
            </a:r>
          </a:p>
          <a:p>
            <a:r>
              <a:rPr lang="en-US" dirty="0" smtClean="0"/>
              <a:t>Spark: murder of third caliph </a:t>
            </a:r>
            <a:r>
              <a:rPr lang="en-US" dirty="0" smtClean="0">
                <a:solidFill>
                  <a:srgbClr val="FFC000"/>
                </a:solidFill>
              </a:rPr>
              <a:t>Uthman</a:t>
            </a:r>
            <a:r>
              <a:rPr lang="en-US" dirty="0" smtClean="0"/>
              <a:t> in 656 (2</a:t>
            </a:r>
            <a:r>
              <a:rPr lang="en-US" baseline="30000" dirty="0" smtClean="0"/>
              <a:t>nd</a:t>
            </a:r>
            <a:r>
              <a:rPr lang="en-US" dirty="0" smtClean="0"/>
              <a:t> was </a:t>
            </a:r>
            <a:r>
              <a:rPr lang="en-US" dirty="0" err="1" smtClean="0">
                <a:solidFill>
                  <a:srgbClr val="FFC000"/>
                </a:solidFill>
              </a:rPr>
              <a:t>Umar</a:t>
            </a:r>
            <a:r>
              <a:rPr lang="en-US" dirty="0" smtClean="0"/>
              <a:t> who ruled fairly peacefully) – Abu </a:t>
            </a:r>
            <a:r>
              <a:rPr lang="en-US" dirty="0" err="1" smtClean="0"/>
              <a:t>Bakr</a:t>
            </a:r>
            <a:r>
              <a:rPr lang="en-US" dirty="0" smtClean="0"/>
              <a:t>, </a:t>
            </a:r>
            <a:r>
              <a:rPr lang="en-US" dirty="0" err="1" smtClean="0"/>
              <a:t>Umar</a:t>
            </a:r>
            <a:r>
              <a:rPr lang="en-US" dirty="0" smtClean="0"/>
              <a:t>, Uthman called </a:t>
            </a:r>
            <a:r>
              <a:rPr lang="en-US" dirty="0" smtClean="0">
                <a:solidFill>
                  <a:srgbClr val="FFC000"/>
                </a:solidFill>
              </a:rPr>
              <a:t>early caliphs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Ali</a:t>
            </a:r>
            <a:r>
              <a:rPr lang="en-US" dirty="0" smtClean="0"/>
              <a:t> (son-in-law/cousin) regains throne and doesn’t punish assassins of Uthman, an Umayyad – now the war is on w/ Umayyads</a:t>
            </a:r>
          </a:p>
          <a:p>
            <a:r>
              <a:rPr lang="en-US" dirty="0" smtClean="0"/>
              <a:t>Ali’s forces were winning, but he decides on mediation at </a:t>
            </a:r>
            <a:r>
              <a:rPr lang="en-US" dirty="0" smtClean="0">
                <a:solidFill>
                  <a:srgbClr val="FFC000"/>
                </a:solidFill>
              </a:rPr>
              <a:t>Battle of Siffin </a:t>
            </a:r>
            <a:r>
              <a:rPr lang="en-US" dirty="0" smtClean="0"/>
              <a:t>which makes him look weak and leads to </a:t>
            </a:r>
            <a:r>
              <a:rPr lang="en-US" dirty="0" smtClean="0">
                <a:solidFill>
                  <a:srgbClr val="FFC000"/>
                </a:solidFill>
              </a:rPr>
              <a:t>Mu’awiya</a:t>
            </a:r>
            <a:r>
              <a:rPr lang="en-US" u="sng" dirty="0" smtClean="0"/>
              <a:t> </a:t>
            </a:r>
            <a:r>
              <a:rPr lang="en-US" dirty="0" smtClean="0"/>
              <a:t>in 660 (Umayyad) claim he is new caliph from Jerusalem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660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The Sunni-Shi’a Split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koothanallur.noor.tripod.com/sitebuildercontent/sitebuilderpictures/famt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83089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458200" y="2133600"/>
            <a:ext cx="5334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2362200"/>
            <a:ext cx="5334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2667000"/>
            <a:ext cx="5334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2133600"/>
            <a:ext cx="6858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62400" y="2514600"/>
            <a:ext cx="5334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1600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Umayyads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66800" y="2057400"/>
            <a:ext cx="533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95600" y="114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Imams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52800" y="1447800"/>
            <a:ext cx="53340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98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Abbasids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477000" y="1600200"/>
            <a:ext cx="76200" cy="1371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219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/>
              <a:t>Umar</a:t>
            </a:r>
            <a:r>
              <a:rPr lang="en-US" sz="3600" b="1" dirty="0" smtClean="0"/>
              <a:t>    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Caliph</a:t>
            </a:r>
            <a:br>
              <a:rPr lang="en-US" sz="3600" b="1" dirty="0" smtClean="0"/>
            </a:br>
            <a:r>
              <a:rPr lang="en-US" sz="3600" b="1" dirty="0" smtClean="0"/>
              <a:t>c. 584-644 AD</a:t>
            </a:r>
            <a:endParaRPr lang="en-US" sz="4000" b="1" dirty="0"/>
          </a:p>
        </p:txBody>
      </p:sp>
      <p:pic>
        <p:nvPicPr>
          <p:cNvPr id="91138" name="Picture 2" descr="http://www.gojerusalem.com/_media/userfiles/2/558/1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764375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352800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Uthman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Caliph</a:t>
            </a:r>
            <a:br>
              <a:rPr lang="en-US" b="1" dirty="0" smtClean="0"/>
            </a:br>
            <a:r>
              <a:rPr lang="en-US" b="1" dirty="0" smtClean="0"/>
              <a:t>c. 579-656 AD</a:t>
            </a:r>
            <a:endParaRPr lang="en-US" b="1" dirty="0"/>
          </a:p>
        </p:txBody>
      </p:sp>
      <p:pic>
        <p:nvPicPr>
          <p:cNvPr id="92164" name="Picture 4" descr="http://4.bp.blogspot.com/-paexv3us6h4/TZOd2JE46-I/AAAAAAAAABQ/MmdkZbM9Lxg/s1600/ef6e9dfb-0c7d-2307-aba102b5572ceb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201" y="0"/>
            <a:ext cx="5283199" cy="3962401"/>
          </a:xfrm>
          <a:prstGeom prst="rect">
            <a:avLst/>
          </a:prstGeom>
          <a:noFill/>
        </p:spPr>
      </p:pic>
      <p:pic>
        <p:nvPicPr>
          <p:cNvPr id="92162" name="Picture 2" descr="File:Mohammad adil-Rashidun-empire-at-its-peak-clo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09800" y="3352800"/>
            <a:ext cx="7620000" cy="369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Battle of </a:t>
            </a:r>
            <a:r>
              <a:rPr lang="en-US" b="1" dirty="0" err="1" smtClean="0"/>
              <a:t>Siffin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657 AD</a:t>
            </a:r>
            <a:endParaRPr lang="en-US" b="1" dirty="0"/>
          </a:p>
        </p:txBody>
      </p:sp>
      <p:pic>
        <p:nvPicPr>
          <p:cNvPr id="94210" name="Picture 2" descr="http://www.ammarbinyaser.com/images/Seffin%20war%20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858000" cy="526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Pre-Islamic Arab World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8991600" cy="6172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Arab peninsula was a nomadic land on periphery of major civilizations – had contact but it was limited by geography</a:t>
            </a:r>
          </a:p>
          <a:p>
            <a:r>
              <a:rPr lang="en-US" sz="2600" dirty="0" smtClean="0">
                <a:solidFill>
                  <a:srgbClr val="FFC000"/>
                </a:solidFill>
              </a:rPr>
              <a:t>Bedouins</a:t>
            </a:r>
            <a:r>
              <a:rPr lang="en-US" sz="2600" dirty="0" smtClean="0"/>
              <a:t> – nomadic clans based on camel and goat-herding who lived along </a:t>
            </a:r>
            <a:r>
              <a:rPr lang="en-US" sz="2600" dirty="0" smtClean="0">
                <a:solidFill>
                  <a:srgbClr val="FFC000"/>
                </a:solidFill>
              </a:rPr>
              <a:t>caravan routes </a:t>
            </a:r>
            <a:r>
              <a:rPr lang="en-US" sz="2600" dirty="0" smtClean="0"/>
              <a:t>in mobile tent encampments</a:t>
            </a:r>
          </a:p>
          <a:p>
            <a:r>
              <a:rPr lang="en-US" sz="2600" dirty="0" smtClean="0"/>
              <a:t>Towns grew up around </a:t>
            </a:r>
            <a:r>
              <a:rPr lang="en-US" sz="2600" u="sng" dirty="0" smtClean="0">
                <a:solidFill>
                  <a:srgbClr val="FFC000"/>
                </a:solidFill>
              </a:rPr>
              <a:t>oases</a:t>
            </a:r>
            <a:r>
              <a:rPr lang="en-US" sz="2600" dirty="0" smtClean="0"/>
              <a:t> &amp; agricultural kingdoms in S. along Arabian sea (better farmland); most like Mecca/Medina founded by former Bedouins turned settled merchants</a:t>
            </a:r>
          </a:p>
          <a:p>
            <a:r>
              <a:rPr lang="en-US" sz="2600" dirty="0" smtClean="0"/>
              <a:t>People linked by kinship, focus on </a:t>
            </a:r>
            <a:r>
              <a:rPr lang="en-US" sz="2600" dirty="0" smtClean="0">
                <a:solidFill>
                  <a:srgbClr val="FFC000"/>
                </a:solidFill>
              </a:rPr>
              <a:t>clan</a:t>
            </a:r>
            <a:r>
              <a:rPr lang="en-US" sz="2600" dirty="0" smtClean="0"/>
              <a:t> and family, clan identities of great importance leading to rivalries</a:t>
            </a:r>
          </a:p>
          <a:p>
            <a:r>
              <a:rPr lang="en-US" sz="2600" dirty="0" smtClean="0"/>
              <a:t>Kin-related clans group with others to make </a:t>
            </a:r>
            <a:r>
              <a:rPr lang="en-US" sz="2600" dirty="0" smtClean="0">
                <a:solidFill>
                  <a:srgbClr val="FFC000"/>
                </a:solidFill>
              </a:rPr>
              <a:t>tribes</a:t>
            </a:r>
            <a:r>
              <a:rPr lang="en-US" sz="2600" dirty="0" smtClean="0"/>
              <a:t> which would only congregate for war or in a severe crisis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Muawiyah I – 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of the Umayyad Caliphate      </a:t>
            </a:r>
            <a:br>
              <a:rPr lang="en-US" sz="3600" b="1" dirty="0" smtClean="0"/>
            </a:br>
            <a:r>
              <a:rPr lang="en-US" sz="3600" b="1" dirty="0" smtClean="0"/>
              <a:t>602-680 AD</a:t>
            </a:r>
            <a:endParaRPr lang="en-US" sz="3600" b="1" dirty="0"/>
          </a:p>
        </p:txBody>
      </p:sp>
      <p:pic>
        <p:nvPicPr>
          <p:cNvPr id="93186" name="Picture 2" descr="http://www.gojerusalem.com/_media/userfiles/2/1065/2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87747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838200"/>
            <a:ext cx="8915400" cy="601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Ali assassinated;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son has to renounce claim to throne,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son killed (</a:t>
            </a:r>
            <a:r>
              <a:rPr lang="en-US" sz="3600" dirty="0" err="1" smtClean="0"/>
              <a:t>Husayn</a:t>
            </a:r>
            <a:r>
              <a:rPr lang="en-US" sz="3600" dirty="0" smtClean="0"/>
              <a:t>)</a:t>
            </a:r>
          </a:p>
          <a:p>
            <a:pPr lvl="0"/>
            <a:r>
              <a:rPr lang="en-US" sz="3600" dirty="0" smtClean="0"/>
              <a:t>And now we have a feud</a:t>
            </a:r>
          </a:p>
          <a:p>
            <a:r>
              <a:rPr lang="en-US" sz="3600" dirty="0" smtClean="0"/>
              <a:t>Backers of Umayyads/Caliphs in Power (</a:t>
            </a:r>
            <a:r>
              <a:rPr lang="en-US" sz="3600" dirty="0" smtClean="0">
                <a:solidFill>
                  <a:srgbClr val="FFC000"/>
                </a:solidFill>
              </a:rPr>
              <a:t>Sunni</a:t>
            </a:r>
            <a:r>
              <a:rPr lang="en-US" sz="3600" dirty="0" smtClean="0"/>
              <a:t>) vs. backers of Ali (</a:t>
            </a:r>
            <a:r>
              <a:rPr lang="en-US" sz="3600" dirty="0" smtClean="0">
                <a:solidFill>
                  <a:srgbClr val="FFC000"/>
                </a:solidFill>
              </a:rPr>
              <a:t>Shi’a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Sunni Caliph goes through dominant clan vs. Shi’a caliph goes through descendants of Muhammad (called </a:t>
            </a:r>
            <a:r>
              <a:rPr lang="en-US" sz="3600" dirty="0" smtClean="0">
                <a:solidFill>
                  <a:srgbClr val="FFC000"/>
                </a:solidFill>
              </a:rPr>
              <a:t>imams</a:t>
            </a:r>
            <a:r>
              <a:rPr lang="en-US" sz="3600" dirty="0" smtClean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660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Sunni-Shi’a Split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00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" y="152400"/>
            <a:ext cx="8939284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Ali       (Ali ibn </a:t>
            </a:r>
            <a:r>
              <a:rPr lang="en-US" sz="3200" b="1" dirty="0" err="1" smtClean="0"/>
              <a:t>Abi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Talib</a:t>
            </a:r>
            <a:r>
              <a:rPr lang="en-US" sz="3200" b="1" dirty="0" smtClean="0"/>
              <a:t>)     600-661 CE</a:t>
            </a:r>
            <a:endParaRPr lang="en-US" sz="3200" b="1" dirty="0"/>
          </a:p>
        </p:txBody>
      </p:sp>
      <p:pic>
        <p:nvPicPr>
          <p:cNvPr id="90114" name="Picture 2" descr="http://4.bp.blogspot.com/_P-Zt_OQidtU/S2uvaoYUxjI/AAAAAAAAAK4/hM00o6eh8Wk/s640/Imam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203882" cy="6156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52400"/>
            <a:ext cx="3733800" cy="2971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/>
              <a:t>Hussayn</a:t>
            </a:r>
            <a:r>
              <a:rPr lang="en-US" sz="3600" b="1" dirty="0" smtClean="0"/>
              <a:t>, son of Ali</a:t>
            </a:r>
            <a:br>
              <a:rPr lang="en-US" sz="3600" b="1" dirty="0" smtClean="0"/>
            </a:br>
            <a:r>
              <a:rPr lang="en-US" sz="3600" b="1" dirty="0" smtClean="0"/>
              <a:t>Grandson of Muhammad</a:t>
            </a:r>
            <a:br>
              <a:rPr lang="en-US" sz="3600" b="1" dirty="0" smtClean="0"/>
            </a:br>
            <a:r>
              <a:rPr lang="en-US" sz="3600" b="1" dirty="0" smtClean="0"/>
              <a:t>625-669 AD</a:t>
            </a:r>
            <a:endParaRPr lang="en-US" sz="3600" b="1" dirty="0"/>
          </a:p>
        </p:txBody>
      </p:sp>
      <p:pic>
        <p:nvPicPr>
          <p:cNvPr id="95234" name="Picture 2" descr="Karbala ba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65043" cy="3581400"/>
          </a:xfrm>
          <a:prstGeom prst="rect">
            <a:avLst/>
          </a:prstGeom>
          <a:noFill/>
        </p:spPr>
      </p:pic>
      <p:pic>
        <p:nvPicPr>
          <p:cNvPr id="95236" name="Picture 4" descr="http://hammorabi.blogspot.com/muslim%20bin%20ak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2" y="3124200"/>
            <a:ext cx="5524498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685800"/>
            <a:ext cx="8915400" cy="6172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Umayyad Caliphs begin building an east/west empire; runs into conflict w/ Buddhism in east after spreads across India &amp; goes into Spain in West but eventually stopped by </a:t>
            </a:r>
            <a:r>
              <a:rPr lang="en-US" sz="2600" dirty="0" smtClean="0">
                <a:solidFill>
                  <a:srgbClr val="FFC000"/>
                </a:solidFill>
              </a:rPr>
              <a:t>Charles Martel (Franks) </a:t>
            </a:r>
            <a:r>
              <a:rPr lang="en-US" sz="2600" dirty="0" smtClean="0"/>
              <a:t>at </a:t>
            </a:r>
            <a:r>
              <a:rPr lang="en-US" sz="2600" dirty="0" smtClean="0">
                <a:solidFill>
                  <a:srgbClr val="FFC000"/>
                </a:solidFill>
              </a:rPr>
              <a:t>Poitiers</a:t>
            </a:r>
            <a:r>
              <a:rPr lang="en-US" sz="2600" dirty="0" smtClean="0"/>
              <a:t> 732</a:t>
            </a:r>
          </a:p>
          <a:p>
            <a:r>
              <a:rPr lang="en-US" sz="2600" dirty="0" smtClean="0"/>
              <a:t>By late 700s empire stretches from Spain to steppes and Indus River valley; capital moved from Mecca to </a:t>
            </a:r>
            <a:r>
              <a:rPr lang="en-US" sz="2600" dirty="0" smtClean="0">
                <a:solidFill>
                  <a:srgbClr val="FFC000"/>
                </a:solidFill>
              </a:rPr>
              <a:t>Damascus</a:t>
            </a:r>
            <a:r>
              <a:rPr lang="en-US" sz="2600" dirty="0" smtClean="0"/>
              <a:t>, Syria – Arab/Muslim aristocracy ruled over non-Arabs/Muslims</a:t>
            </a:r>
          </a:p>
          <a:p>
            <a:r>
              <a:rPr lang="en-US" sz="2600" dirty="0" smtClean="0"/>
              <a:t>Non-Muslims do convert but considered </a:t>
            </a:r>
            <a:r>
              <a:rPr lang="en-US" sz="2600" dirty="0" smtClean="0">
                <a:solidFill>
                  <a:srgbClr val="FFC000"/>
                </a:solidFill>
              </a:rPr>
              <a:t>Mawali</a:t>
            </a:r>
            <a:r>
              <a:rPr lang="en-US" sz="2600" dirty="0" smtClean="0"/>
              <a:t>, still taxed</a:t>
            </a:r>
          </a:p>
          <a:p>
            <a:r>
              <a:rPr lang="en-US" sz="2600" dirty="0" smtClean="0"/>
              <a:t>Jews, Christians (later Hindus, Buddhists) were considered </a:t>
            </a:r>
            <a:r>
              <a:rPr lang="en-US" sz="2600" dirty="0" smtClean="0">
                <a:solidFill>
                  <a:srgbClr val="FFC000"/>
                </a:solidFill>
              </a:rPr>
              <a:t>Dhimmi</a:t>
            </a:r>
            <a:r>
              <a:rPr lang="en-US" sz="2600" dirty="0" smtClean="0"/>
              <a:t> (People of the Book) allowed to continue to worship given religions so there weren’t many conversions under Umayyads</a:t>
            </a:r>
          </a:p>
          <a:p>
            <a:endParaRPr lang="en-US" sz="2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431800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/>
              <a:t>Expansion, Decline and Fall of the Umayyad Caliphate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kins Family\My Documents\Ashley School\AP Euro\European maps\map_files\Untitled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54" y="1066800"/>
            <a:ext cx="9190954" cy="5791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Expansion of Islam to 750 C.E.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685800"/>
            <a:ext cx="8915400" cy="6172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Umayyad caliph’s had a growing addiction to luxury and soft living by mid 700s; stopped fighting wars, built palaces</a:t>
            </a:r>
          </a:p>
          <a:p>
            <a:r>
              <a:rPr lang="en-US" sz="2400" dirty="0" smtClean="0"/>
              <a:t>Revolts start around empire at their signs of weakness</a:t>
            </a:r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C000"/>
                </a:solidFill>
              </a:rPr>
              <a:t>Abbasid Revolt </a:t>
            </a:r>
            <a:r>
              <a:rPr lang="en-US" sz="2400" dirty="0" smtClean="0"/>
              <a:t>is their undoing</a:t>
            </a:r>
          </a:p>
          <a:p>
            <a:r>
              <a:rPr lang="en-US" sz="2400" dirty="0" smtClean="0"/>
              <a:t>Abbasids (descendants of </a:t>
            </a:r>
            <a:r>
              <a:rPr lang="en-US" sz="2400" dirty="0" err="1" smtClean="0"/>
              <a:t>Muh’s</a:t>
            </a:r>
            <a:r>
              <a:rPr lang="en-US" sz="2400" dirty="0" smtClean="0"/>
              <a:t> uncle) formed a coalition: 50K Muslim warriors in </a:t>
            </a:r>
            <a:r>
              <a:rPr lang="en-US" sz="2400" dirty="0" smtClean="0">
                <a:solidFill>
                  <a:srgbClr val="FFC000"/>
                </a:solidFill>
              </a:rPr>
              <a:t>Merv</a:t>
            </a:r>
            <a:r>
              <a:rPr lang="en-US" sz="2400" dirty="0" smtClean="0"/>
              <a:t> (part of Persia, rarely given share of spoils so annoyed at distant Umayyad elite) + mawali (annoyed at taxes) + Shi’a</a:t>
            </a:r>
          </a:p>
          <a:p>
            <a:r>
              <a:rPr lang="en-US" sz="2400" dirty="0" smtClean="0"/>
              <a:t>Coalition defeated Umayyad caliph at </a:t>
            </a:r>
            <a:r>
              <a:rPr lang="en-US" sz="2400" dirty="0" smtClean="0">
                <a:solidFill>
                  <a:srgbClr val="FFC000"/>
                </a:solidFill>
              </a:rPr>
              <a:t>Battle on the River Zab</a:t>
            </a:r>
          </a:p>
          <a:p>
            <a:r>
              <a:rPr lang="en-US" sz="2400" dirty="0" smtClean="0"/>
              <a:t>Invited the rest of the Umayyad family to a fake peace-making dinner but wrapped them in carpets and slaughtered them; hunted down the rest </a:t>
            </a:r>
          </a:p>
          <a:p>
            <a:pPr lvl="0"/>
            <a:r>
              <a:rPr lang="en-US" sz="2400" dirty="0" smtClean="0"/>
              <a:t>One guy made it out – established </a:t>
            </a:r>
            <a:r>
              <a:rPr lang="en-US" sz="2400" dirty="0" smtClean="0">
                <a:solidFill>
                  <a:srgbClr val="FFC000"/>
                </a:solidFill>
              </a:rPr>
              <a:t>Caliphate of Cordoba </a:t>
            </a:r>
            <a:r>
              <a:rPr lang="en-US" sz="2400" dirty="0" smtClean="0"/>
              <a:t>where he and his successors lived in exile in Spain until 1400s kicked out</a:t>
            </a:r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431800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/>
              <a:t>Expansion, Decline and Fall of the Umayyad Caliphate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954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Charles Martel and the </a:t>
            </a:r>
            <a:br>
              <a:rPr lang="en-US" dirty="0" smtClean="0"/>
            </a:br>
            <a:r>
              <a:rPr lang="en-US" dirty="0" smtClean="0"/>
              <a:t>Battle of Poitiers, 732</a:t>
            </a:r>
            <a:endParaRPr lang="en-US" dirty="0"/>
          </a:p>
        </p:txBody>
      </p:sp>
      <p:pic>
        <p:nvPicPr>
          <p:cNvPr id="1026" name="Picture 2" descr="File:Charles Martel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185" y="1295400"/>
            <a:ext cx="3343131" cy="5562600"/>
          </a:xfrm>
          <a:prstGeom prst="rect">
            <a:avLst/>
          </a:prstGeom>
          <a:noFill/>
        </p:spPr>
      </p:pic>
      <p:pic>
        <p:nvPicPr>
          <p:cNvPr id="1028" name="Picture 4" descr="File:Steuben - Bataille de Poiti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95400"/>
            <a:ext cx="654696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Merv</a:t>
            </a:r>
            <a:endParaRPr lang="en-US" dirty="0"/>
          </a:p>
        </p:txBody>
      </p:sp>
      <p:pic>
        <p:nvPicPr>
          <p:cNvPr id="1026" name="Picture 2" descr="http://www.sairamtourism.com/userfiles/silkroad/OldGreatSilkRoa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71600"/>
            <a:ext cx="9254661" cy="51054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4038600" y="1371600"/>
            <a:ext cx="304800" cy="2133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762000"/>
            <a:ext cx="8915400" cy="6096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Abbasids less tolerant of Shi’a sects (they were Sunnis)</a:t>
            </a:r>
          </a:p>
          <a:p>
            <a:r>
              <a:rPr lang="en-US" sz="2800" dirty="0" smtClean="0"/>
              <a:t>Shi’a and mawali supporters of Abbasids should have seen it coming (feast murders and all…)</a:t>
            </a:r>
          </a:p>
          <a:p>
            <a:r>
              <a:rPr lang="en-US" sz="2800" dirty="0" smtClean="0"/>
              <a:t>Pushed for centralized, absolutist imperial order; moved capital to </a:t>
            </a:r>
            <a:r>
              <a:rPr lang="en-US" sz="2800" dirty="0" smtClean="0">
                <a:solidFill>
                  <a:srgbClr val="FFC000"/>
                </a:solidFill>
              </a:rPr>
              <a:t>Baghdad</a:t>
            </a:r>
            <a:r>
              <a:rPr lang="en-US" sz="2800" dirty="0" smtClean="0"/>
              <a:t>; had jeweled thrones</a:t>
            </a:r>
          </a:p>
          <a:p>
            <a:r>
              <a:rPr lang="en-US" sz="2800" dirty="0" smtClean="0"/>
              <a:t>Expanded number of bureaucrats – sound like China? Appointed a </a:t>
            </a:r>
            <a:r>
              <a:rPr lang="en-US" sz="2800" u="sng" dirty="0" err="1" smtClean="0">
                <a:solidFill>
                  <a:srgbClr val="FFC000"/>
                </a:solidFill>
              </a:rPr>
              <a:t>wazir</a:t>
            </a:r>
            <a:r>
              <a:rPr lang="en-US" sz="2800" dirty="0" smtClean="0"/>
              <a:t> – chief administrator to help run empire</a:t>
            </a:r>
          </a:p>
          <a:p>
            <a:r>
              <a:rPr lang="en-US" sz="2800" dirty="0" smtClean="0"/>
              <a:t>Under Abbasids, mawali given equal footing to Arab Muslims so no longer have to pay head tax (jizya) for being non-Muslim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Abbasid Caliphate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Arabian Peninsula dust SeaWiF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5095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2707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Abbasid Caliphate at its </a:t>
            </a:r>
            <a:br>
              <a:rPr lang="en-US" dirty="0" smtClean="0"/>
            </a:br>
            <a:r>
              <a:rPr lang="en-US" dirty="0" smtClean="0"/>
              <a:t>Greatest Extent</a:t>
            </a:r>
            <a:endParaRPr lang="en-US" dirty="0"/>
          </a:p>
        </p:txBody>
      </p:sp>
      <p:pic>
        <p:nvPicPr>
          <p:cNvPr id="25602" name="Picture 2" descr="File:Abbasids85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Trade under the Abbasids</a:t>
            </a:r>
            <a:endParaRPr lang="en-US" sz="320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8915400" cy="6096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BTW: all of this while Eur. struggling after fall of W. Roman empire </a:t>
            </a:r>
          </a:p>
          <a:p>
            <a:r>
              <a:rPr lang="en-US" sz="2400" dirty="0" smtClean="0"/>
              <a:t>Merchant class wealth and social status improves, trade becomes a priority under Abbasids</a:t>
            </a:r>
          </a:p>
          <a:p>
            <a:r>
              <a:rPr lang="en-US" sz="2400" dirty="0" smtClean="0"/>
              <a:t>Afro-Eurasian trading resumes after Rome/ Han China let it die (b/c they die!)</a:t>
            </a:r>
          </a:p>
          <a:p>
            <a:r>
              <a:rPr lang="en-US" sz="2400" dirty="0" smtClean="0"/>
              <a:t>But now, mostly through Asian Sea Trade Used 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Dhows</a:t>
            </a:r>
            <a:r>
              <a:rPr lang="en-US" sz="2400" dirty="0" smtClean="0"/>
              <a:t> – Arab ships w/ </a:t>
            </a:r>
            <a:r>
              <a:rPr lang="en-US" sz="2400" dirty="0" smtClean="0">
                <a:solidFill>
                  <a:srgbClr val="FFC000"/>
                </a:solidFill>
              </a:rPr>
              <a:t>lateen (triangular) sails</a:t>
            </a:r>
            <a:r>
              <a:rPr lang="en-US" sz="2400" dirty="0" smtClean="0"/>
              <a:t> used monsoon winds</a:t>
            </a: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/>
              <a:t>Products – luxury products for elites</a:t>
            </a:r>
          </a:p>
          <a:p>
            <a:r>
              <a:rPr lang="en-US" sz="2400" dirty="0" smtClean="0"/>
              <a:t>Money reinvested in companies, share given to charity</a:t>
            </a:r>
          </a:p>
          <a:p>
            <a:r>
              <a:rPr lang="en-US" sz="2400" dirty="0" smtClean="0"/>
              <a:t>Also used in patronage of the arts, beautification, infrastructure</a:t>
            </a:r>
          </a:p>
          <a:p>
            <a:r>
              <a:rPr lang="en-US" sz="2400" dirty="0" smtClean="0"/>
              <a:t>Built beautiful </a:t>
            </a:r>
            <a:r>
              <a:rPr lang="en-US" sz="2400" dirty="0" smtClean="0">
                <a:solidFill>
                  <a:srgbClr val="FFC000"/>
                </a:solidFill>
              </a:rPr>
              <a:t>mosques</a:t>
            </a:r>
            <a:r>
              <a:rPr lang="en-US" sz="2400" dirty="0" smtClean="0"/>
              <a:t>, religious schools, baths, hospitals, rest houses w/ trade $ to facilitate movement across empire</a:t>
            </a:r>
          </a:p>
          <a:p>
            <a:r>
              <a:rPr lang="en-US" sz="2400" dirty="0" smtClean="0"/>
              <a:t>Exports: furniture, glassware, jewelry, tapestries/carpets </a:t>
            </a:r>
          </a:p>
          <a:p>
            <a:r>
              <a:rPr lang="en-US" sz="2400" dirty="0" smtClean="0"/>
              <a:t>Landed elite emerges – </a:t>
            </a:r>
            <a:r>
              <a:rPr lang="en-US" sz="2400" dirty="0" smtClean="0">
                <a:solidFill>
                  <a:srgbClr val="FFC000"/>
                </a:solidFill>
              </a:rPr>
              <a:t>ayan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Traded goods but also ideas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/>
          <a:lstStyle/>
          <a:p>
            <a:pPr algn="ctr"/>
            <a:r>
              <a:rPr lang="en-US" dirty="0" smtClean="0"/>
              <a:t>Arab Dhow with Lateen Sails</a:t>
            </a:r>
            <a:endParaRPr lang="en-US" dirty="0"/>
          </a:p>
        </p:txBody>
      </p:sp>
      <p:pic>
        <p:nvPicPr>
          <p:cNvPr id="1026" name="Picture 2" descr="http://www.incois.gov.in/Tutor/science+society/lectures/illustrations/lecture16/d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28344"/>
            <a:ext cx="8278906" cy="5629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Arts, Culture, and Science in the Abbasid Era</a:t>
            </a:r>
            <a:endParaRPr lang="en-US" sz="28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915400" cy="6248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Political divisions did not hold Abbasids &amp; rest of Muslim world back artistically/technologically; </a:t>
            </a:r>
            <a:r>
              <a:rPr lang="en-US" sz="2400" dirty="0" smtClean="0">
                <a:solidFill>
                  <a:srgbClr val="FFC000"/>
                </a:solidFill>
              </a:rPr>
              <a:t>one of great ages in human ingenuity and creativity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Preserved classical texts </a:t>
            </a:r>
            <a:r>
              <a:rPr lang="en-US" sz="2400" dirty="0" smtClean="0"/>
              <a:t>of Greece, Mediterranean, Middle East, India; without Muslim and Jewish scholars much of classical knowledge would be lost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Architecture – the </a:t>
            </a:r>
            <a:r>
              <a:rPr lang="en-US" sz="2400" dirty="0" smtClean="0">
                <a:solidFill>
                  <a:srgbClr val="FFC000"/>
                </a:solidFill>
              </a:rPr>
              <a:t>mosque</a:t>
            </a:r>
            <a:r>
              <a:rPr lang="en-US" sz="2400" dirty="0" smtClean="0"/>
              <a:t>; borrowed from classical architecture, sometimes even used materials from destroyed churches/temples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Had  repeating geometric designs, </a:t>
            </a:r>
            <a:r>
              <a:rPr lang="en-US" sz="2400" dirty="0" smtClean="0">
                <a:solidFill>
                  <a:srgbClr val="FFC000"/>
                </a:solidFill>
              </a:rPr>
              <a:t>arabesque</a:t>
            </a:r>
            <a:r>
              <a:rPr lang="en-US" sz="2400" dirty="0" smtClean="0"/>
              <a:t>, and Arabic </a:t>
            </a:r>
            <a:r>
              <a:rPr lang="en-US" sz="2400" dirty="0" smtClean="0">
                <a:solidFill>
                  <a:srgbClr val="FFC000"/>
                </a:solidFill>
              </a:rPr>
              <a:t>calligraphy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Expansion of </a:t>
            </a:r>
            <a:r>
              <a:rPr lang="en-US" sz="2400" dirty="0" smtClean="0">
                <a:solidFill>
                  <a:srgbClr val="FFC000"/>
                </a:solidFill>
              </a:rPr>
              <a:t>professional classes </a:t>
            </a:r>
            <a:r>
              <a:rPr lang="en-US" sz="2400" dirty="0" smtClean="0"/>
              <a:t>under Abbasids – doctors, scholars, legal/religious experts; also </a:t>
            </a:r>
            <a:r>
              <a:rPr lang="en-US" sz="2400" dirty="0" smtClean="0">
                <a:solidFill>
                  <a:srgbClr val="FFC000"/>
                </a:solidFill>
              </a:rPr>
              <a:t>artisans</a:t>
            </a:r>
            <a:r>
              <a:rPr lang="en-US" sz="2400" dirty="0" smtClean="0"/>
              <a:t> (made rugs, furniture, textiles, pottery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Arts, Culture, and Science in the Abbasid Era</a:t>
            </a:r>
            <a:endParaRPr lang="en-US" sz="28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915400" cy="624840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000" dirty="0" smtClean="0"/>
              <a:t>When Abbasids moved capital to Baghdad, came under major </a:t>
            </a:r>
            <a:r>
              <a:rPr lang="en-US" sz="2000" dirty="0" smtClean="0">
                <a:solidFill>
                  <a:srgbClr val="FFC000"/>
                </a:solidFill>
              </a:rPr>
              <a:t>Persian</a:t>
            </a:r>
            <a:r>
              <a:rPr lang="en-US" sz="2000" dirty="0" smtClean="0"/>
              <a:t> influence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Persian language = high culture; used in literature, poetry, rhetoric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Epic Poem – </a:t>
            </a:r>
            <a:r>
              <a:rPr lang="en-US" sz="2000" i="1" dirty="0" smtClean="0">
                <a:solidFill>
                  <a:srgbClr val="FFC000"/>
                </a:solidFill>
              </a:rPr>
              <a:t>Shah-</a:t>
            </a:r>
            <a:r>
              <a:rPr lang="en-US" sz="2000" i="1" dirty="0" err="1" smtClean="0">
                <a:solidFill>
                  <a:srgbClr val="FFC000"/>
                </a:solidFill>
              </a:rPr>
              <a:t>Nama</a:t>
            </a:r>
            <a:r>
              <a:rPr lang="en-US" sz="2000" dirty="0" smtClean="0"/>
              <a:t> (Book of Kings)– written in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/11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centuries</a:t>
            </a:r>
          </a:p>
          <a:p>
            <a:pPr lvl="0">
              <a:lnSpc>
                <a:spcPct val="120000"/>
              </a:lnSpc>
            </a:pPr>
            <a:r>
              <a:rPr lang="en-US" sz="2000" dirty="0" smtClean="0"/>
              <a:t>Sciences: </a:t>
            </a:r>
            <a:r>
              <a:rPr lang="en-US" sz="2000" dirty="0" smtClean="0">
                <a:solidFill>
                  <a:srgbClr val="FFC000"/>
                </a:solidFill>
              </a:rPr>
              <a:t>Arabic</a:t>
            </a:r>
            <a:r>
              <a:rPr lang="en-US" sz="2000" dirty="0" smtClean="0"/>
              <a:t> remained the language of science, law, established religion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Math – Made corrections to Greek </a:t>
            </a:r>
            <a:r>
              <a:rPr lang="en-US" sz="2000" dirty="0" smtClean="0">
                <a:solidFill>
                  <a:srgbClr val="FFC000"/>
                </a:solidFill>
              </a:rPr>
              <a:t>algebra, geometry, trigonometry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Used </a:t>
            </a:r>
            <a:r>
              <a:rPr lang="en-US" sz="2000" dirty="0" smtClean="0">
                <a:solidFill>
                  <a:srgbClr val="FFC000"/>
                </a:solidFill>
              </a:rPr>
              <a:t>objective experimentation</a:t>
            </a:r>
            <a:r>
              <a:rPr lang="en-US" sz="2000" dirty="0" smtClean="0"/>
              <a:t>, created classification system of animal, vegetable, mineral; best astronomy in the world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Health/Medicine: </a:t>
            </a:r>
            <a:r>
              <a:rPr lang="en-US" sz="2000" dirty="0" smtClean="0">
                <a:solidFill>
                  <a:srgbClr val="FFC000"/>
                </a:solidFill>
              </a:rPr>
              <a:t>best hospitals </a:t>
            </a:r>
            <a:r>
              <a:rPr lang="en-US" sz="2000" dirty="0" smtClean="0"/>
              <a:t>– doctors were required to pass formal examinations, optics/bladder ailments were a specialty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Other inventions: trade w/China led to papermaking, silk-weaving, ceramics</a:t>
            </a:r>
          </a:p>
          <a:p>
            <a:pPr lvl="1"/>
            <a:r>
              <a:rPr lang="en-US" sz="2000" dirty="0" smtClean="0">
                <a:solidFill>
                  <a:srgbClr val="FFC000"/>
                </a:solidFill>
              </a:rPr>
              <a:t>Cartography</a:t>
            </a:r>
            <a:r>
              <a:rPr lang="en-US" sz="2000" dirty="0" smtClean="0"/>
              <a:t>: best maps in the world</a:t>
            </a:r>
            <a:endParaRPr lang="en-US" sz="2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54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Mosque</a:t>
            </a:r>
            <a:endParaRPr lang="en-US" dirty="0"/>
          </a:p>
        </p:txBody>
      </p:sp>
      <p:pic>
        <p:nvPicPr>
          <p:cNvPr id="1026" name="Picture 2" descr="http://www2.kimep.kz/international/New_photo/Photo%20Album_Almaty_files/The%20Muslim%20Mo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28899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ibleplaces.com/images/Dome_of_Rock_from_west,_tb042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www.planetware.com/i/photo/blue-mosque-sultan-ahmet-mosque-istanbul-isblmos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http://www.planetware.com/i/photo/blue-mosque-sultan-ahmet-mosque-istanbul-isblmos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6" name="Picture 8" descr="http://karim74.files.wordpress.com/2009/06/suleiman-mosque-in-istanbul-turkey-in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6" y="533400"/>
            <a:ext cx="9064314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ucknell.edu/Images/Depts/Classics/blue-mo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8" y="381000"/>
            <a:ext cx="9090212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/>
          <a:lstStyle/>
          <a:p>
            <a:pPr algn="ctr"/>
            <a:r>
              <a:rPr lang="en-US" dirty="0" smtClean="0"/>
              <a:t>Bedouin Caravan Routes</a:t>
            </a:r>
            <a:endParaRPr lang="en-US" dirty="0"/>
          </a:p>
        </p:txBody>
      </p:sp>
      <p:pic>
        <p:nvPicPr>
          <p:cNvPr id="31746" name="Picture 2" descr="File:NabateensRou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52524"/>
            <a:ext cx="5867400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Calligraphy</a:t>
            </a:r>
            <a:endParaRPr lang="en-US" dirty="0"/>
          </a:p>
        </p:txBody>
      </p:sp>
      <p:pic>
        <p:nvPicPr>
          <p:cNvPr id="37890" name="Picture 2" descr="File:Taj Mahal Calligraphy 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Arabesque and Minaret</a:t>
            </a:r>
            <a:endParaRPr lang="en-US" dirty="0"/>
          </a:p>
        </p:txBody>
      </p:sp>
      <p:pic>
        <p:nvPicPr>
          <p:cNvPr id="33794" name="Picture 2" descr="File:Adolf Seel Innenhof der Alham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289108" cy="6019800"/>
          </a:xfrm>
          <a:prstGeom prst="rect">
            <a:avLst/>
          </a:prstGeom>
          <a:noFill/>
        </p:spPr>
      </p:pic>
      <p:pic>
        <p:nvPicPr>
          <p:cNvPr id="33796" name="Picture 4" descr="File:Egypt.Aswan.Mosque.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03209"/>
            <a:ext cx="3962400" cy="605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70648" cy="838200"/>
          </a:xfrm>
        </p:spPr>
        <p:txBody>
          <a:bodyPr/>
          <a:lstStyle/>
          <a:p>
            <a:pPr algn="ctr"/>
            <a:r>
              <a:rPr lang="en-US" dirty="0" smtClean="0"/>
              <a:t>More Arabesque</a:t>
            </a:r>
            <a:endParaRPr lang="en-US" dirty="0"/>
          </a:p>
        </p:txBody>
      </p:sp>
      <p:pic>
        <p:nvPicPr>
          <p:cNvPr id="44034" name="Picture 2" descr="File:Arabesco de Medina Azahara (2) (Córdoba, Españ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091548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53218"/>
            <a:ext cx="3733800" cy="5995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Pages from</a:t>
            </a:r>
            <a:br>
              <a:rPr lang="en-US" dirty="0" smtClean="0"/>
            </a:br>
            <a:r>
              <a:rPr lang="en-US" dirty="0" smtClean="0"/>
              <a:t>the </a:t>
            </a:r>
            <a:br>
              <a:rPr lang="en-US" dirty="0" smtClean="0"/>
            </a:br>
            <a:r>
              <a:rPr lang="en-US" i="1" dirty="0" smtClean="0"/>
              <a:t>Shah-</a:t>
            </a:r>
            <a:r>
              <a:rPr lang="en-US" i="1" dirty="0" err="1" smtClean="0"/>
              <a:t>Nama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File:Shahnameh3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9689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Shahnameh3-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45605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Muslim Science</a:t>
            </a:r>
            <a:endParaRPr lang="en-US" dirty="0"/>
          </a:p>
        </p:txBody>
      </p:sp>
      <p:pic>
        <p:nvPicPr>
          <p:cNvPr id="37890" name="Picture 2" descr="http://metaexistence.org/images/ISLAMO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968012" cy="5791200"/>
          </a:xfrm>
          <a:prstGeom prst="rect">
            <a:avLst/>
          </a:prstGeom>
          <a:noFill/>
        </p:spPr>
      </p:pic>
      <p:pic>
        <p:nvPicPr>
          <p:cNvPr id="37892" name="Picture 4" descr="http://sara.theellisschool.org/worldciv/museum2006/gillianp/images/amputat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66800"/>
            <a:ext cx="3352800" cy="3782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685800"/>
            <a:ext cx="8686800" cy="6172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First Crusade </a:t>
            </a:r>
            <a:r>
              <a:rPr lang="en-US" sz="2800" dirty="0" smtClean="0"/>
              <a:t>1096-1099 – most successful for Europeans</a:t>
            </a:r>
          </a:p>
          <a:p>
            <a:pPr lvl="2"/>
            <a:r>
              <a:rPr lang="en-US" sz="2800" dirty="0" smtClean="0"/>
              <a:t>element of surprise, took advantage of Muslim political divisions</a:t>
            </a:r>
          </a:p>
          <a:p>
            <a:pPr lvl="2"/>
            <a:r>
              <a:rPr lang="en-US" sz="2800" dirty="0" smtClean="0"/>
              <a:t>Europeans killed Muslim </a:t>
            </a:r>
            <a:r>
              <a:rPr lang="en-US" sz="2800" i="1" dirty="0" smtClean="0"/>
              <a:t>and</a:t>
            </a:r>
            <a:r>
              <a:rPr lang="en-US" sz="2800" dirty="0" smtClean="0"/>
              <a:t> Jewish inhabitants of Jerusalem</a:t>
            </a:r>
          </a:p>
          <a:p>
            <a:r>
              <a:rPr lang="en-US" sz="2800" dirty="0" smtClean="0"/>
              <a:t>Followed by 200 years of battle – but had </a:t>
            </a:r>
            <a:r>
              <a:rPr lang="en-US" sz="2800" dirty="0" smtClean="0">
                <a:solidFill>
                  <a:srgbClr val="FFC000"/>
                </a:solidFill>
              </a:rPr>
              <a:t>little effect on Muslim world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Saladin – </a:t>
            </a:r>
            <a:r>
              <a:rPr lang="en-US" sz="2800" dirty="0" err="1" smtClean="0">
                <a:solidFill>
                  <a:srgbClr val="FFC000"/>
                </a:solidFill>
              </a:rPr>
              <a:t>Salah</a:t>
            </a:r>
            <a:r>
              <a:rPr lang="en-US" sz="2800" dirty="0" smtClean="0">
                <a:solidFill>
                  <a:srgbClr val="FFC000"/>
                </a:solidFill>
              </a:rPr>
              <a:t>-</a:t>
            </a:r>
            <a:r>
              <a:rPr lang="en-US" sz="2800" dirty="0" err="1" smtClean="0">
                <a:solidFill>
                  <a:srgbClr val="FFC000"/>
                </a:solidFill>
              </a:rPr>
              <a:t>ud</a:t>
            </a:r>
            <a:r>
              <a:rPr lang="en-US" sz="2800" dirty="0" smtClean="0">
                <a:solidFill>
                  <a:srgbClr val="FFC000"/>
                </a:solidFill>
              </a:rPr>
              <a:t>-Din </a:t>
            </a:r>
            <a:r>
              <a:rPr lang="en-US" sz="2800" dirty="0" smtClean="0"/>
              <a:t>– reconquered most of lost territory by end of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after uniting Muslims under a strong leader</a:t>
            </a:r>
          </a:p>
          <a:p>
            <a:r>
              <a:rPr lang="en-US" sz="2800" dirty="0" smtClean="0"/>
              <a:t>Impact much greater on Christian Europe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Impact of the Crusades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P Euro\European maps\map_files\Untitled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327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685800"/>
            <a:ext cx="8686800" cy="6172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Examples of European cultural borrowing</a:t>
            </a:r>
          </a:p>
          <a:p>
            <a:pPr lvl="3"/>
            <a:r>
              <a:rPr lang="en-US" sz="2500" dirty="0" smtClean="0"/>
              <a:t>weapons – damascene sword (from Damascus) &amp; fortifications</a:t>
            </a:r>
          </a:p>
          <a:p>
            <a:pPr lvl="3"/>
            <a:r>
              <a:rPr lang="en-US" sz="2500" dirty="0" smtClean="0"/>
              <a:t>science/medicine – many Europeans preferred Muslim doctors</a:t>
            </a:r>
          </a:p>
          <a:p>
            <a:pPr lvl="3"/>
            <a:r>
              <a:rPr lang="en-US" sz="2500" dirty="0" smtClean="0"/>
              <a:t>recovered Greek learning – brought it back to Europe, eventually leads to </a:t>
            </a:r>
            <a:r>
              <a:rPr lang="en-US" sz="2500" dirty="0" smtClean="0">
                <a:solidFill>
                  <a:srgbClr val="FFC000"/>
                </a:solidFill>
              </a:rPr>
              <a:t>Renaissance</a:t>
            </a:r>
          </a:p>
          <a:p>
            <a:pPr lvl="3"/>
            <a:r>
              <a:rPr lang="en-US" sz="2500" dirty="0" smtClean="0"/>
              <a:t>mastered Arabic (former Indian) numerals</a:t>
            </a:r>
          </a:p>
          <a:p>
            <a:pPr lvl="3"/>
            <a:r>
              <a:rPr lang="en-US" sz="2500" dirty="0" smtClean="0"/>
              <a:t>Middle Eastern rugs/textiles popular; new names for cloths – taffeta, muslin develop</a:t>
            </a:r>
          </a:p>
          <a:p>
            <a:pPr lvl="3"/>
            <a:r>
              <a:rPr lang="en-US" sz="2500" dirty="0" smtClean="0"/>
              <a:t>Games &amp; Music: Chess (also originally Indian), troubadours/ballads</a:t>
            </a:r>
          </a:p>
          <a:p>
            <a:pPr lvl="3"/>
            <a:r>
              <a:rPr lang="en-US" sz="2500" dirty="0" smtClean="0"/>
              <a:t>Food – dates, coffee, yogurt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Impact of the Crusades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431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Class, Gender, and Religion in the Abbasid Era</a:t>
            </a:r>
            <a:endParaRPr lang="en-US" sz="28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915400" cy="624840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3300" dirty="0" smtClean="0"/>
              <a:t>Women in decline in Abb. Era although Islam had been egalitarian at start</a:t>
            </a:r>
          </a:p>
          <a:p>
            <a:pPr lvl="1">
              <a:lnSpc>
                <a:spcPct val="120000"/>
              </a:lnSpc>
            </a:pPr>
            <a:r>
              <a:rPr lang="en-US" sz="3300" dirty="0" smtClean="0">
                <a:solidFill>
                  <a:srgbClr val="FFC000"/>
                </a:solidFill>
              </a:rPr>
              <a:t>Harems</a:t>
            </a:r>
            <a:r>
              <a:rPr lang="en-US" sz="3300" dirty="0" smtClean="0"/>
              <a:t> develop – women kept in seclusion – was a creation of Abbasid court, much due to Persian influence</a:t>
            </a:r>
          </a:p>
          <a:p>
            <a:pPr lvl="1">
              <a:lnSpc>
                <a:spcPct val="120000"/>
              </a:lnSpc>
            </a:pPr>
            <a:r>
              <a:rPr lang="en-US" sz="3300" dirty="0" smtClean="0">
                <a:solidFill>
                  <a:srgbClr val="FFC000"/>
                </a:solidFill>
              </a:rPr>
              <a:t>Slave women </a:t>
            </a:r>
            <a:r>
              <a:rPr lang="en-US" sz="3300" dirty="0" smtClean="0"/>
              <a:t>could win their freedom/gain power by bearing healthy sons; could be educated &amp; had more freedom w/ no veils, robes, seclusion</a:t>
            </a:r>
          </a:p>
          <a:p>
            <a:pPr>
              <a:lnSpc>
                <a:spcPct val="120000"/>
              </a:lnSpc>
            </a:pPr>
            <a:r>
              <a:rPr lang="en-US" sz="3300" dirty="0" smtClean="0"/>
              <a:t>Religious scholars called </a:t>
            </a:r>
            <a:r>
              <a:rPr lang="en-US" sz="3300" dirty="0" smtClean="0">
                <a:solidFill>
                  <a:srgbClr val="FFC000"/>
                </a:solidFill>
              </a:rPr>
              <a:t>ulama</a:t>
            </a:r>
            <a:r>
              <a:rPr lang="en-US" sz="3300" dirty="0" smtClean="0"/>
              <a:t> develop and embrace orthodoxy </a:t>
            </a:r>
          </a:p>
          <a:p>
            <a:pPr>
              <a:lnSpc>
                <a:spcPct val="120000"/>
              </a:lnSpc>
            </a:pPr>
            <a:r>
              <a:rPr lang="en-US" sz="3300" dirty="0" smtClean="0">
                <a:solidFill>
                  <a:srgbClr val="FFC000"/>
                </a:solidFill>
              </a:rPr>
              <a:t>Orthodox Muslims </a:t>
            </a:r>
            <a:r>
              <a:rPr lang="en-US" sz="3300" dirty="0" smtClean="0"/>
              <a:t>gained power after Crusades  (b/c Western learning )</a:t>
            </a:r>
          </a:p>
          <a:p>
            <a:pPr lvl="2">
              <a:lnSpc>
                <a:spcPct val="120000"/>
              </a:lnSpc>
            </a:pPr>
            <a:r>
              <a:rPr lang="en-US" sz="3300" dirty="0" smtClean="0"/>
              <a:t>Ulama suspicious of Greek learning b/c based on questioning</a:t>
            </a:r>
          </a:p>
          <a:p>
            <a:pPr lvl="2">
              <a:lnSpc>
                <a:spcPct val="120000"/>
              </a:lnSpc>
            </a:pPr>
            <a:r>
              <a:rPr lang="en-US" sz="3300" dirty="0" smtClean="0"/>
              <a:t>threatened ulama’s authority and people’s devotion to Qur’an</a:t>
            </a:r>
          </a:p>
          <a:p>
            <a:pPr lvl="2">
              <a:lnSpc>
                <a:spcPct val="120000"/>
              </a:lnSpc>
            </a:pPr>
            <a:r>
              <a:rPr lang="en-US" sz="3300" dirty="0" smtClean="0"/>
              <a:t>said Qur’an was  final, perfect, a complete revelation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3582"/>
          </a:xfrm>
        </p:spPr>
        <p:txBody>
          <a:bodyPr/>
          <a:lstStyle/>
          <a:p>
            <a:pPr algn="ctr"/>
            <a:r>
              <a:rPr lang="en-US" dirty="0" smtClean="0"/>
              <a:t>Tribes</a:t>
            </a:r>
            <a:endParaRPr lang="en-US" dirty="0"/>
          </a:p>
        </p:txBody>
      </p:sp>
      <p:pic>
        <p:nvPicPr>
          <p:cNvPr id="32770" name="Picture 2" descr="File:Tribes engl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52524"/>
            <a:ext cx="6991350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Class, Gender, and Religion in the Abbasid Era</a:t>
            </a:r>
            <a:endParaRPr lang="en-US" sz="28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915400" cy="6248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 smtClean="0">
                <a:solidFill>
                  <a:srgbClr val="FFC000"/>
                </a:solidFill>
              </a:rPr>
              <a:t>Al-Ghazali</a:t>
            </a:r>
            <a:r>
              <a:rPr lang="en-US" sz="3300" dirty="0" smtClean="0"/>
              <a:t> tried to fuse Greek/Arab traditions; greatest Islamic theologian</a:t>
            </a:r>
          </a:p>
          <a:p>
            <a:pPr lvl="3">
              <a:lnSpc>
                <a:spcPct val="120000"/>
              </a:lnSpc>
            </a:pPr>
            <a:r>
              <a:rPr lang="en-US" sz="3300" dirty="0" smtClean="0"/>
              <a:t>Ideas usually rejected by orthodox Muslims</a:t>
            </a:r>
          </a:p>
          <a:p>
            <a:pPr>
              <a:lnSpc>
                <a:spcPct val="120000"/>
              </a:lnSpc>
            </a:pPr>
            <a:r>
              <a:rPr lang="en-US" sz="3300" dirty="0" smtClean="0">
                <a:solidFill>
                  <a:srgbClr val="FFC000"/>
                </a:solidFill>
              </a:rPr>
              <a:t>Sufis/Sufist movement </a:t>
            </a:r>
            <a:r>
              <a:rPr lang="en-US" sz="3300" dirty="0" smtClean="0"/>
              <a:t>– more mystical; reaction to orthodoxy</a:t>
            </a:r>
          </a:p>
          <a:p>
            <a:pPr lvl="2">
              <a:lnSpc>
                <a:spcPct val="120000"/>
              </a:lnSpc>
            </a:pPr>
            <a:r>
              <a:rPr lang="en-US" sz="3300" dirty="0" smtClean="0"/>
              <a:t>Wanted a personal union with Allah</a:t>
            </a:r>
          </a:p>
          <a:p>
            <a:pPr lvl="2">
              <a:lnSpc>
                <a:spcPct val="120000"/>
              </a:lnSpc>
            </a:pPr>
            <a:r>
              <a:rPr lang="en-US" sz="3300" dirty="0" smtClean="0"/>
              <a:t>Became wandering mystical healers; some led militant bands to forcibly convert</a:t>
            </a:r>
          </a:p>
          <a:p>
            <a:pPr lvl="2">
              <a:lnSpc>
                <a:spcPct val="120000"/>
              </a:lnSpc>
            </a:pPr>
            <a:r>
              <a:rPr lang="en-US" sz="3300" dirty="0" smtClean="0"/>
              <a:t>some used bodily denial, </a:t>
            </a:r>
            <a:r>
              <a:rPr lang="en-US" sz="3300" dirty="0" smtClean="0">
                <a:solidFill>
                  <a:srgbClr val="FFC000"/>
                </a:solidFill>
              </a:rPr>
              <a:t>asceticism</a:t>
            </a:r>
            <a:r>
              <a:rPr lang="en-US" sz="3300" dirty="0" smtClean="0"/>
              <a:t> to find Allah in their lives</a:t>
            </a:r>
          </a:p>
          <a:p>
            <a:pPr lvl="2">
              <a:lnSpc>
                <a:spcPct val="120000"/>
              </a:lnSpc>
            </a:pPr>
            <a:r>
              <a:rPr lang="en-US" sz="3300" dirty="0" smtClean="0"/>
              <a:t>some used meditation, songs, drugs, dancing (</a:t>
            </a:r>
            <a:r>
              <a:rPr lang="en-US" sz="3300" dirty="0" smtClean="0">
                <a:solidFill>
                  <a:srgbClr val="FFC000"/>
                </a:solidFill>
              </a:rPr>
              <a:t>whirling dervishes</a:t>
            </a:r>
            <a:r>
              <a:rPr lang="en-US" sz="3300" dirty="0" smtClean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3300" dirty="0" smtClean="0"/>
              <a:t>helped expand religion by whirling their way all the way to SE Asia!</a:t>
            </a:r>
            <a:endParaRPr lang="en-US" sz="18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06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53218"/>
            <a:ext cx="4038600" cy="46235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Ulama Instructing Religious Learners</a:t>
            </a:r>
            <a:endParaRPr lang="en-US" dirty="0"/>
          </a:p>
        </p:txBody>
      </p:sp>
      <p:pic>
        <p:nvPicPr>
          <p:cNvPr id="36866" name="Picture 2" descr="http://upload.wikimedia.org/wikipedia/commons/d/d5/Qadi_Abbasid_-_Maqamat_Harir_1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927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3733800" cy="3251982"/>
          </a:xfrm>
        </p:spPr>
        <p:txBody>
          <a:bodyPr/>
          <a:lstStyle/>
          <a:p>
            <a:pPr algn="ctr"/>
            <a:r>
              <a:rPr lang="en-US" dirty="0" smtClean="0"/>
              <a:t>Al-</a:t>
            </a:r>
            <a:r>
              <a:rPr lang="en-US" dirty="0" err="1" smtClean="0"/>
              <a:t>Ghazali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1058-1111</a:t>
            </a:r>
            <a:endParaRPr lang="en-US" dirty="0"/>
          </a:p>
        </p:txBody>
      </p:sp>
      <p:pic>
        <p:nvPicPr>
          <p:cNvPr id="1026" name="Picture 2" descr="http://i180.photobucket.com/albums/x247/soundandfuryandpeace/Al-Ghaz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1281" y="0"/>
            <a:ext cx="54127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Turkey.Konya0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3582"/>
          </a:xfrm>
        </p:spPr>
        <p:txBody>
          <a:bodyPr/>
          <a:lstStyle/>
          <a:p>
            <a:pPr algn="ctr"/>
            <a:r>
              <a:rPr lang="en-US" dirty="0" smtClean="0"/>
              <a:t>Modern Sufis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53218"/>
            <a:ext cx="3352800" cy="5080782"/>
          </a:xfrm>
        </p:spPr>
        <p:txBody>
          <a:bodyPr/>
          <a:lstStyle/>
          <a:p>
            <a:pPr algn="ctr"/>
            <a:r>
              <a:rPr lang="en-US" dirty="0" smtClean="0"/>
              <a:t>Whirling Dervish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2530" name="Picture 2" descr="File:Whriling dervishes, Rumi Fest 2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9535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/>
              <a:t>Abbasid Decline and Fall</a:t>
            </a:r>
            <a:endParaRPr lang="en-US" sz="26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8915400" cy="6324600"/>
          </a:xfrm>
        </p:spPr>
        <p:txBody>
          <a:bodyPr>
            <a:normAutofit fontScale="47500" lnSpcReduction="20000"/>
          </a:bodyPr>
          <a:lstStyle/>
          <a:p>
            <a:endParaRPr lang="en-US" sz="2000" dirty="0" smtClean="0"/>
          </a:p>
          <a:p>
            <a:pPr lvl="0">
              <a:lnSpc>
                <a:spcPct val="120000"/>
              </a:lnSpc>
            </a:pPr>
            <a:r>
              <a:rPr lang="en-US" sz="5500" dirty="0" smtClean="0"/>
              <a:t>3</a:t>
            </a:r>
            <a:r>
              <a:rPr lang="en-US" sz="5500" baseline="30000" dirty="0" smtClean="0"/>
              <a:t>rd</a:t>
            </a:r>
            <a:r>
              <a:rPr lang="en-US" sz="5500" dirty="0" smtClean="0"/>
              <a:t> Abbasid caliph, </a:t>
            </a:r>
            <a:r>
              <a:rPr lang="en-US" sz="5500" dirty="0" smtClean="0">
                <a:solidFill>
                  <a:srgbClr val="FFC000"/>
                </a:solidFill>
              </a:rPr>
              <a:t>al-Mahdi</a:t>
            </a:r>
            <a:r>
              <a:rPr lang="en-US" sz="5500" dirty="0" smtClean="0"/>
              <a:t> – displayed common problems (</a:t>
            </a:r>
            <a:r>
              <a:rPr lang="en-US" sz="5500" dirty="0" smtClean="0">
                <a:solidFill>
                  <a:srgbClr val="FFC000"/>
                </a:solidFill>
              </a:rPr>
              <a:t>Ibn Khaldun </a:t>
            </a:r>
            <a:r>
              <a:rPr lang="en-US" sz="5500" dirty="0" smtClean="0"/>
              <a:t>article); financial drain w/ courtly excesses, luxury, monumental buildings</a:t>
            </a:r>
          </a:p>
          <a:p>
            <a:pPr>
              <a:lnSpc>
                <a:spcPct val="120000"/>
              </a:lnSpc>
            </a:pPr>
            <a:r>
              <a:rPr lang="en-US" sz="5500" dirty="0" smtClean="0"/>
              <a:t>Problem of succession: al-Mahdi wouldn’t name a successor; son </a:t>
            </a:r>
            <a:r>
              <a:rPr lang="en-US" sz="5500" dirty="0" smtClean="0">
                <a:solidFill>
                  <a:srgbClr val="FFC000"/>
                </a:solidFill>
              </a:rPr>
              <a:t>Harun al-Rashid </a:t>
            </a:r>
            <a:r>
              <a:rPr lang="en-US" sz="5500" dirty="0" smtClean="0"/>
              <a:t>(786-809) poisoned him, became most influential Abbasid ruler</a:t>
            </a:r>
          </a:p>
          <a:p>
            <a:pPr>
              <a:lnSpc>
                <a:spcPct val="120000"/>
              </a:lnSpc>
            </a:pPr>
            <a:r>
              <a:rPr lang="en-US" sz="5500" dirty="0" smtClean="0"/>
              <a:t>Rashid’s Caliphate – Extravagance amazed visitors like </a:t>
            </a:r>
            <a:r>
              <a:rPr lang="en-US" sz="5500" dirty="0" smtClean="0">
                <a:solidFill>
                  <a:srgbClr val="FFC000"/>
                </a:solidFill>
              </a:rPr>
              <a:t>Charlemagne</a:t>
            </a:r>
          </a:p>
          <a:p>
            <a:pPr lvl="1">
              <a:lnSpc>
                <a:spcPct val="120000"/>
              </a:lnSpc>
            </a:pPr>
            <a:r>
              <a:rPr lang="en-US" sz="5500" i="1" dirty="0" smtClean="0">
                <a:solidFill>
                  <a:srgbClr val="FFC000"/>
                </a:solidFill>
              </a:rPr>
              <a:t>The Thousand and One Nights</a:t>
            </a:r>
            <a:r>
              <a:rPr lang="en-US" sz="5500" dirty="0" smtClean="0"/>
              <a:t> describe this well</a:t>
            </a:r>
          </a:p>
          <a:p>
            <a:pPr lvl="1">
              <a:lnSpc>
                <a:spcPct val="120000"/>
              </a:lnSpc>
            </a:pPr>
            <a:r>
              <a:rPr lang="en-US" sz="5500" dirty="0" smtClean="0"/>
              <a:t>Persian advisors grew in power which signaled shift – court advisors now more important than caliphs sometimes</a:t>
            </a:r>
          </a:p>
          <a:p>
            <a:pPr lvl="1">
              <a:lnSpc>
                <a:spcPct val="120000"/>
              </a:lnSpc>
            </a:pPr>
            <a:r>
              <a:rPr lang="en-US" sz="5500" dirty="0" smtClean="0"/>
              <a:t>His death led to civil war; winner had huge army &amp; started precedent of having </a:t>
            </a:r>
            <a:r>
              <a:rPr lang="en-US" sz="5500" dirty="0" smtClean="0">
                <a:solidFill>
                  <a:srgbClr val="FFC000"/>
                </a:solidFill>
              </a:rPr>
              <a:t>mercenary forces </a:t>
            </a:r>
            <a:r>
              <a:rPr lang="en-US" sz="5500" dirty="0" smtClean="0"/>
              <a:t>could reach 70K;  </a:t>
            </a:r>
            <a:r>
              <a:rPr lang="en-US" sz="5500" dirty="0" smtClean="0">
                <a:solidFill>
                  <a:srgbClr val="FFC000"/>
                </a:solidFill>
              </a:rPr>
              <a:t>power now shifted to military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/>
              <a:t>Abbasid Decline and Fall</a:t>
            </a:r>
            <a:endParaRPr lang="en-US" sz="26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8915400" cy="6172200"/>
          </a:xfrm>
        </p:spPr>
        <p:txBody>
          <a:bodyPr>
            <a:noAutofit/>
          </a:bodyPr>
          <a:lstStyle/>
          <a:p>
            <a:r>
              <a:rPr lang="en-US" sz="2450" dirty="0" smtClean="0"/>
              <a:t>Caliphs try to move capitals away from Baghdad – kind of like Versailles</a:t>
            </a:r>
          </a:p>
          <a:p>
            <a:pPr lvl="2"/>
            <a:r>
              <a:rPr lang="en-US" sz="2450" dirty="0" smtClean="0"/>
              <a:t>Cost of new palaces/capitals plus mercenary force = high taxes</a:t>
            </a:r>
          </a:p>
          <a:p>
            <a:pPr lvl="2"/>
            <a:r>
              <a:rPr lang="en-US" sz="2450" dirty="0" smtClean="0"/>
              <a:t>Peasant revolts </a:t>
            </a:r>
            <a:r>
              <a:rPr lang="en-US" sz="2450" dirty="0" smtClean="0"/>
              <a:t>due to taxation</a:t>
            </a:r>
            <a:r>
              <a:rPr lang="en-US" sz="2450" dirty="0" smtClean="0"/>
              <a:t>,  Shi’a “encouragement”</a:t>
            </a:r>
          </a:p>
          <a:p>
            <a:r>
              <a:rPr lang="en-US" sz="2450" dirty="0" smtClean="0"/>
              <a:t>Nomadic invasions begin as they realized Abb. Empire’s internal weakness</a:t>
            </a:r>
          </a:p>
          <a:p>
            <a:pPr lvl="1"/>
            <a:r>
              <a:rPr lang="en-US" sz="2450" dirty="0" smtClean="0"/>
              <a:t>945 </a:t>
            </a:r>
            <a:r>
              <a:rPr lang="en-US" sz="2450" dirty="0" smtClean="0">
                <a:solidFill>
                  <a:srgbClr val="FFC000"/>
                </a:solidFill>
              </a:rPr>
              <a:t>Buyids</a:t>
            </a:r>
            <a:r>
              <a:rPr lang="en-US" sz="2450" dirty="0" smtClean="0"/>
              <a:t> invade, capture Baghdad; took name of </a:t>
            </a:r>
            <a:r>
              <a:rPr lang="en-US" sz="2450" dirty="0" smtClean="0">
                <a:solidFill>
                  <a:srgbClr val="FFC000"/>
                </a:solidFill>
              </a:rPr>
              <a:t>sultan</a:t>
            </a:r>
            <a:r>
              <a:rPr lang="en-US" sz="2450" dirty="0" smtClean="0"/>
              <a:t> – “victorious</a:t>
            </a:r>
            <a:r>
              <a:rPr lang="en-US" sz="2450" dirty="0" smtClean="0"/>
              <a:t>” &amp; controlled </a:t>
            </a:r>
            <a:r>
              <a:rPr lang="en-US" sz="2450" dirty="0" smtClean="0"/>
              <a:t>Abbasid caliphs as puppets</a:t>
            </a:r>
          </a:p>
          <a:p>
            <a:pPr lvl="1"/>
            <a:r>
              <a:rPr lang="en-US" sz="2450" dirty="0" smtClean="0"/>
              <a:t>1055 </a:t>
            </a:r>
            <a:r>
              <a:rPr lang="en-US" sz="2450" dirty="0" smtClean="0">
                <a:solidFill>
                  <a:srgbClr val="FFC000"/>
                </a:solidFill>
              </a:rPr>
              <a:t>Seljuk Turks </a:t>
            </a:r>
            <a:r>
              <a:rPr lang="en-US" sz="2450" dirty="0" smtClean="0"/>
              <a:t>(Sunnis) replaced </a:t>
            </a:r>
            <a:r>
              <a:rPr lang="en-US" sz="2450" dirty="0" smtClean="0"/>
              <a:t>Buyids, purged </a:t>
            </a:r>
            <a:r>
              <a:rPr lang="en-US" sz="2450" dirty="0" smtClean="0"/>
              <a:t>Shi’a</a:t>
            </a:r>
          </a:p>
          <a:p>
            <a:pPr lvl="1"/>
            <a:r>
              <a:rPr lang="en-US" sz="2450" dirty="0" smtClean="0">
                <a:solidFill>
                  <a:srgbClr val="FFC000"/>
                </a:solidFill>
              </a:rPr>
              <a:t>Mongols</a:t>
            </a:r>
            <a:r>
              <a:rPr lang="en-US" sz="2450" dirty="0" smtClean="0"/>
              <a:t> under Chinggis’s grandson </a:t>
            </a:r>
            <a:r>
              <a:rPr lang="en-US" sz="2450" dirty="0" err="1" smtClean="0">
                <a:solidFill>
                  <a:srgbClr val="FFC000"/>
                </a:solidFill>
              </a:rPr>
              <a:t>Hulegu</a:t>
            </a:r>
            <a:r>
              <a:rPr lang="en-US" sz="2450" dirty="0" smtClean="0">
                <a:solidFill>
                  <a:srgbClr val="FFC000"/>
                </a:solidFill>
              </a:rPr>
              <a:t> </a:t>
            </a:r>
            <a:r>
              <a:rPr lang="en-US" sz="2450" dirty="0" smtClean="0"/>
              <a:t>overthrows Baghdad in 1258 &amp; last (27</a:t>
            </a:r>
            <a:r>
              <a:rPr lang="en-US" sz="2450" baseline="30000" dirty="0" smtClean="0"/>
              <a:t>th</a:t>
            </a:r>
            <a:r>
              <a:rPr lang="en-US" sz="2450" dirty="0" smtClean="0"/>
              <a:t> ) Abb. Caliph</a:t>
            </a:r>
          </a:p>
          <a:p>
            <a:pPr lvl="1"/>
            <a:r>
              <a:rPr lang="en-US" sz="2450" dirty="0" smtClean="0">
                <a:solidFill>
                  <a:srgbClr val="FFC000"/>
                </a:solidFill>
              </a:rPr>
              <a:t>Cairo and Istanbul </a:t>
            </a:r>
            <a:r>
              <a:rPr lang="en-US" sz="2450" dirty="0" smtClean="0"/>
              <a:t>became dominant Muslim cities instead</a:t>
            </a:r>
          </a:p>
        </p:txBody>
      </p:sp>
    </p:spTree>
    <p:extLst>
      <p:ext uri="{BB962C8B-B14F-4D97-AF65-F5344CB8AC3E}">
        <p14:creationId xmlns:p14="http://schemas.microsoft.com/office/powerpoint/2010/main" val="2578279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Coins from Abbasid Ruler </a:t>
            </a:r>
            <a:br>
              <a:rPr lang="en-US" dirty="0" smtClean="0"/>
            </a:br>
            <a:r>
              <a:rPr lang="en-US" dirty="0" smtClean="0"/>
              <a:t>al-</a:t>
            </a:r>
            <a:r>
              <a:rPr lang="en-US" dirty="0" err="1" smtClean="0"/>
              <a:t>Mahdi’s</a:t>
            </a:r>
            <a:r>
              <a:rPr lang="en-US" dirty="0" smtClean="0"/>
              <a:t> Caliphate</a:t>
            </a:r>
            <a:endParaRPr lang="en-US" dirty="0"/>
          </a:p>
        </p:txBody>
      </p:sp>
      <p:pic>
        <p:nvPicPr>
          <p:cNvPr id="1026" name="Picture 2" descr="http://www.cointalk.com/attachments/171647d1333997429-abbasid_al-mahdi_ar-dirham_madinat-al-salam_ah163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2090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Abbasid Court Life</a:t>
            </a:r>
            <a:endParaRPr lang="en-US" dirty="0"/>
          </a:p>
        </p:txBody>
      </p:sp>
      <p:pic>
        <p:nvPicPr>
          <p:cNvPr id="35842" name="Picture 2" descr="http://www.fravahr.org/local/cache-vignettes/L300xH266/Zaryab_01-24c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500148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everyhistory.org/images28/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61098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hotos1.blogger.com/blogger/7122/1469/1600/Islam%20%26%20Mo,%20Map%20Red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1"/>
            <a:ext cx="660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181600" cy="4114800"/>
          </a:xfrm>
        </p:spPr>
        <p:txBody>
          <a:bodyPr/>
          <a:lstStyle/>
          <a:p>
            <a:pPr algn="ctr"/>
            <a:r>
              <a:rPr lang="en-US" dirty="0" err="1" smtClean="0"/>
              <a:t>Huran</a:t>
            </a:r>
            <a:r>
              <a:rPr lang="en-US" dirty="0" smtClean="0"/>
              <a:t> al-Rashid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Abbasid </a:t>
            </a:r>
            <a:br>
              <a:rPr lang="en-US" sz="4000" dirty="0" smtClean="0"/>
            </a:br>
            <a:r>
              <a:rPr lang="en-US" sz="4000" dirty="0" smtClean="0"/>
              <a:t>Caliph </a:t>
            </a:r>
            <a:br>
              <a:rPr lang="en-US" sz="4000" dirty="0" smtClean="0"/>
            </a:br>
            <a:r>
              <a:rPr lang="en-US" sz="4000" dirty="0" smtClean="0"/>
              <a:t>786-809</a:t>
            </a:r>
            <a:endParaRPr lang="en-US" sz="4000" dirty="0"/>
          </a:p>
        </p:txBody>
      </p:sp>
      <p:pic>
        <p:nvPicPr>
          <p:cNvPr id="1026" name="Picture 2" descr="File:Harun Al-Rashid and the World of the Thousand and One Nigh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667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Huran</a:t>
            </a:r>
            <a:r>
              <a:rPr lang="en-US" dirty="0" smtClean="0"/>
              <a:t> al-Rashid receiving a delegation of Charlemagne </a:t>
            </a:r>
            <a:br>
              <a:rPr lang="en-US" dirty="0" smtClean="0"/>
            </a:br>
            <a:endParaRPr lang="en-US" sz="4000" dirty="0"/>
          </a:p>
        </p:txBody>
      </p:sp>
      <p:pic>
        <p:nvPicPr>
          <p:cNvPr id="26628" name="Picture 4" descr="http://wpcontent.answers.com/wikipedia/commons/thumb/d/d9/Harun-Charlemagne.jpg/400px-Harun-Charlema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83329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AP Euro\European maps\map_files\Untitled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8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53218"/>
            <a:ext cx="3810000" cy="4166382"/>
          </a:xfrm>
        </p:spPr>
        <p:txBody>
          <a:bodyPr/>
          <a:lstStyle/>
          <a:p>
            <a:pPr algn="ctr"/>
            <a:r>
              <a:rPr lang="en-US" dirty="0" smtClean="0"/>
              <a:t>Chinggis Khan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1206–1227</a:t>
            </a:r>
            <a:endParaRPr lang="en-US" dirty="0"/>
          </a:p>
        </p:txBody>
      </p:sp>
      <p:pic>
        <p:nvPicPr>
          <p:cNvPr id="23554" name="Picture 2" descr="http://www.mongolian-art.de/mongolart/%D1%87%D0%B8%D0%BD%D0%B3%D0%B8%D1%81_%D1%85%D0%B0%D0%B0%D0%BD_genghis_khan_dschingis_khan_chingg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800600" cy="696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err="1" smtClean="0"/>
              <a:t>Hulegu</a:t>
            </a:r>
            <a:r>
              <a:rPr lang="en-US" dirty="0" smtClean="0"/>
              <a:t> Khan</a:t>
            </a:r>
            <a:endParaRPr lang="en-US" dirty="0"/>
          </a:p>
        </p:txBody>
      </p:sp>
      <p:pic>
        <p:nvPicPr>
          <p:cNvPr id="24578" name="Picture 2" descr="HulaguAndDokuzKathu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53218"/>
            <a:ext cx="3657600" cy="3480582"/>
          </a:xfrm>
        </p:spPr>
        <p:txBody>
          <a:bodyPr/>
          <a:lstStyle/>
          <a:p>
            <a:pPr algn="ctr"/>
            <a:r>
              <a:rPr lang="en-US" dirty="0" smtClean="0"/>
              <a:t>Bazaar</a:t>
            </a:r>
            <a:endParaRPr lang="en-US" dirty="0"/>
          </a:p>
        </p:txBody>
      </p:sp>
      <p:pic>
        <p:nvPicPr>
          <p:cNvPr id="29698" name="Picture 2" descr="http://upload.wikimedia.org/wikipedia/commons/thumb/3/3c/The_Moorish.jpg/220px-The_Moor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50124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Pre-Islamic Arab World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8991600" cy="6172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Shaykhs</a:t>
            </a:r>
            <a:r>
              <a:rPr lang="en-US" sz="2400" dirty="0" smtClean="0"/>
              <a:t> – leaders of the tribe/clan who had large herds, several wives, many children/retainers</a:t>
            </a:r>
          </a:p>
          <a:p>
            <a:r>
              <a:rPr lang="en-US" sz="2400" dirty="0" smtClean="0"/>
              <a:t>Town of </a:t>
            </a:r>
            <a:r>
              <a:rPr lang="en-US" sz="2400" dirty="0" smtClean="0">
                <a:solidFill>
                  <a:srgbClr val="FFC000"/>
                </a:solidFill>
              </a:rPr>
              <a:t>Mecca</a:t>
            </a:r>
            <a:r>
              <a:rPr lang="en-US" sz="2400" dirty="0" smtClean="0"/>
              <a:t> dominates in south –  controlled by </a:t>
            </a:r>
            <a:r>
              <a:rPr lang="en-US" sz="2400" dirty="0" smtClean="0">
                <a:solidFill>
                  <a:srgbClr val="FFC000"/>
                </a:solidFill>
              </a:rPr>
              <a:t>Umayyad clan of Quraysh tribe</a:t>
            </a:r>
          </a:p>
          <a:p>
            <a:pPr lvl="0"/>
            <a:r>
              <a:rPr lang="en-US" sz="2400" dirty="0" smtClean="0"/>
              <a:t>Has </a:t>
            </a:r>
            <a:r>
              <a:rPr lang="en-US" sz="2400" dirty="0" smtClean="0">
                <a:solidFill>
                  <a:srgbClr val="FFC000"/>
                </a:solidFill>
              </a:rPr>
              <a:t>Ka’ba</a:t>
            </a:r>
            <a:r>
              <a:rPr lang="en-US" sz="2400" dirty="0" smtClean="0"/>
              <a:t> – important pre-Islamic religious shrine and the focus of </a:t>
            </a:r>
            <a:r>
              <a:rPr lang="en-US" sz="2400" dirty="0" smtClean="0">
                <a:solidFill>
                  <a:srgbClr val="FFC000"/>
                </a:solidFill>
              </a:rPr>
              <a:t>bazaars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Medina</a:t>
            </a:r>
            <a:r>
              <a:rPr lang="en-US" sz="2400" dirty="0" smtClean="0"/>
              <a:t> – to the north – Unlike Mecca, run by five competing families – 2 Bedouin, 3 Jewish clans which would later help with formation of Islam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Pre-Islamic women </a:t>
            </a:r>
            <a:r>
              <a:rPr lang="en-US" sz="2400" dirty="0" smtClean="0"/>
              <a:t>had greater freedom; had important economic roles of milking camel, weaving cloth, raising children; not veiled/secluded like Persian neighbors; polygamy ok; lineage </a:t>
            </a:r>
            <a:r>
              <a:rPr lang="en-US" sz="2400" dirty="0" smtClean="0">
                <a:solidFill>
                  <a:srgbClr val="FFC000"/>
                </a:solidFill>
              </a:rPr>
              <a:t>matrilineal;</a:t>
            </a:r>
            <a:r>
              <a:rPr lang="en-US" sz="2400" dirty="0" smtClean="0"/>
              <a:t> women in cities experience greater stratification </a:t>
            </a:r>
          </a:p>
          <a:p>
            <a:r>
              <a:rPr lang="en-US" sz="2400" dirty="0" smtClean="0"/>
              <a:t>Bedouin religion – usually polytheistic/animistic but Quraysh believed one god was supreme - named </a:t>
            </a:r>
            <a:r>
              <a:rPr lang="en-US" sz="2400" dirty="0" smtClean="0">
                <a:solidFill>
                  <a:srgbClr val="FFC000"/>
                </a:solidFill>
              </a:rPr>
              <a:t>Allah </a:t>
            </a:r>
            <a:r>
              <a:rPr lang="en-US" sz="2400" dirty="0" smtClean="0"/>
              <a:t>(but not prayed to initially)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1183</TotalTime>
  <Words>2539</Words>
  <Application>Microsoft Office PowerPoint</Application>
  <PresentationFormat>On-screen Show (4:3)</PresentationFormat>
  <Paragraphs>207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Rockwell</vt:lpstr>
      <vt:lpstr>Times New Roman</vt:lpstr>
      <vt:lpstr>Wingdings 2</vt:lpstr>
      <vt:lpstr>Foundry</vt:lpstr>
      <vt:lpstr>Islam: Its Rise, Spread, and Impact on the World</vt:lpstr>
      <vt:lpstr>Part I: Rise of Islam through Fall of the Abbasid Caliphate</vt:lpstr>
      <vt:lpstr>The Pre-Islamic Arab World</vt:lpstr>
      <vt:lpstr>PowerPoint Presentation</vt:lpstr>
      <vt:lpstr>Bedouin Caravan Routes</vt:lpstr>
      <vt:lpstr>Tribes</vt:lpstr>
      <vt:lpstr>PowerPoint Presentation</vt:lpstr>
      <vt:lpstr>Bazaar</vt:lpstr>
      <vt:lpstr>The Pre-Islamic Arab World</vt:lpstr>
      <vt:lpstr>The Ka’ba at Mecca</vt:lpstr>
      <vt:lpstr>Rise of Islam and the life of Muhammad</vt:lpstr>
      <vt:lpstr>Muhammad Receives the Message from Gabriel</vt:lpstr>
      <vt:lpstr>Rise of Islam and the life of Muhammad</vt:lpstr>
      <vt:lpstr>Muhammad’s Entry into Mecca and Destruction of the Idols</vt:lpstr>
      <vt:lpstr>Muhammad Resetting the Black Stone in the Ka’ba</vt:lpstr>
      <vt:lpstr>“Ascent of the Prophet to Heaven”  C. 1550</vt:lpstr>
      <vt:lpstr>Islam’s Appeal and Theology</vt:lpstr>
      <vt:lpstr>Islam’s Appeal and Theology</vt:lpstr>
      <vt:lpstr>Islam’s Early Years and Conquest</vt:lpstr>
      <vt:lpstr>Ali       (Ali ibn Abi Talib)     600-661 CE</vt:lpstr>
      <vt:lpstr>Abu Bakr  1st Caliph  c. 573 – c. 634 CE</vt:lpstr>
      <vt:lpstr>Islam’s Early Years and Conquest</vt:lpstr>
      <vt:lpstr>Ridda Wars</vt:lpstr>
      <vt:lpstr>Neighboring Empires</vt:lpstr>
      <vt:lpstr>The Sunni-Shi’a Split</vt:lpstr>
      <vt:lpstr>PowerPoint Presentation</vt:lpstr>
      <vt:lpstr>Umar    2nd Caliph c. 584-644 AD</vt:lpstr>
      <vt:lpstr>Uthman 3rd Caliph c. 579-656 AD</vt:lpstr>
      <vt:lpstr>Battle of Siffin 657 AD</vt:lpstr>
      <vt:lpstr>Muawiyah I – 1st of the Umayyad Caliphate       602-680 AD</vt:lpstr>
      <vt:lpstr>The Sunni-Shi’a Split</vt:lpstr>
      <vt:lpstr>Ali       (Ali ibn Abi Talib)     600-661 CE</vt:lpstr>
      <vt:lpstr>Hussayn, son of Ali Grandson of Muhammad 625-669 AD</vt:lpstr>
      <vt:lpstr>Expansion, Decline and Fall of the Umayyad Caliphate</vt:lpstr>
      <vt:lpstr>Expansion of Islam to 750 C.E.</vt:lpstr>
      <vt:lpstr>Expansion, Decline and Fall of the Umayyad Caliphate</vt:lpstr>
      <vt:lpstr>Charles Martel and the  Battle of Poitiers, 732</vt:lpstr>
      <vt:lpstr>Merv</vt:lpstr>
      <vt:lpstr>The Abbasid Caliphate</vt:lpstr>
      <vt:lpstr>Abbasid Caliphate at its  Greatest Extent</vt:lpstr>
      <vt:lpstr>Trade under the Abbasids</vt:lpstr>
      <vt:lpstr>Arab Dhow with Lateen Sails</vt:lpstr>
      <vt:lpstr>PowerPoint Presentation</vt:lpstr>
      <vt:lpstr>Arts, Culture, and Science in the Abbasid Era</vt:lpstr>
      <vt:lpstr>Arts, Culture, and Science in the Abbasid Era</vt:lpstr>
      <vt:lpstr>The Mosque</vt:lpstr>
      <vt:lpstr>PowerPoint Presentation</vt:lpstr>
      <vt:lpstr>PowerPoint Presentation</vt:lpstr>
      <vt:lpstr>PowerPoint Presentation</vt:lpstr>
      <vt:lpstr>Calligraphy</vt:lpstr>
      <vt:lpstr>Arabesque and Minaret</vt:lpstr>
      <vt:lpstr>More Arabesque</vt:lpstr>
      <vt:lpstr>Pages from the  Shah-Nama   </vt:lpstr>
      <vt:lpstr>PowerPoint Presentation</vt:lpstr>
      <vt:lpstr>Muslim Science</vt:lpstr>
      <vt:lpstr>Impact of the Crusades</vt:lpstr>
      <vt:lpstr>PowerPoint Presentation</vt:lpstr>
      <vt:lpstr>Impact of the Crusades</vt:lpstr>
      <vt:lpstr>Class, Gender, and Religion in the Abbasid Era</vt:lpstr>
      <vt:lpstr>Class, Gender, and Religion in the Abbasid Era</vt:lpstr>
      <vt:lpstr>Ulama Instructing Religious Learners</vt:lpstr>
      <vt:lpstr>Al-Ghazali  1058-1111</vt:lpstr>
      <vt:lpstr>Modern Sufis</vt:lpstr>
      <vt:lpstr>Whirling Dervish  </vt:lpstr>
      <vt:lpstr>Abbasid Decline and Fall</vt:lpstr>
      <vt:lpstr>Abbasid Decline and Fall</vt:lpstr>
      <vt:lpstr>Coins from Abbasid Ruler  al-Mahdi’s Caliphate</vt:lpstr>
      <vt:lpstr>Abbasid Court Life</vt:lpstr>
      <vt:lpstr>PowerPoint Presentation</vt:lpstr>
      <vt:lpstr>Huran al-Rashid  Abbasid  Caliph  786-809</vt:lpstr>
      <vt:lpstr>Huran al-Rashid receiving a delegation of Charlemagne  </vt:lpstr>
      <vt:lpstr>PowerPoint Presentation</vt:lpstr>
      <vt:lpstr>Chinggis Khan  r. 1206–1227</vt:lpstr>
      <vt:lpstr>Hulegu Khan</vt:lpstr>
    </vt:vector>
  </TitlesOfParts>
  <Company>LISD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and the Arrival of Islam</dc:title>
  <dc:creator>LISD</dc:creator>
  <cp:lastModifiedBy>Ashley Adkins</cp:lastModifiedBy>
  <cp:revision>164</cp:revision>
  <dcterms:created xsi:type="dcterms:W3CDTF">2008-09-23T20:49:11Z</dcterms:created>
  <dcterms:modified xsi:type="dcterms:W3CDTF">2015-05-11T16:40:16Z</dcterms:modified>
</cp:coreProperties>
</file>