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96" r:id="rId2"/>
    <p:sldId id="384" r:id="rId3"/>
    <p:sldId id="385" r:id="rId4"/>
    <p:sldId id="387" r:id="rId5"/>
    <p:sldId id="389" r:id="rId6"/>
    <p:sldId id="388" r:id="rId7"/>
    <p:sldId id="390" r:id="rId8"/>
    <p:sldId id="391" r:id="rId9"/>
    <p:sldId id="392" r:id="rId10"/>
    <p:sldId id="393" r:id="rId11"/>
    <p:sldId id="394" r:id="rId12"/>
    <p:sldId id="395" r:id="rId13"/>
    <p:sldId id="396" r:id="rId14"/>
    <p:sldId id="397" r:id="rId15"/>
    <p:sldId id="402" r:id="rId16"/>
    <p:sldId id="398" r:id="rId17"/>
    <p:sldId id="401" r:id="rId18"/>
    <p:sldId id="400" r:id="rId19"/>
    <p:sldId id="403" r:id="rId20"/>
    <p:sldId id="399" r:id="rId21"/>
    <p:sldId id="404" r:id="rId22"/>
    <p:sldId id="405" r:id="rId23"/>
    <p:sldId id="406" r:id="rId24"/>
    <p:sldId id="278" r:id="rId25"/>
    <p:sldId id="279" r:id="rId26"/>
    <p:sldId id="294" r:id="rId27"/>
    <p:sldId id="305" r:id="rId28"/>
    <p:sldId id="407" r:id="rId29"/>
    <p:sldId id="408" r:id="rId30"/>
    <p:sldId id="409" r:id="rId31"/>
    <p:sldId id="410" r:id="rId32"/>
    <p:sldId id="411" r:id="rId33"/>
    <p:sldId id="412" r:id="rId34"/>
    <p:sldId id="413" r:id="rId35"/>
    <p:sldId id="416" r:id="rId36"/>
    <p:sldId id="414" r:id="rId37"/>
    <p:sldId id="418" r:id="rId38"/>
    <p:sldId id="417" r:id="rId39"/>
    <p:sldId id="419" r:id="rId40"/>
    <p:sldId id="420" r:id="rId41"/>
    <p:sldId id="415" r:id="rId42"/>
    <p:sldId id="421" r:id="rId43"/>
    <p:sldId id="422" r:id="rId44"/>
    <p:sldId id="423" r:id="rId45"/>
    <p:sldId id="424" r:id="rId46"/>
    <p:sldId id="425" r:id="rId47"/>
    <p:sldId id="426" r:id="rId48"/>
    <p:sldId id="427" r:id="rId49"/>
    <p:sldId id="428" r:id="rId50"/>
    <p:sldId id="429" r:id="rId51"/>
    <p:sldId id="430" r:id="rId52"/>
    <p:sldId id="431" r:id="rId53"/>
    <p:sldId id="432" r:id="rId54"/>
    <p:sldId id="284" r:id="rId55"/>
    <p:sldId id="285" r:id="rId56"/>
    <p:sldId id="298" r:id="rId57"/>
    <p:sldId id="308" r:id="rId58"/>
    <p:sldId id="309" r:id="rId59"/>
    <p:sldId id="259" r:id="rId6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FFCC"/>
    <a:srgbClr val="FFCC99"/>
    <a:srgbClr val="FDE5A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98" autoAdjust="0"/>
  </p:normalViewPr>
  <p:slideViewPr>
    <p:cSldViewPr>
      <p:cViewPr varScale="1">
        <p:scale>
          <a:sx n="69" d="100"/>
          <a:sy n="69" d="100"/>
        </p:scale>
        <p:origin x="8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C9B5B22B-341D-4E08-8701-4C7E08A0CABF}" type="datetimeFigureOut">
              <a:rPr lang="en-US"/>
              <a:pPr>
                <a:defRPr/>
              </a:pPr>
              <a:t>5/8/2014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53C90AC-3EBB-44ED-AE36-CB35C086841D}" type="slidenum">
              <a:rPr lang="en-US"/>
              <a:pPr>
                <a:defRPr/>
              </a:pPr>
              <a:t>‹#›</a:t>
            </a:fld>
            <a:endParaRPr lang="en-US"/>
          </a:p>
        </p:txBody>
      </p:sp>
    </p:spTree>
    <p:extLst>
      <p:ext uri="{BB962C8B-B14F-4D97-AF65-F5344CB8AC3E}">
        <p14:creationId xmlns:p14="http://schemas.microsoft.com/office/powerpoint/2010/main" val="1958429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758E1B6F-964C-4000-B005-33E27A4059DC}" type="datetimeFigureOut">
              <a:rPr lang="en-US"/>
              <a:pPr>
                <a:defRPr/>
              </a:pPr>
              <a:t>5/8/2014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3A738631-E302-4759-9FA1-167C243D6CF9}" type="slidenum">
              <a:rPr lang="en-US"/>
              <a:pPr>
                <a:defRPr/>
              </a:pPr>
              <a:t>‹#›</a:t>
            </a:fld>
            <a:endParaRPr lang="en-US"/>
          </a:p>
        </p:txBody>
      </p:sp>
    </p:spTree>
    <p:extLst>
      <p:ext uri="{BB962C8B-B14F-4D97-AF65-F5344CB8AC3E}">
        <p14:creationId xmlns:p14="http://schemas.microsoft.com/office/powerpoint/2010/main" val="3126442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367AFC-5A51-41F2-BDDC-B8C923382A2B}" type="slidenum">
              <a:rPr lang="en-US" smtClean="0"/>
              <a:pPr/>
              <a:t>59</a:t>
            </a:fld>
            <a:endParaRPr lang="en-US" smtClean="0"/>
          </a:p>
        </p:txBody>
      </p:sp>
    </p:spTree>
    <p:extLst>
      <p:ext uri="{BB962C8B-B14F-4D97-AF65-F5344CB8AC3E}">
        <p14:creationId xmlns:p14="http://schemas.microsoft.com/office/powerpoint/2010/main" val="287684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68BC28-E122-4152-8404-286BCBBA62A2}" type="slidenum">
              <a:rPr lang="en-US"/>
              <a:pPr>
                <a:defRPr/>
              </a:pPr>
              <a:t>‹#›</a:t>
            </a:fld>
            <a:endParaRPr lang="en-US"/>
          </a:p>
        </p:txBody>
      </p:sp>
    </p:spTree>
    <p:extLst>
      <p:ext uri="{BB962C8B-B14F-4D97-AF65-F5344CB8AC3E}">
        <p14:creationId xmlns:p14="http://schemas.microsoft.com/office/powerpoint/2010/main" val="352214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73906E-9308-4030-83BA-E240F01895E0}" type="slidenum">
              <a:rPr lang="en-US"/>
              <a:pPr>
                <a:defRPr/>
              </a:pPr>
              <a:t>‹#›</a:t>
            </a:fld>
            <a:endParaRPr lang="en-US"/>
          </a:p>
        </p:txBody>
      </p:sp>
    </p:spTree>
    <p:extLst>
      <p:ext uri="{BB962C8B-B14F-4D97-AF65-F5344CB8AC3E}">
        <p14:creationId xmlns:p14="http://schemas.microsoft.com/office/powerpoint/2010/main" val="129920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744835-6944-4DFD-A68E-05CE29B6F25B}" type="slidenum">
              <a:rPr lang="en-US"/>
              <a:pPr>
                <a:defRPr/>
              </a:pPr>
              <a:t>‹#›</a:t>
            </a:fld>
            <a:endParaRPr lang="en-US"/>
          </a:p>
        </p:txBody>
      </p:sp>
    </p:spTree>
    <p:extLst>
      <p:ext uri="{BB962C8B-B14F-4D97-AF65-F5344CB8AC3E}">
        <p14:creationId xmlns:p14="http://schemas.microsoft.com/office/powerpoint/2010/main" val="3941894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57350"/>
            <a:ext cx="7772400" cy="4114800"/>
          </a:xfrm>
        </p:spPr>
        <p:txBody>
          <a:bodyPr/>
          <a:lstStyle/>
          <a:p>
            <a:pPr lvl="0"/>
            <a:endParaRPr lang="en-US" noProof="0" smtClean="0"/>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fld id="{8484D312-A13D-4168-A4BD-46DE73FB7900}" type="slidenum">
              <a:rPr lang="en-US"/>
              <a:pPr/>
              <a:t>‹#›</a:t>
            </a:fld>
            <a:endParaRPr lang="en-US"/>
          </a:p>
        </p:txBody>
      </p:sp>
    </p:spTree>
    <p:extLst>
      <p:ext uri="{BB962C8B-B14F-4D97-AF65-F5344CB8AC3E}">
        <p14:creationId xmlns:p14="http://schemas.microsoft.com/office/powerpoint/2010/main" val="79942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839A60-4C41-49FC-ADDD-0C6347A3BB9A}" type="slidenum">
              <a:rPr lang="en-US"/>
              <a:pPr>
                <a:defRPr/>
              </a:pPr>
              <a:t>‹#›</a:t>
            </a:fld>
            <a:endParaRPr lang="en-US"/>
          </a:p>
        </p:txBody>
      </p:sp>
    </p:spTree>
    <p:extLst>
      <p:ext uri="{BB962C8B-B14F-4D97-AF65-F5344CB8AC3E}">
        <p14:creationId xmlns:p14="http://schemas.microsoft.com/office/powerpoint/2010/main" val="249273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C16BB7-C294-479A-9A54-88AAD1A13633}" type="slidenum">
              <a:rPr lang="en-US"/>
              <a:pPr>
                <a:defRPr/>
              </a:pPr>
              <a:t>‹#›</a:t>
            </a:fld>
            <a:endParaRPr lang="en-US"/>
          </a:p>
        </p:txBody>
      </p:sp>
    </p:spTree>
    <p:extLst>
      <p:ext uri="{BB962C8B-B14F-4D97-AF65-F5344CB8AC3E}">
        <p14:creationId xmlns:p14="http://schemas.microsoft.com/office/powerpoint/2010/main" val="112048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B17122-4AC8-41DC-B747-57DD25DA9C94}" type="slidenum">
              <a:rPr lang="en-US"/>
              <a:pPr>
                <a:defRPr/>
              </a:pPr>
              <a:t>‹#›</a:t>
            </a:fld>
            <a:endParaRPr lang="en-US"/>
          </a:p>
        </p:txBody>
      </p:sp>
    </p:spTree>
    <p:extLst>
      <p:ext uri="{BB962C8B-B14F-4D97-AF65-F5344CB8AC3E}">
        <p14:creationId xmlns:p14="http://schemas.microsoft.com/office/powerpoint/2010/main" val="109112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D972A1-AF98-436B-A599-C2F1D3EC5364}" type="slidenum">
              <a:rPr lang="en-US"/>
              <a:pPr>
                <a:defRPr/>
              </a:pPr>
              <a:t>‹#›</a:t>
            </a:fld>
            <a:endParaRPr lang="en-US"/>
          </a:p>
        </p:txBody>
      </p:sp>
    </p:spTree>
    <p:extLst>
      <p:ext uri="{BB962C8B-B14F-4D97-AF65-F5344CB8AC3E}">
        <p14:creationId xmlns:p14="http://schemas.microsoft.com/office/powerpoint/2010/main" val="416708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7BE3DD-DBB1-46E5-96EA-33D3EE50BB54}" type="slidenum">
              <a:rPr lang="en-US"/>
              <a:pPr>
                <a:defRPr/>
              </a:pPr>
              <a:t>‹#›</a:t>
            </a:fld>
            <a:endParaRPr lang="en-US"/>
          </a:p>
        </p:txBody>
      </p:sp>
    </p:spTree>
    <p:extLst>
      <p:ext uri="{BB962C8B-B14F-4D97-AF65-F5344CB8AC3E}">
        <p14:creationId xmlns:p14="http://schemas.microsoft.com/office/powerpoint/2010/main" val="9053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709548-8228-4370-AE62-C32DD2C97D21}" type="slidenum">
              <a:rPr lang="en-US"/>
              <a:pPr>
                <a:defRPr/>
              </a:pPr>
              <a:t>‹#›</a:t>
            </a:fld>
            <a:endParaRPr lang="en-US"/>
          </a:p>
        </p:txBody>
      </p:sp>
    </p:spTree>
    <p:extLst>
      <p:ext uri="{BB962C8B-B14F-4D97-AF65-F5344CB8AC3E}">
        <p14:creationId xmlns:p14="http://schemas.microsoft.com/office/powerpoint/2010/main" val="381643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1B2310-F155-4A7A-A29F-7766D71BF39B}" type="slidenum">
              <a:rPr lang="en-US"/>
              <a:pPr>
                <a:defRPr/>
              </a:pPr>
              <a:t>‹#›</a:t>
            </a:fld>
            <a:endParaRPr lang="en-US"/>
          </a:p>
        </p:txBody>
      </p:sp>
    </p:spTree>
    <p:extLst>
      <p:ext uri="{BB962C8B-B14F-4D97-AF65-F5344CB8AC3E}">
        <p14:creationId xmlns:p14="http://schemas.microsoft.com/office/powerpoint/2010/main" val="311636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6EF380-6CA0-47FC-9BE4-330485B7267C}" type="slidenum">
              <a:rPr lang="en-US"/>
              <a:pPr>
                <a:defRPr/>
              </a:pPr>
              <a:t>‹#›</a:t>
            </a:fld>
            <a:endParaRPr lang="en-US"/>
          </a:p>
        </p:txBody>
      </p:sp>
    </p:spTree>
    <p:extLst>
      <p:ext uri="{BB962C8B-B14F-4D97-AF65-F5344CB8AC3E}">
        <p14:creationId xmlns:p14="http://schemas.microsoft.com/office/powerpoint/2010/main" val="389383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5A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368C644-C334-467E-B21D-A558DA3DBE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3124200"/>
            <a:ext cx="9144000" cy="1143000"/>
          </a:xfrm>
        </p:spPr>
        <p:txBody>
          <a:bodyPr/>
          <a:lstStyle/>
          <a:p>
            <a:pPr eaLnBrk="1" hangingPunct="1"/>
            <a:r>
              <a:rPr lang="en-US" sz="8000" b="1" smtClean="0">
                <a:latin typeface="Monotype Corsiva" panose="03010101010201010101" pitchFamily="66" charset="0"/>
              </a:rPr>
              <a:t>Important Wars and Treaties from European History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8991600" cy="3816429"/>
          </a:xfrm>
          <a:prstGeom prst="rect">
            <a:avLst/>
          </a:prstGeom>
          <a:noFill/>
        </p:spPr>
        <p:txBody>
          <a:bodyPr wrap="square" rtlCol="0">
            <a:spAutoFit/>
          </a:bodyPr>
          <a:lstStyle/>
          <a:p>
            <a:pPr algn="ctr"/>
            <a:r>
              <a:rPr lang="en-US" sz="8800" b="1" dirty="0" smtClean="0">
                <a:latin typeface="Monotype Corsiva" panose="03010101010201010101" pitchFamily="66" charset="0"/>
              </a:rPr>
              <a:t>War of the Second Coalition</a:t>
            </a:r>
            <a:endParaRPr lang="en-US" sz="7200" b="1" dirty="0">
              <a:latin typeface="Monotype Corsiva" panose="03010101010201010101" pitchFamily="66" charset="0"/>
            </a:endParaRPr>
          </a:p>
          <a:p>
            <a:pPr algn="ctr"/>
            <a:r>
              <a:rPr lang="en-US" sz="6600" b="1" dirty="0" smtClean="0">
                <a:latin typeface="Monotype Corsiva" panose="03010101010201010101" pitchFamily="66" charset="0"/>
              </a:rPr>
              <a:t>1799-1802</a:t>
            </a:r>
            <a:endParaRPr lang="en-US" sz="6600" b="1" dirty="0">
              <a:latin typeface="Monotype Corsiva" panose="03010101010201010101" pitchFamily="66" charset="0"/>
            </a:endParaRPr>
          </a:p>
        </p:txBody>
      </p:sp>
    </p:spTree>
    <p:extLst>
      <p:ext uri="{BB962C8B-B14F-4D97-AF65-F5344CB8AC3E}">
        <p14:creationId xmlns:p14="http://schemas.microsoft.com/office/powerpoint/2010/main" val="589408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29215" cy="6740307"/>
          </a:xfrm>
          <a:prstGeom prst="rect">
            <a:avLst/>
          </a:prstGeom>
          <a:noFill/>
        </p:spPr>
        <p:txBody>
          <a:bodyPr wrap="square" rtlCol="0">
            <a:spAutoFit/>
          </a:bodyPr>
          <a:lstStyle/>
          <a:p>
            <a:pPr algn="ctr"/>
            <a:r>
              <a:rPr lang="en-US" sz="3200" dirty="0" smtClean="0">
                <a:latin typeface="Calibri" panose="020F0502020204030204" pitchFamily="34" charset="0"/>
              </a:rPr>
              <a:t>Second Coalition got off to a good start, winning battles against the French and causing major discontent back home with the Directory</a:t>
            </a:r>
          </a:p>
          <a:p>
            <a:pPr algn="ctr"/>
            <a:endParaRPr lang="en-US" sz="1600" b="1" dirty="0">
              <a:latin typeface="Calibri" panose="020F0502020204030204" pitchFamily="34" charset="0"/>
            </a:endParaRPr>
          </a:p>
          <a:p>
            <a:pPr algn="ctr"/>
            <a:r>
              <a:rPr lang="en-US" sz="3200" dirty="0" smtClean="0">
                <a:latin typeface="Calibri" panose="020F0502020204030204" pitchFamily="34" charset="0"/>
              </a:rPr>
              <a:t>This provided an opportunity for Napoleon to lead a </a:t>
            </a:r>
            <a:r>
              <a:rPr lang="en-US" sz="3200" b="1" dirty="0" smtClean="0">
                <a:latin typeface="Calibri" panose="020F0502020204030204" pitchFamily="34" charset="0"/>
              </a:rPr>
              <a:t>coup d'état of the Directory </a:t>
            </a:r>
            <a:r>
              <a:rPr lang="en-US" sz="3200" dirty="0" smtClean="0">
                <a:latin typeface="Calibri" panose="020F0502020204030204" pitchFamily="34" charset="0"/>
              </a:rPr>
              <a:t>in 1799, establishing the </a:t>
            </a:r>
            <a:r>
              <a:rPr lang="en-US" sz="3200" b="1" dirty="0" smtClean="0">
                <a:latin typeface="Calibri" panose="020F0502020204030204" pitchFamily="34" charset="0"/>
              </a:rPr>
              <a:t>Consulate</a:t>
            </a:r>
            <a:r>
              <a:rPr lang="en-US" sz="3200" dirty="0" smtClean="0">
                <a:latin typeface="Calibri" panose="020F0502020204030204" pitchFamily="34" charset="0"/>
              </a:rPr>
              <a:t> and his role as </a:t>
            </a:r>
            <a:r>
              <a:rPr lang="en-US" sz="3200" b="1" dirty="0" smtClean="0">
                <a:latin typeface="Calibri" panose="020F0502020204030204" pitchFamily="34" charset="0"/>
              </a:rPr>
              <a:t>First Consul</a:t>
            </a:r>
            <a:endParaRPr lang="en-US" sz="1600" b="1" dirty="0" smtClean="0">
              <a:latin typeface="Calibri" panose="020F0502020204030204" pitchFamily="34" charset="0"/>
            </a:endParaRPr>
          </a:p>
          <a:p>
            <a:pPr algn="ctr"/>
            <a:endParaRPr lang="en-US" sz="1600" dirty="0" smtClean="0">
              <a:latin typeface="Calibri" panose="020F0502020204030204" pitchFamily="34" charset="0"/>
            </a:endParaRPr>
          </a:p>
          <a:p>
            <a:pPr algn="ctr"/>
            <a:r>
              <a:rPr lang="en-US" sz="3200" dirty="0" smtClean="0">
                <a:latin typeface="Calibri" panose="020F0502020204030204" pitchFamily="34" charset="0"/>
              </a:rPr>
              <a:t>Napoleon continued War of Second Coalition while serving as First Consul and the tide turned</a:t>
            </a:r>
            <a:endParaRPr lang="en-US" sz="1600" dirty="0" smtClean="0">
              <a:latin typeface="Calibri" panose="020F0502020204030204" pitchFamily="34" charset="0"/>
            </a:endParaRPr>
          </a:p>
          <a:p>
            <a:pPr algn="ctr"/>
            <a:endParaRPr lang="en-US" sz="1600" dirty="0" smtClean="0">
              <a:latin typeface="Calibri" panose="020F0502020204030204" pitchFamily="34" charset="0"/>
            </a:endParaRPr>
          </a:p>
          <a:p>
            <a:pPr algn="ctr"/>
            <a:r>
              <a:rPr lang="en-US" sz="3200" dirty="0" smtClean="0">
                <a:latin typeface="Calibri" panose="020F0502020204030204" pitchFamily="34" charset="0"/>
              </a:rPr>
              <a:t>By 1800, Russia had left the Second Coalition, by 1801 Austria had been defeated, and in 1802, England signed the </a:t>
            </a:r>
            <a:r>
              <a:rPr lang="en-US" sz="3200" b="1" dirty="0" smtClean="0">
                <a:latin typeface="Calibri" panose="020F0502020204030204" pitchFamily="34" charset="0"/>
              </a:rPr>
              <a:t>Treaty of Amiens </a:t>
            </a:r>
            <a:r>
              <a:rPr lang="en-US" sz="3200" dirty="0" smtClean="0">
                <a:latin typeface="Calibri" panose="020F0502020204030204" pitchFamily="34" charset="0"/>
              </a:rPr>
              <a:t>which was more of a truce but it still quieted Europe for a while</a:t>
            </a:r>
          </a:p>
        </p:txBody>
      </p:sp>
    </p:spTree>
    <p:extLst>
      <p:ext uri="{BB962C8B-B14F-4D97-AF65-F5344CB8AC3E}">
        <p14:creationId xmlns:p14="http://schemas.microsoft.com/office/powerpoint/2010/main" val="5858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11373" y="1295400"/>
            <a:ext cx="8991600" cy="3493264"/>
          </a:xfrm>
          <a:prstGeom prst="rect">
            <a:avLst/>
          </a:prstGeom>
          <a:noFill/>
        </p:spPr>
        <p:txBody>
          <a:bodyPr wrap="square" rtlCol="0">
            <a:spAutoFit/>
          </a:bodyPr>
          <a:lstStyle/>
          <a:p>
            <a:pPr algn="ctr"/>
            <a:r>
              <a:rPr lang="en-US" sz="8800" b="1" dirty="0" smtClean="0">
                <a:latin typeface="Monotype Corsiva" panose="03010101010201010101" pitchFamily="66" charset="0"/>
              </a:rPr>
              <a:t>The Napoleonic Wars</a:t>
            </a:r>
          </a:p>
          <a:p>
            <a:pPr algn="ctr"/>
            <a:endParaRPr lang="en-US" sz="4500" b="1" dirty="0">
              <a:latin typeface="Monotype Corsiva" panose="03010101010201010101" pitchFamily="66" charset="0"/>
            </a:endParaRPr>
          </a:p>
          <a:p>
            <a:pPr algn="ctr"/>
            <a:r>
              <a:rPr lang="en-US" sz="8800" b="1" dirty="0" smtClean="0">
                <a:latin typeface="Monotype Corsiva" panose="03010101010201010101" pitchFamily="66" charset="0"/>
              </a:rPr>
              <a:t>1803-1815</a:t>
            </a:r>
            <a:endParaRPr lang="en-US" sz="6600" b="1" dirty="0">
              <a:latin typeface="Monotype Corsiva" panose="03010101010201010101" pitchFamily="66" charset="0"/>
            </a:endParaRPr>
          </a:p>
        </p:txBody>
      </p:sp>
    </p:spTree>
    <p:extLst>
      <p:ext uri="{BB962C8B-B14F-4D97-AF65-F5344CB8AC3E}">
        <p14:creationId xmlns:p14="http://schemas.microsoft.com/office/powerpoint/2010/main" val="4187966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0" y="685800"/>
            <a:ext cx="8991600" cy="4508927"/>
          </a:xfrm>
          <a:prstGeom prst="rect">
            <a:avLst/>
          </a:prstGeom>
          <a:noFill/>
        </p:spPr>
        <p:txBody>
          <a:bodyPr wrap="square" rtlCol="0">
            <a:spAutoFit/>
          </a:bodyPr>
          <a:lstStyle/>
          <a:p>
            <a:pPr algn="ctr"/>
            <a:endParaRPr lang="en-US" sz="4500" b="1" dirty="0">
              <a:latin typeface="Monotype Corsiva" panose="03010101010201010101" pitchFamily="66" charset="0"/>
            </a:endParaRPr>
          </a:p>
          <a:p>
            <a:pPr algn="ctr"/>
            <a:r>
              <a:rPr lang="en-US" sz="8800" b="1" dirty="0" smtClean="0">
                <a:latin typeface="Monotype Corsiva" panose="03010101010201010101" pitchFamily="66" charset="0"/>
              </a:rPr>
              <a:t>The War of the Third Coalition</a:t>
            </a:r>
            <a:endParaRPr lang="en-US" sz="7200" b="1" dirty="0">
              <a:latin typeface="Monotype Corsiva" panose="03010101010201010101" pitchFamily="66" charset="0"/>
            </a:endParaRPr>
          </a:p>
          <a:p>
            <a:pPr algn="ctr"/>
            <a:r>
              <a:rPr lang="en-US" sz="6600" b="1" dirty="0" smtClean="0">
                <a:latin typeface="Monotype Corsiva" panose="03010101010201010101" pitchFamily="66" charset="0"/>
              </a:rPr>
              <a:t>1803-1806</a:t>
            </a:r>
            <a:endParaRPr lang="en-US" sz="6600" b="1" dirty="0">
              <a:latin typeface="Monotype Corsiva" panose="03010101010201010101" pitchFamily="66" charset="0"/>
            </a:endParaRPr>
          </a:p>
        </p:txBody>
      </p:sp>
    </p:spTree>
    <p:extLst>
      <p:ext uri="{BB962C8B-B14F-4D97-AF65-F5344CB8AC3E}">
        <p14:creationId xmlns:p14="http://schemas.microsoft.com/office/powerpoint/2010/main" val="1057236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4549" y="0"/>
            <a:ext cx="9129215" cy="7709803"/>
          </a:xfrm>
          <a:prstGeom prst="rect">
            <a:avLst/>
          </a:prstGeom>
          <a:noFill/>
        </p:spPr>
        <p:txBody>
          <a:bodyPr wrap="square" rtlCol="0">
            <a:spAutoFit/>
          </a:bodyPr>
          <a:lstStyle/>
          <a:p>
            <a:pPr algn="ctr"/>
            <a:r>
              <a:rPr lang="en-US" sz="3100" dirty="0" smtClean="0">
                <a:latin typeface="Calibri" panose="020F0502020204030204" pitchFamily="34" charset="0"/>
              </a:rPr>
              <a:t>After holding a </a:t>
            </a:r>
            <a:r>
              <a:rPr lang="en-US" sz="3100" b="1" dirty="0" smtClean="0">
                <a:latin typeface="Calibri" panose="020F0502020204030204" pitchFamily="34" charset="0"/>
              </a:rPr>
              <a:t>plebiscite</a:t>
            </a:r>
            <a:r>
              <a:rPr lang="en-US" sz="3100" dirty="0" smtClean="0">
                <a:latin typeface="Calibri" panose="020F0502020204030204" pitchFamily="34" charset="0"/>
              </a:rPr>
              <a:t> in 1802, Napoleon named himself </a:t>
            </a:r>
            <a:r>
              <a:rPr lang="en-US" sz="3100" b="1" dirty="0" smtClean="0">
                <a:latin typeface="Calibri" panose="020F0502020204030204" pitchFamily="34" charset="0"/>
              </a:rPr>
              <a:t>First Consul for Life; </a:t>
            </a:r>
            <a:r>
              <a:rPr lang="en-US" sz="3100" dirty="0" smtClean="0">
                <a:latin typeface="Calibri" panose="020F0502020204030204" pitchFamily="34" charset="0"/>
              </a:rPr>
              <a:t>sent troops to regain </a:t>
            </a:r>
            <a:r>
              <a:rPr lang="en-US" sz="3100" b="1" dirty="0" smtClean="0">
                <a:latin typeface="Calibri" panose="020F0502020204030204" pitchFamily="34" charset="0"/>
              </a:rPr>
              <a:t>Haiti</a:t>
            </a:r>
            <a:r>
              <a:rPr lang="en-US" sz="3100" dirty="0" smtClean="0">
                <a:latin typeface="Calibri" panose="020F0502020204030204" pitchFamily="34" charset="0"/>
              </a:rPr>
              <a:t> which GB saw as a threat to West Indies so declared war in 1803 &amp; formed a new coalition</a:t>
            </a:r>
          </a:p>
          <a:p>
            <a:pPr algn="ctr"/>
            <a:endParaRPr lang="en-US" sz="1600" dirty="0" smtClean="0">
              <a:latin typeface="Calibri" panose="020F0502020204030204" pitchFamily="34" charset="0"/>
            </a:endParaRPr>
          </a:p>
          <a:p>
            <a:pPr algn="ctr"/>
            <a:r>
              <a:rPr lang="en-US" sz="3100" b="1" dirty="0" smtClean="0">
                <a:latin typeface="Calibri" panose="020F0502020204030204" pitchFamily="34" charset="0"/>
              </a:rPr>
              <a:t>Third Coalition </a:t>
            </a:r>
            <a:r>
              <a:rPr lang="en-US" sz="3100" dirty="0" smtClean="0">
                <a:latin typeface="Calibri" panose="020F0502020204030204" pitchFamily="34" charset="0"/>
              </a:rPr>
              <a:t>: GB, Austria, Russia, &amp; later Prussia </a:t>
            </a:r>
          </a:p>
          <a:p>
            <a:pPr algn="ctr"/>
            <a:endParaRPr lang="en-US" sz="1600" dirty="0" smtClean="0">
              <a:latin typeface="Calibri" panose="020F0502020204030204" pitchFamily="34" charset="0"/>
            </a:endParaRPr>
          </a:p>
          <a:p>
            <a:pPr algn="ctr"/>
            <a:r>
              <a:rPr lang="en-US" sz="3100" dirty="0" smtClean="0">
                <a:latin typeface="Calibri" panose="020F0502020204030204" pitchFamily="34" charset="0"/>
              </a:rPr>
              <a:t>1805, Napoleon invaded Austria, defeating them quickly at </a:t>
            </a:r>
            <a:r>
              <a:rPr lang="en-US" sz="3100" b="1" dirty="0" smtClean="0">
                <a:latin typeface="Calibri" panose="020F0502020204030204" pitchFamily="34" charset="0"/>
              </a:rPr>
              <a:t>Battle of Austerlitz </a:t>
            </a:r>
            <a:r>
              <a:rPr lang="en-US" sz="3100" dirty="0" smtClean="0">
                <a:latin typeface="Calibri" panose="020F0502020204030204" pitchFamily="34" charset="0"/>
              </a:rPr>
              <a:t>&amp; occupied Vienna but during the same month </a:t>
            </a:r>
            <a:r>
              <a:rPr lang="en-US" sz="3100" b="1" dirty="0" smtClean="0">
                <a:latin typeface="Calibri" panose="020F0502020204030204" pitchFamily="34" charset="0"/>
              </a:rPr>
              <a:t>Admiral Lord Nelson </a:t>
            </a:r>
            <a:r>
              <a:rPr lang="en-US" sz="3100" dirty="0" smtClean="0">
                <a:latin typeface="Calibri" panose="020F0502020204030204" pitchFamily="34" charset="0"/>
              </a:rPr>
              <a:t>defeated French naval forces (again) at </a:t>
            </a:r>
            <a:r>
              <a:rPr lang="en-US" sz="3100" b="1" dirty="0" smtClean="0">
                <a:latin typeface="Calibri" panose="020F0502020204030204" pitchFamily="34" charset="0"/>
              </a:rPr>
              <a:t>Battle of Trafalgar</a:t>
            </a:r>
            <a:r>
              <a:rPr lang="en-US" sz="3100" dirty="0" smtClean="0">
                <a:latin typeface="Calibri" panose="020F0502020204030204" pitchFamily="34" charset="0"/>
              </a:rPr>
              <a:t> ending French hopes of an invasion of GB; led to the </a:t>
            </a:r>
            <a:r>
              <a:rPr lang="en-US" sz="3100" b="1" dirty="0" smtClean="0">
                <a:latin typeface="Calibri" panose="020F0502020204030204" pitchFamily="34" charset="0"/>
              </a:rPr>
              <a:t>Continental System</a:t>
            </a:r>
            <a:r>
              <a:rPr lang="en-US" sz="3100" dirty="0" smtClean="0">
                <a:latin typeface="Calibri" panose="020F0502020204030204" pitchFamily="34" charset="0"/>
              </a:rPr>
              <a:t> (review if needed)</a:t>
            </a:r>
            <a:endParaRPr lang="en-US" sz="3100" b="1" dirty="0" smtClean="0">
              <a:latin typeface="Calibri" panose="020F0502020204030204" pitchFamily="34" charset="0"/>
            </a:endParaRPr>
          </a:p>
          <a:p>
            <a:pPr algn="ctr"/>
            <a:endParaRPr lang="en-US" sz="1500" dirty="0" smtClean="0">
              <a:latin typeface="Calibri" panose="020F0502020204030204" pitchFamily="34" charset="0"/>
            </a:endParaRPr>
          </a:p>
          <a:p>
            <a:pPr algn="ctr"/>
            <a:r>
              <a:rPr lang="en-US" sz="3100" dirty="0" smtClean="0">
                <a:latin typeface="Calibri" panose="020F0502020204030204" pitchFamily="34" charset="0"/>
              </a:rPr>
              <a:t>In 1806, </a:t>
            </a:r>
            <a:r>
              <a:rPr lang="en-US" sz="3100" b="1" dirty="0" smtClean="0">
                <a:latin typeface="Calibri" panose="020F0502020204030204" pitchFamily="34" charset="0"/>
              </a:rPr>
              <a:t>Treaty of Pressburg </a:t>
            </a:r>
            <a:r>
              <a:rPr lang="en-US" sz="3100" dirty="0" smtClean="0">
                <a:latin typeface="Calibri" panose="020F0502020204030204" pitchFamily="34" charset="0"/>
              </a:rPr>
              <a:t>signed removing Austria from Italy and naming Napoleon </a:t>
            </a:r>
            <a:r>
              <a:rPr lang="en-US" sz="3100" b="1" dirty="0" smtClean="0">
                <a:latin typeface="Calibri" panose="020F0502020204030204" pitchFamily="34" charset="0"/>
              </a:rPr>
              <a:t>King of Italy</a:t>
            </a:r>
          </a:p>
          <a:p>
            <a:pPr algn="ctr"/>
            <a:endParaRPr lang="en-US" sz="3200" b="1" dirty="0" smtClean="0">
              <a:latin typeface="Calibri" panose="020F0502020204030204" pitchFamily="34" charset="0"/>
            </a:endParaRPr>
          </a:p>
        </p:txBody>
      </p:sp>
    </p:spTree>
    <p:extLst>
      <p:ext uri="{BB962C8B-B14F-4D97-AF65-F5344CB8AC3E}">
        <p14:creationId xmlns:p14="http://schemas.microsoft.com/office/powerpoint/2010/main" val="32071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0" y="685800"/>
            <a:ext cx="8991600" cy="4508927"/>
          </a:xfrm>
          <a:prstGeom prst="rect">
            <a:avLst/>
          </a:prstGeom>
          <a:noFill/>
        </p:spPr>
        <p:txBody>
          <a:bodyPr wrap="square" rtlCol="0">
            <a:spAutoFit/>
          </a:bodyPr>
          <a:lstStyle/>
          <a:p>
            <a:pPr algn="ctr"/>
            <a:endParaRPr lang="en-US" sz="4500" b="1" dirty="0">
              <a:latin typeface="Monotype Corsiva" panose="03010101010201010101" pitchFamily="66" charset="0"/>
            </a:endParaRPr>
          </a:p>
          <a:p>
            <a:pPr algn="ctr"/>
            <a:r>
              <a:rPr lang="en-US" sz="8800" b="1" dirty="0" smtClean="0">
                <a:latin typeface="Monotype Corsiva" panose="03010101010201010101" pitchFamily="66" charset="0"/>
              </a:rPr>
              <a:t>The War of the Fourth Coalition</a:t>
            </a:r>
            <a:endParaRPr lang="en-US" sz="7200" b="1" dirty="0">
              <a:latin typeface="Monotype Corsiva" panose="03010101010201010101" pitchFamily="66" charset="0"/>
            </a:endParaRPr>
          </a:p>
          <a:p>
            <a:pPr algn="ctr"/>
            <a:r>
              <a:rPr lang="en-US" sz="6600" b="1" dirty="0" smtClean="0">
                <a:latin typeface="Monotype Corsiva" panose="03010101010201010101" pitchFamily="66" charset="0"/>
              </a:rPr>
              <a:t>1806-1807</a:t>
            </a:r>
            <a:endParaRPr lang="en-US" sz="6600" b="1" dirty="0">
              <a:latin typeface="Monotype Corsiva" panose="03010101010201010101" pitchFamily="66" charset="0"/>
            </a:endParaRPr>
          </a:p>
        </p:txBody>
      </p:sp>
    </p:spTree>
    <p:extLst>
      <p:ext uri="{BB962C8B-B14F-4D97-AF65-F5344CB8AC3E}">
        <p14:creationId xmlns:p14="http://schemas.microsoft.com/office/powerpoint/2010/main" val="213196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0" y="0"/>
            <a:ext cx="9129215" cy="7463582"/>
          </a:xfrm>
          <a:prstGeom prst="rect">
            <a:avLst/>
          </a:prstGeom>
          <a:noFill/>
        </p:spPr>
        <p:txBody>
          <a:bodyPr wrap="square" rtlCol="0">
            <a:spAutoFit/>
          </a:bodyPr>
          <a:lstStyle/>
          <a:p>
            <a:pPr algn="ctr"/>
            <a:r>
              <a:rPr lang="en-US" sz="3100" dirty="0" smtClean="0">
                <a:latin typeface="Calibri" panose="020F0502020204030204" pitchFamily="34" charset="0"/>
              </a:rPr>
              <a:t>After Pressburg and the end of the Third Coalition, Napoleon turned his attention to the HRE since Austria was greatly weakened</a:t>
            </a:r>
          </a:p>
          <a:p>
            <a:pPr algn="ctr"/>
            <a:endParaRPr lang="en-US" sz="1600" dirty="0" smtClean="0">
              <a:latin typeface="Calibri" panose="020F0502020204030204" pitchFamily="34" charset="0"/>
            </a:endParaRPr>
          </a:p>
          <a:p>
            <a:pPr algn="ctr"/>
            <a:r>
              <a:rPr lang="en-US" sz="3000" dirty="0" smtClean="0">
                <a:latin typeface="Calibri" panose="020F0502020204030204" pitchFamily="34" charset="0"/>
              </a:rPr>
              <a:t>1806 he reorganized German states into </a:t>
            </a:r>
            <a:r>
              <a:rPr lang="en-US" sz="3000" b="1" dirty="0" smtClean="0">
                <a:latin typeface="Calibri" panose="020F0502020204030204" pitchFamily="34" charset="0"/>
              </a:rPr>
              <a:t>Confederation of the Rhine</a:t>
            </a:r>
            <a:r>
              <a:rPr lang="en-US" sz="3000" dirty="0" smtClean="0">
                <a:latin typeface="Calibri" panose="020F0502020204030204" pitchFamily="34" charset="0"/>
              </a:rPr>
              <a:t>, dissolving the HRE; </a:t>
            </a:r>
            <a:r>
              <a:rPr lang="en-US" sz="3000" b="1" dirty="0" smtClean="0">
                <a:latin typeface="Calibri" panose="020F0502020204030204" pitchFamily="34" charset="0"/>
              </a:rPr>
              <a:t>Francis II</a:t>
            </a:r>
            <a:r>
              <a:rPr lang="en-US" sz="3000" dirty="0" smtClean="0">
                <a:latin typeface="Calibri" panose="020F0502020204030204" pitchFamily="34" charset="0"/>
              </a:rPr>
              <a:t>, the final HRE was forced to now become </a:t>
            </a:r>
            <a:r>
              <a:rPr lang="en-US" sz="3000" b="1" dirty="0" smtClean="0">
                <a:latin typeface="Calibri" panose="020F0502020204030204" pitchFamily="34" charset="0"/>
              </a:rPr>
              <a:t>Francis I</a:t>
            </a:r>
            <a:r>
              <a:rPr lang="en-US" sz="3000" dirty="0" smtClean="0">
                <a:latin typeface="Calibri" panose="020F0502020204030204" pitchFamily="34" charset="0"/>
              </a:rPr>
              <a:t>, (1</a:t>
            </a:r>
            <a:r>
              <a:rPr lang="en-US" sz="3000" baseline="30000" dirty="0" smtClean="0">
                <a:latin typeface="Calibri" panose="020F0502020204030204" pitchFamily="34" charset="0"/>
              </a:rPr>
              <a:t>st</a:t>
            </a:r>
            <a:r>
              <a:rPr lang="en-US" sz="3000" dirty="0" smtClean="0">
                <a:latin typeface="Calibri" panose="020F0502020204030204" pitchFamily="34" charset="0"/>
              </a:rPr>
              <a:t> of Austria only)</a:t>
            </a:r>
          </a:p>
          <a:p>
            <a:pPr algn="ctr"/>
            <a:endParaRPr lang="en-US" sz="1600" dirty="0" smtClean="0">
              <a:latin typeface="Calibri" panose="020F0502020204030204" pitchFamily="34" charset="0"/>
            </a:endParaRPr>
          </a:p>
          <a:p>
            <a:pPr algn="ctr"/>
            <a:r>
              <a:rPr lang="en-US" sz="3100" dirty="0" smtClean="0">
                <a:latin typeface="Calibri" panose="020F0502020204030204" pitchFamily="34" charset="0"/>
              </a:rPr>
              <a:t>Prussia finally rejoined the action, creating a Fourth Coalition (Prussia, Russia, GB) after being provoked by the dissolution of the HRE; but Napoleon won decisively</a:t>
            </a:r>
          </a:p>
          <a:p>
            <a:pPr algn="ctr"/>
            <a:endParaRPr lang="en-US" sz="1500" dirty="0" smtClean="0">
              <a:latin typeface="Calibri" panose="020F0502020204030204" pitchFamily="34" charset="0"/>
            </a:endParaRPr>
          </a:p>
          <a:p>
            <a:pPr algn="ctr"/>
            <a:r>
              <a:rPr lang="en-US" sz="3100" dirty="0" smtClean="0">
                <a:latin typeface="Calibri" panose="020F0502020204030204" pitchFamily="34" charset="0"/>
              </a:rPr>
              <a:t>1807, Napoleon defeated Russia and signed </a:t>
            </a:r>
            <a:r>
              <a:rPr lang="en-US" sz="3100" b="1" dirty="0" smtClean="0">
                <a:latin typeface="Calibri" panose="020F0502020204030204" pitchFamily="34" charset="0"/>
              </a:rPr>
              <a:t>Treaty of </a:t>
            </a:r>
            <a:r>
              <a:rPr lang="en-US" sz="3100" b="1" dirty="0" err="1" smtClean="0">
                <a:latin typeface="Calibri" panose="020F0502020204030204" pitchFamily="34" charset="0"/>
              </a:rPr>
              <a:t>Tilsit</a:t>
            </a:r>
            <a:r>
              <a:rPr lang="en-US" sz="3100" dirty="0" smtClean="0">
                <a:latin typeface="Calibri" panose="020F0502020204030204" pitchFamily="34" charset="0"/>
              </a:rPr>
              <a:t> with Russia and Prussia, ending War of Third Coalition &amp; reducing Prussia’s size by ½ to create </a:t>
            </a:r>
            <a:r>
              <a:rPr lang="en-US" sz="3100" b="1" dirty="0" smtClean="0">
                <a:latin typeface="Calibri" panose="020F0502020204030204" pitchFamily="34" charset="0"/>
              </a:rPr>
              <a:t>Grand Duchy of Warsaw </a:t>
            </a:r>
            <a:r>
              <a:rPr lang="en-US" sz="3100" dirty="0" smtClean="0">
                <a:latin typeface="Calibri" panose="020F0502020204030204" pitchFamily="34" charset="0"/>
              </a:rPr>
              <a:t>(Polish lands – puppet state)</a:t>
            </a:r>
          </a:p>
          <a:p>
            <a:pPr algn="ctr"/>
            <a:endParaRPr lang="en-US" sz="3200" b="1" dirty="0" smtClean="0">
              <a:latin typeface="Calibri" panose="020F0502020204030204" pitchFamily="34" charset="0"/>
            </a:endParaRPr>
          </a:p>
        </p:txBody>
      </p:sp>
    </p:spTree>
    <p:extLst>
      <p:ext uri="{BB962C8B-B14F-4D97-AF65-F5344CB8AC3E}">
        <p14:creationId xmlns:p14="http://schemas.microsoft.com/office/powerpoint/2010/main" val="33015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137615" y="152400"/>
            <a:ext cx="8991600" cy="5863144"/>
          </a:xfrm>
          <a:prstGeom prst="rect">
            <a:avLst/>
          </a:prstGeom>
          <a:noFill/>
        </p:spPr>
        <p:txBody>
          <a:bodyPr wrap="square" rtlCol="0">
            <a:spAutoFit/>
          </a:bodyPr>
          <a:lstStyle/>
          <a:p>
            <a:pPr algn="ctr"/>
            <a:endParaRPr lang="en-US" sz="4500" b="1" dirty="0">
              <a:latin typeface="Monotype Corsiva" panose="03010101010201010101" pitchFamily="66" charset="0"/>
            </a:endParaRPr>
          </a:p>
          <a:p>
            <a:pPr algn="ctr"/>
            <a:r>
              <a:rPr lang="en-US" sz="8800" b="1" dirty="0" smtClean="0">
                <a:latin typeface="Monotype Corsiva" panose="03010101010201010101" pitchFamily="66" charset="0"/>
              </a:rPr>
              <a:t>The Peninsular War</a:t>
            </a:r>
          </a:p>
          <a:p>
            <a:pPr algn="ctr"/>
            <a:r>
              <a:rPr lang="en-US" sz="8800" b="1" dirty="0" smtClean="0">
                <a:latin typeface="Monotype Corsiva" panose="03010101010201010101" pitchFamily="66" charset="0"/>
              </a:rPr>
              <a:t>(War of Spanish Resistance)</a:t>
            </a:r>
            <a:endParaRPr lang="en-US" sz="7200" b="1" dirty="0">
              <a:latin typeface="Monotype Corsiva" panose="03010101010201010101" pitchFamily="66" charset="0"/>
            </a:endParaRPr>
          </a:p>
          <a:p>
            <a:pPr algn="ctr"/>
            <a:r>
              <a:rPr lang="en-US" sz="6600" b="1" dirty="0" smtClean="0">
                <a:latin typeface="Monotype Corsiva" panose="03010101010201010101" pitchFamily="66" charset="0"/>
              </a:rPr>
              <a:t>Started 1808</a:t>
            </a:r>
            <a:endParaRPr lang="en-US" sz="6600" b="1" dirty="0">
              <a:latin typeface="Monotype Corsiva" panose="03010101010201010101" pitchFamily="66" charset="0"/>
            </a:endParaRPr>
          </a:p>
        </p:txBody>
      </p:sp>
    </p:spTree>
    <p:extLst>
      <p:ext uri="{BB962C8B-B14F-4D97-AF65-F5344CB8AC3E}">
        <p14:creationId xmlns:p14="http://schemas.microsoft.com/office/powerpoint/2010/main" val="370962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0" y="457200"/>
            <a:ext cx="9129215" cy="6247864"/>
          </a:xfrm>
          <a:prstGeom prst="rect">
            <a:avLst/>
          </a:prstGeom>
          <a:noFill/>
        </p:spPr>
        <p:txBody>
          <a:bodyPr wrap="square" rtlCol="0">
            <a:spAutoFit/>
          </a:bodyPr>
          <a:lstStyle/>
          <a:p>
            <a:pPr algn="ctr"/>
            <a:r>
              <a:rPr lang="en-US" sz="3600" dirty="0" smtClean="0">
                <a:latin typeface="Calibri" panose="020F0502020204030204" pitchFamily="34" charset="0"/>
              </a:rPr>
              <a:t>1807 – Portugal refused to participate in Continental System so Napoleon marched through Spain to force compliance</a:t>
            </a:r>
          </a:p>
          <a:p>
            <a:pPr algn="ctr"/>
            <a:endParaRPr lang="en-US" sz="2000" dirty="0" smtClean="0">
              <a:latin typeface="Calibri" panose="020F0502020204030204" pitchFamily="34" charset="0"/>
            </a:endParaRPr>
          </a:p>
          <a:p>
            <a:pPr algn="ctr"/>
            <a:r>
              <a:rPr lang="en-US" sz="3600" dirty="0" smtClean="0">
                <a:latin typeface="Calibri" panose="020F0502020204030204" pitchFamily="34" charset="0"/>
              </a:rPr>
              <a:t>1808 – a revolt in Madrid led to Napoleon’s removal of Bourbon king; he placed his brother </a:t>
            </a:r>
            <a:r>
              <a:rPr lang="en-US" sz="3600" b="1" dirty="0" smtClean="0">
                <a:latin typeface="Calibri" panose="020F0502020204030204" pitchFamily="34" charset="0"/>
              </a:rPr>
              <a:t>Joseph</a:t>
            </a:r>
            <a:r>
              <a:rPr lang="en-US" sz="3600" dirty="0" smtClean="0">
                <a:latin typeface="Calibri" panose="020F0502020204030204" pitchFamily="34" charset="0"/>
              </a:rPr>
              <a:t> on throne as king of Spain (</a:t>
            </a:r>
            <a:r>
              <a:rPr lang="en-US" sz="3600" b="1" dirty="0" smtClean="0">
                <a:latin typeface="Calibri" panose="020F0502020204030204" pitchFamily="34" charset="0"/>
              </a:rPr>
              <a:t>nepotism</a:t>
            </a:r>
            <a:r>
              <a:rPr lang="en-US" sz="3600" dirty="0" smtClean="0">
                <a:latin typeface="Calibri" panose="020F0502020204030204" pitchFamily="34" charset="0"/>
              </a:rPr>
              <a:t>)</a:t>
            </a:r>
          </a:p>
          <a:p>
            <a:pPr algn="ctr"/>
            <a:endParaRPr lang="en-US" sz="2000" dirty="0" smtClean="0">
              <a:latin typeface="Calibri" panose="020F0502020204030204" pitchFamily="34" charset="0"/>
            </a:endParaRPr>
          </a:p>
          <a:p>
            <a:pPr algn="ctr"/>
            <a:r>
              <a:rPr lang="en-US" sz="3600" dirty="0" smtClean="0">
                <a:latin typeface="Calibri" panose="020F0502020204030204" pitchFamily="34" charset="0"/>
              </a:rPr>
              <a:t>Spanish citizens began a guerilla campaign against French soldiers which lasted for years and drained French resources</a:t>
            </a: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1616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0" y="685800"/>
            <a:ext cx="9129215" cy="5139869"/>
          </a:xfrm>
          <a:prstGeom prst="rect">
            <a:avLst/>
          </a:prstGeom>
          <a:noFill/>
        </p:spPr>
        <p:txBody>
          <a:bodyPr wrap="square" rtlCol="0">
            <a:spAutoFit/>
          </a:bodyPr>
          <a:lstStyle/>
          <a:p>
            <a:pPr algn="ctr"/>
            <a:r>
              <a:rPr lang="en-US" sz="3600" dirty="0" smtClean="0">
                <a:latin typeface="Calibri" panose="020F0502020204030204" pitchFamily="34" charset="0"/>
              </a:rPr>
              <a:t>During the next 3 years, Napoleon continued to deal with the Continental system’s problems as well as the </a:t>
            </a:r>
            <a:r>
              <a:rPr lang="en-US" sz="3600" b="1" dirty="0" smtClean="0">
                <a:latin typeface="Calibri" panose="020F0502020204030204" pitchFamily="34" charset="0"/>
              </a:rPr>
              <a:t>British blockade </a:t>
            </a:r>
            <a:r>
              <a:rPr lang="en-US" sz="3600" dirty="0" smtClean="0">
                <a:latin typeface="Calibri" panose="020F0502020204030204" pitchFamily="34" charset="0"/>
              </a:rPr>
              <a:t>of major European ports</a:t>
            </a:r>
          </a:p>
          <a:p>
            <a:pPr algn="ctr"/>
            <a:endParaRPr lang="en-US" sz="2000" dirty="0" smtClean="0">
              <a:latin typeface="Calibri" panose="020F0502020204030204" pitchFamily="34" charset="0"/>
            </a:endParaRPr>
          </a:p>
          <a:p>
            <a:pPr algn="ctr"/>
            <a:r>
              <a:rPr lang="en-US" sz="3600" dirty="0" smtClean="0">
                <a:latin typeface="Calibri" panose="020F0502020204030204" pitchFamily="34" charset="0"/>
              </a:rPr>
              <a:t>Side note – he also divorced Josephine and married </a:t>
            </a:r>
            <a:r>
              <a:rPr lang="en-US" sz="3600" b="1" dirty="0" smtClean="0">
                <a:latin typeface="Calibri" panose="020F0502020204030204" pitchFamily="34" charset="0"/>
              </a:rPr>
              <a:t>Marie Louise</a:t>
            </a:r>
            <a:r>
              <a:rPr lang="en-US" sz="3600" dirty="0" smtClean="0">
                <a:latin typeface="Calibri" panose="020F0502020204030204" pitchFamily="34" charset="0"/>
              </a:rPr>
              <a:t>, Archduchess of Austria, to solidify his alliance with them</a:t>
            </a:r>
          </a:p>
          <a:p>
            <a:pPr algn="ctr"/>
            <a:endParaRPr lang="en-US" sz="2000" dirty="0" smtClean="0">
              <a:latin typeface="Calibri" panose="020F0502020204030204" pitchFamily="34" charset="0"/>
            </a:endParaRP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22142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514600"/>
            <a:ext cx="9144000" cy="1143000"/>
          </a:xfrm>
        </p:spPr>
        <p:txBody>
          <a:bodyPr/>
          <a:lstStyle/>
          <a:p>
            <a:pPr eaLnBrk="1" hangingPunct="1"/>
            <a:r>
              <a:rPr lang="en-US" sz="8000" b="1" dirty="0" smtClean="0">
                <a:latin typeface="Monotype Corsiva" panose="03010101010201010101" pitchFamily="66" charset="0"/>
              </a:rPr>
              <a:t>Part 2:</a:t>
            </a:r>
            <a:br>
              <a:rPr lang="en-US" sz="8000" b="1" dirty="0" smtClean="0">
                <a:latin typeface="Monotype Corsiva" panose="03010101010201010101" pitchFamily="66" charset="0"/>
              </a:rPr>
            </a:br>
            <a:r>
              <a:rPr lang="en-US" sz="8000" b="1" dirty="0" smtClean="0">
                <a:latin typeface="Monotype Corsiva" panose="03010101010201010101" pitchFamily="66" charset="0"/>
              </a:rPr>
              <a:t>During and After the French Revolution</a:t>
            </a:r>
          </a:p>
        </p:txBody>
      </p:sp>
    </p:spTree>
    <p:extLst>
      <p:ext uri="{BB962C8B-B14F-4D97-AF65-F5344CB8AC3E}">
        <p14:creationId xmlns:p14="http://schemas.microsoft.com/office/powerpoint/2010/main" val="419460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0" y="685800"/>
            <a:ext cx="8991600" cy="4847481"/>
          </a:xfrm>
          <a:prstGeom prst="rect">
            <a:avLst/>
          </a:prstGeom>
          <a:noFill/>
        </p:spPr>
        <p:txBody>
          <a:bodyPr wrap="square" rtlCol="0">
            <a:spAutoFit/>
          </a:bodyPr>
          <a:lstStyle/>
          <a:p>
            <a:pPr algn="ctr"/>
            <a:endParaRPr lang="en-US" sz="4500" b="1" dirty="0">
              <a:latin typeface="Monotype Corsiva" panose="03010101010201010101" pitchFamily="66" charset="0"/>
            </a:endParaRPr>
          </a:p>
          <a:p>
            <a:pPr algn="ctr"/>
            <a:r>
              <a:rPr lang="en-US" sz="8800" b="1" dirty="0" smtClean="0">
                <a:latin typeface="Monotype Corsiva" panose="03010101010201010101" pitchFamily="66" charset="0"/>
              </a:rPr>
              <a:t>The Invasion of Russia</a:t>
            </a:r>
          </a:p>
          <a:p>
            <a:pPr algn="ctr"/>
            <a:r>
              <a:rPr lang="en-US" sz="8800" b="1" dirty="0" smtClean="0">
                <a:latin typeface="Monotype Corsiva" panose="03010101010201010101" pitchFamily="66" charset="0"/>
              </a:rPr>
              <a:t>1812</a:t>
            </a:r>
            <a:endParaRPr lang="en-US" sz="6600" b="1" dirty="0">
              <a:latin typeface="Monotype Corsiva" panose="03010101010201010101" pitchFamily="66" charset="0"/>
            </a:endParaRPr>
          </a:p>
        </p:txBody>
      </p:sp>
    </p:spTree>
    <p:extLst>
      <p:ext uri="{BB962C8B-B14F-4D97-AF65-F5344CB8AC3E}">
        <p14:creationId xmlns:p14="http://schemas.microsoft.com/office/powerpoint/2010/main" val="1972413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22746" y="304800"/>
            <a:ext cx="9129215" cy="7125027"/>
          </a:xfrm>
          <a:prstGeom prst="rect">
            <a:avLst/>
          </a:prstGeom>
          <a:noFill/>
        </p:spPr>
        <p:txBody>
          <a:bodyPr wrap="square" rtlCol="0">
            <a:spAutoFit/>
          </a:bodyPr>
          <a:lstStyle/>
          <a:p>
            <a:pPr algn="ctr"/>
            <a:r>
              <a:rPr lang="en-US" sz="3000" dirty="0" smtClean="0">
                <a:latin typeface="Calibri" panose="020F0502020204030204" pitchFamily="34" charset="0"/>
              </a:rPr>
              <a:t>Treaty of </a:t>
            </a:r>
            <a:r>
              <a:rPr lang="en-US" sz="3000" dirty="0" err="1" smtClean="0">
                <a:latin typeface="Calibri" panose="020F0502020204030204" pitchFamily="34" charset="0"/>
              </a:rPr>
              <a:t>Tilsit</a:t>
            </a:r>
            <a:r>
              <a:rPr lang="en-US" sz="3000" dirty="0" smtClean="0">
                <a:latin typeface="Calibri" panose="020F0502020204030204" pitchFamily="34" charset="0"/>
              </a:rPr>
              <a:t> created a shaky Franco-Russian alliance (by force) and by 1812, Russia’s economy had been greatly damaged by Continental System so Czar Alex. I withdrew</a:t>
            </a:r>
          </a:p>
          <a:p>
            <a:pPr algn="ctr"/>
            <a:endParaRPr lang="en-US" dirty="0" smtClean="0">
              <a:latin typeface="Calibri" panose="020F0502020204030204" pitchFamily="34" charset="0"/>
            </a:endParaRPr>
          </a:p>
          <a:p>
            <a:pPr algn="ctr"/>
            <a:r>
              <a:rPr lang="en-US" sz="3000" dirty="0" smtClean="0">
                <a:latin typeface="Calibri" panose="020F0502020204030204" pitchFamily="34" charset="0"/>
              </a:rPr>
              <a:t>Napoleon raised a </a:t>
            </a:r>
            <a:r>
              <a:rPr lang="en-US" sz="3000" b="1" dirty="0" smtClean="0">
                <a:latin typeface="Calibri" panose="020F0502020204030204" pitchFamily="34" charset="0"/>
              </a:rPr>
              <a:t>Grand Army </a:t>
            </a:r>
            <a:r>
              <a:rPr lang="en-US" sz="3000" dirty="0" smtClean="0">
                <a:latin typeface="Calibri" panose="020F0502020204030204" pitchFamily="34" charset="0"/>
              </a:rPr>
              <a:t>of 600K troops compared to Russia’s of only 160K</a:t>
            </a:r>
          </a:p>
          <a:p>
            <a:pPr algn="ctr"/>
            <a:endParaRPr lang="en-US" sz="1500" dirty="0">
              <a:latin typeface="Calibri" panose="020F0502020204030204" pitchFamily="34" charset="0"/>
            </a:endParaRPr>
          </a:p>
          <a:p>
            <a:pPr algn="ctr"/>
            <a:r>
              <a:rPr lang="en-US" sz="3000" dirty="0" smtClean="0">
                <a:latin typeface="Calibri" panose="020F0502020204030204" pitchFamily="34" charset="0"/>
              </a:rPr>
              <a:t>Russia retreated East ahead of the French army, using scorched-earth tactics; abandoned and burned Moscow</a:t>
            </a:r>
          </a:p>
          <a:p>
            <a:pPr algn="ctr"/>
            <a:endParaRPr lang="en-US" sz="1500" dirty="0">
              <a:latin typeface="Calibri" panose="020F0502020204030204" pitchFamily="34" charset="0"/>
            </a:endParaRPr>
          </a:p>
          <a:p>
            <a:pPr algn="ctr"/>
            <a:r>
              <a:rPr lang="en-US" sz="3000" dirty="0" smtClean="0">
                <a:latin typeface="Calibri" panose="020F0502020204030204" pitchFamily="34" charset="0"/>
              </a:rPr>
              <a:t>Napoleon arrived to a deserted Moscow, asked for Alex I for surrender but he refused</a:t>
            </a:r>
          </a:p>
          <a:p>
            <a:pPr algn="ctr"/>
            <a:endParaRPr lang="en-US" sz="1500" dirty="0">
              <a:latin typeface="Calibri" panose="020F0502020204030204" pitchFamily="34" charset="0"/>
            </a:endParaRPr>
          </a:p>
          <a:p>
            <a:pPr algn="ctr"/>
            <a:r>
              <a:rPr lang="en-US" sz="3000" dirty="0" smtClean="0">
                <a:latin typeface="Calibri" panose="020F0502020204030204" pitchFamily="34" charset="0"/>
              </a:rPr>
              <a:t>Napoleon and his Grand Army had to retreat from Russia after which only 100K made it back to Paris </a:t>
            </a:r>
          </a:p>
          <a:p>
            <a:pPr algn="ctr"/>
            <a:endParaRPr lang="en-US" sz="2000" dirty="0" smtClean="0">
              <a:latin typeface="Calibri" panose="020F0502020204030204" pitchFamily="34" charset="0"/>
            </a:endParaRP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1961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0" y="685800"/>
            <a:ext cx="8991600" cy="4847481"/>
          </a:xfrm>
          <a:prstGeom prst="rect">
            <a:avLst/>
          </a:prstGeom>
          <a:noFill/>
        </p:spPr>
        <p:txBody>
          <a:bodyPr wrap="square" rtlCol="0">
            <a:spAutoFit/>
          </a:bodyPr>
          <a:lstStyle/>
          <a:p>
            <a:pPr algn="ctr"/>
            <a:endParaRPr lang="en-US" sz="4500" b="1" dirty="0">
              <a:latin typeface="Monotype Corsiva" panose="03010101010201010101" pitchFamily="66" charset="0"/>
            </a:endParaRPr>
          </a:p>
          <a:p>
            <a:pPr algn="ctr"/>
            <a:r>
              <a:rPr lang="en-US" sz="8800" b="1" dirty="0" smtClean="0">
                <a:latin typeface="Monotype Corsiva" panose="03010101010201010101" pitchFamily="66" charset="0"/>
              </a:rPr>
              <a:t>The Wars of Liberation</a:t>
            </a:r>
          </a:p>
          <a:p>
            <a:pPr algn="ctr"/>
            <a:r>
              <a:rPr lang="en-US" sz="8800" b="1" dirty="0" smtClean="0">
                <a:latin typeface="Monotype Corsiva" panose="03010101010201010101" pitchFamily="66" charset="0"/>
              </a:rPr>
              <a:t>1813-1815</a:t>
            </a:r>
            <a:endParaRPr lang="en-US" sz="6600" b="1" dirty="0">
              <a:latin typeface="Monotype Corsiva" panose="03010101010201010101" pitchFamily="66" charset="0"/>
            </a:endParaRPr>
          </a:p>
        </p:txBody>
      </p:sp>
    </p:spTree>
    <p:extLst>
      <p:ext uri="{BB962C8B-B14F-4D97-AF65-F5344CB8AC3E}">
        <p14:creationId xmlns:p14="http://schemas.microsoft.com/office/powerpoint/2010/main" val="2360839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p:cNvSpPr txBox="1"/>
          <p:nvPr/>
        </p:nvSpPr>
        <p:spPr>
          <a:xfrm>
            <a:off x="-22746" y="304800"/>
            <a:ext cx="9129215" cy="8386911"/>
          </a:xfrm>
          <a:prstGeom prst="rect">
            <a:avLst/>
          </a:prstGeom>
          <a:noFill/>
        </p:spPr>
        <p:txBody>
          <a:bodyPr wrap="square" rtlCol="0">
            <a:spAutoFit/>
          </a:bodyPr>
          <a:lstStyle/>
          <a:p>
            <a:pPr algn="ctr"/>
            <a:r>
              <a:rPr lang="en-US" sz="3000" dirty="0" smtClean="0">
                <a:latin typeface="Calibri" panose="020F0502020204030204" pitchFamily="34" charset="0"/>
              </a:rPr>
              <a:t>Napoleon raised another Grand Army but it was not as big and powerful as the previous one</a:t>
            </a:r>
          </a:p>
          <a:p>
            <a:pPr algn="ctr"/>
            <a:endParaRPr lang="en-US" dirty="0" smtClean="0">
              <a:latin typeface="Calibri" panose="020F0502020204030204" pitchFamily="34" charset="0"/>
            </a:endParaRPr>
          </a:p>
          <a:p>
            <a:pPr algn="ctr"/>
            <a:r>
              <a:rPr lang="en-US" sz="3000" dirty="0" smtClean="0">
                <a:latin typeface="Calibri" panose="020F0502020204030204" pitchFamily="34" charset="0"/>
              </a:rPr>
              <a:t>A final coalition formed called the </a:t>
            </a:r>
            <a:r>
              <a:rPr lang="en-US" sz="3000" b="1" dirty="0" smtClean="0">
                <a:latin typeface="Calibri" panose="020F0502020204030204" pitchFamily="34" charset="0"/>
              </a:rPr>
              <a:t>Grand Coalition</a:t>
            </a:r>
            <a:r>
              <a:rPr lang="en-US" sz="3000" dirty="0" smtClean="0">
                <a:latin typeface="Calibri" panose="020F0502020204030204" pitchFamily="34" charset="0"/>
              </a:rPr>
              <a:t>: Russia, Austria, Prussia, Netherlands, GB</a:t>
            </a:r>
          </a:p>
          <a:p>
            <a:pPr algn="ctr"/>
            <a:endParaRPr lang="en-US" sz="1500" dirty="0" smtClean="0">
              <a:latin typeface="Calibri" panose="020F0502020204030204" pitchFamily="34" charset="0"/>
            </a:endParaRPr>
          </a:p>
          <a:p>
            <a:pPr algn="ctr"/>
            <a:r>
              <a:rPr lang="en-US" sz="3000" dirty="0" smtClean="0">
                <a:latin typeface="Calibri" panose="020F0502020204030204" pitchFamily="34" charset="0"/>
              </a:rPr>
              <a:t>Grand Coalition invaded, won the most important </a:t>
            </a:r>
            <a:r>
              <a:rPr lang="en-US" sz="3000" b="1" dirty="0" smtClean="0">
                <a:latin typeface="Calibri" panose="020F0502020204030204" pitchFamily="34" charset="0"/>
              </a:rPr>
              <a:t>Battle</a:t>
            </a:r>
            <a:r>
              <a:rPr lang="en-US" sz="3000" dirty="0" smtClean="0">
                <a:latin typeface="Calibri" panose="020F0502020204030204" pitchFamily="34" charset="0"/>
              </a:rPr>
              <a:t> </a:t>
            </a:r>
            <a:r>
              <a:rPr lang="en-US" sz="3000" b="1" dirty="0" smtClean="0">
                <a:latin typeface="Calibri" panose="020F0502020204030204" pitchFamily="34" charset="0"/>
              </a:rPr>
              <a:t>of Leipzig </a:t>
            </a:r>
            <a:r>
              <a:rPr lang="en-US" sz="3000" dirty="0" smtClean="0">
                <a:latin typeface="Calibri" panose="020F0502020204030204" pitchFamily="34" charset="0"/>
              </a:rPr>
              <a:t>(</a:t>
            </a:r>
            <a:r>
              <a:rPr lang="en-US" sz="3000" b="1" dirty="0" smtClean="0">
                <a:latin typeface="Calibri" panose="020F0502020204030204" pitchFamily="34" charset="0"/>
              </a:rPr>
              <a:t>Battle of Nations</a:t>
            </a:r>
            <a:r>
              <a:rPr lang="en-US" sz="3000" dirty="0" smtClean="0">
                <a:latin typeface="Calibri" panose="020F0502020204030204" pitchFamily="34" charset="0"/>
              </a:rPr>
              <a:t>) and marched into Paris by Spring 1814; Napoleon </a:t>
            </a:r>
            <a:r>
              <a:rPr lang="en-US" sz="3000" b="1" dirty="0" smtClean="0">
                <a:latin typeface="Calibri" panose="020F0502020204030204" pitchFamily="34" charset="0"/>
              </a:rPr>
              <a:t>abdicated</a:t>
            </a:r>
            <a:r>
              <a:rPr lang="en-US" sz="3000" dirty="0" smtClean="0">
                <a:latin typeface="Calibri" panose="020F0502020204030204" pitchFamily="34" charset="0"/>
              </a:rPr>
              <a:t> and was exiled to </a:t>
            </a:r>
            <a:r>
              <a:rPr lang="en-US" sz="3000" b="1" dirty="0" smtClean="0">
                <a:latin typeface="Calibri" panose="020F0502020204030204" pitchFamily="34" charset="0"/>
              </a:rPr>
              <a:t>Elba</a:t>
            </a:r>
          </a:p>
          <a:p>
            <a:pPr algn="ctr"/>
            <a:endParaRPr lang="en-US" sz="1500" dirty="0" smtClean="0">
              <a:latin typeface="Calibri" panose="020F0502020204030204" pitchFamily="34" charset="0"/>
            </a:endParaRPr>
          </a:p>
          <a:p>
            <a:pPr algn="ctr"/>
            <a:r>
              <a:rPr lang="en-US" sz="3000" dirty="0" smtClean="0">
                <a:latin typeface="Calibri" panose="020F0502020204030204" pitchFamily="34" charset="0"/>
              </a:rPr>
              <a:t>After Napoleon escaped from Elba for the </a:t>
            </a:r>
            <a:r>
              <a:rPr lang="en-US" sz="3000" b="1" dirty="0" smtClean="0">
                <a:latin typeface="Calibri" panose="020F0502020204030204" pitchFamily="34" charset="0"/>
              </a:rPr>
              <a:t>Hundred Days </a:t>
            </a:r>
            <a:r>
              <a:rPr lang="en-US" sz="3000" dirty="0" smtClean="0">
                <a:latin typeface="Calibri" panose="020F0502020204030204" pitchFamily="34" charset="0"/>
              </a:rPr>
              <a:t>in 1815 he was defeated a final time at </a:t>
            </a:r>
            <a:r>
              <a:rPr lang="en-US" sz="3000" b="1" dirty="0" smtClean="0">
                <a:latin typeface="Calibri" panose="020F0502020204030204" pitchFamily="34" charset="0"/>
              </a:rPr>
              <a:t>Waterloo</a:t>
            </a:r>
            <a:r>
              <a:rPr lang="en-US" sz="3000" dirty="0" smtClean="0">
                <a:latin typeface="Calibri" panose="020F0502020204030204" pitchFamily="34" charset="0"/>
              </a:rPr>
              <a:t> by what was now called the Quadruple Alliance (stronger than a coalition)</a:t>
            </a:r>
          </a:p>
          <a:p>
            <a:pPr algn="ctr"/>
            <a:endParaRPr lang="en-US" sz="1500" dirty="0" smtClean="0">
              <a:latin typeface="Calibri" panose="020F0502020204030204" pitchFamily="34" charset="0"/>
            </a:endParaRPr>
          </a:p>
          <a:p>
            <a:pPr algn="ctr"/>
            <a:r>
              <a:rPr lang="en-US" sz="3000" b="1" dirty="0" smtClean="0">
                <a:latin typeface="Calibri" panose="020F0502020204030204" pitchFamily="34" charset="0"/>
              </a:rPr>
              <a:t>Quadruple Alliance</a:t>
            </a:r>
            <a:r>
              <a:rPr lang="en-US" sz="3000" dirty="0" smtClean="0">
                <a:latin typeface="Calibri" panose="020F0502020204030204" pitchFamily="34" charset="0"/>
              </a:rPr>
              <a:t>: GB, Austria, Prussia, Russia</a:t>
            </a:r>
          </a:p>
          <a:p>
            <a:pPr algn="ctr"/>
            <a:endParaRPr lang="en-US" sz="3000" dirty="0" smtClean="0">
              <a:latin typeface="Calibri" panose="020F0502020204030204" pitchFamily="34" charset="0"/>
            </a:endParaRPr>
          </a:p>
          <a:p>
            <a:pPr algn="ctr"/>
            <a:endParaRPr lang="en-US" sz="3000" dirty="0" smtClean="0">
              <a:latin typeface="Calibri" panose="020F0502020204030204" pitchFamily="34" charset="0"/>
            </a:endParaRPr>
          </a:p>
          <a:p>
            <a:pPr algn="ctr"/>
            <a:endParaRPr lang="en-US" sz="2000" dirty="0" smtClean="0">
              <a:latin typeface="Calibri" panose="020F0502020204030204" pitchFamily="34" charset="0"/>
            </a:endParaRP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15121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2819400"/>
            <a:ext cx="9144000" cy="1143000"/>
          </a:xfrm>
        </p:spPr>
        <p:txBody>
          <a:bodyPr/>
          <a:lstStyle/>
          <a:p>
            <a:pPr eaLnBrk="1" hangingPunct="1"/>
            <a:r>
              <a:rPr lang="en-US" sz="6000" dirty="0" smtClean="0">
                <a:latin typeface="Calibri" panose="020F0502020204030204" pitchFamily="34" charset="0"/>
              </a:rPr>
              <a:t>Can you name the six month Peace talks that ended the Napoleonic Wars?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2971800"/>
            <a:ext cx="9144000" cy="1143000"/>
          </a:xfrm>
        </p:spPr>
        <p:txBody>
          <a:bodyPr/>
          <a:lstStyle/>
          <a:p>
            <a:pPr eaLnBrk="1" hangingPunct="1"/>
            <a:r>
              <a:rPr lang="en-US" sz="9600" b="1" dirty="0" smtClean="0">
                <a:latin typeface="Monotype Corsiva" panose="03010101010201010101" pitchFamily="66" charset="0"/>
              </a:rPr>
              <a:t>Congress of Vienna, 1815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74754" name="Rectangle 3"/>
          <p:cNvSpPr>
            <a:spLocks noGrp="1" noChangeArrowheads="1"/>
          </p:cNvSpPr>
          <p:nvPr>
            <p:ph type="body" idx="4294967295"/>
          </p:nvPr>
        </p:nvSpPr>
        <p:spPr>
          <a:xfrm>
            <a:off x="0" y="152400"/>
            <a:ext cx="9144000" cy="6324600"/>
          </a:xfrm>
        </p:spPr>
        <p:txBody>
          <a:bodyPr/>
          <a:lstStyle/>
          <a:p>
            <a:pPr marL="457200" lvl="1" indent="0" algn="ctr" eaLnBrk="1" hangingPunct="1">
              <a:buNone/>
            </a:pPr>
            <a:r>
              <a:rPr lang="en-US" sz="3600" dirty="0" smtClean="0">
                <a:latin typeface="Calibri" panose="020F0502020204030204" pitchFamily="34" charset="0"/>
              </a:rPr>
              <a:t>5 Big Goals of the 4 Powers (Russia, Prussia, Austria, GB)</a:t>
            </a:r>
          </a:p>
          <a:p>
            <a:pPr lvl="2" eaLnBrk="1" hangingPunct="1"/>
            <a:r>
              <a:rPr lang="en-US" sz="3200" dirty="0" smtClean="0">
                <a:latin typeface="Calibri" panose="020F0502020204030204" pitchFamily="34" charset="0"/>
              </a:rPr>
              <a:t>wanted to keep France from doing it again – not punish it</a:t>
            </a:r>
          </a:p>
          <a:p>
            <a:pPr lvl="2" eaLnBrk="1" hangingPunct="1"/>
            <a:r>
              <a:rPr lang="en-US" sz="3200" dirty="0" smtClean="0">
                <a:latin typeface="Calibri" panose="020F0502020204030204" pitchFamily="34" charset="0"/>
              </a:rPr>
              <a:t>wanted to keep a </a:t>
            </a:r>
            <a:r>
              <a:rPr lang="en-US" sz="3200" b="1" dirty="0" smtClean="0">
                <a:latin typeface="Calibri" panose="020F0502020204030204" pitchFamily="34" charset="0"/>
              </a:rPr>
              <a:t>balance of </a:t>
            </a:r>
            <a:r>
              <a:rPr lang="en-US" sz="3200" b="1" dirty="0" smtClean="0">
                <a:latin typeface="Calibri" panose="020F0502020204030204" pitchFamily="34" charset="0"/>
              </a:rPr>
              <a:t>power </a:t>
            </a:r>
            <a:r>
              <a:rPr lang="en-US" sz="3200" dirty="0" smtClean="0">
                <a:latin typeface="Calibri" panose="020F0502020204030204" pitchFamily="34" charset="0"/>
              </a:rPr>
              <a:t>– no single state should dominate Eur.</a:t>
            </a:r>
          </a:p>
          <a:p>
            <a:pPr lvl="2" eaLnBrk="1" hangingPunct="1"/>
            <a:r>
              <a:rPr lang="en-US" sz="3200" b="1" dirty="0" smtClean="0">
                <a:latin typeface="Calibri" panose="020F0502020204030204" pitchFamily="34" charset="0"/>
              </a:rPr>
              <a:t>balance compensation </a:t>
            </a:r>
            <a:r>
              <a:rPr lang="en-US" sz="3200" dirty="0" smtClean="0">
                <a:latin typeface="Calibri" panose="020F0502020204030204" pitchFamily="34" charset="0"/>
              </a:rPr>
              <a:t>– when 1 state gains, others are compensated</a:t>
            </a:r>
          </a:p>
          <a:p>
            <a:pPr lvl="2" eaLnBrk="1" hangingPunct="1"/>
            <a:r>
              <a:rPr lang="en-US" sz="3200" dirty="0" smtClean="0">
                <a:latin typeface="Calibri" panose="020F0502020204030204" pitchFamily="34" charset="0"/>
              </a:rPr>
              <a:t>restore legitimate rulers </a:t>
            </a:r>
            <a:r>
              <a:rPr lang="en-US" sz="3200" dirty="0" smtClean="0">
                <a:latin typeface="Calibri" panose="020F0502020204030204" pitchFamily="34" charset="0"/>
              </a:rPr>
              <a:t>(</a:t>
            </a:r>
            <a:r>
              <a:rPr lang="en-US" sz="3200" b="1" dirty="0" smtClean="0">
                <a:latin typeface="Calibri" panose="020F0502020204030204" pitchFamily="34" charset="0"/>
              </a:rPr>
              <a:t>hereditary </a:t>
            </a:r>
            <a:r>
              <a:rPr lang="en-US" sz="3200" b="1" dirty="0" smtClean="0">
                <a:latin typeface="Calibri" panose="020F0502020204030204" pitchFamily="34" charset="0"/>
              </a:rPr>
              <a:t>monarchies</a:t>
            </a:r>
            <a:r>
              <a:rPr lang="en-US" sz="3200" dirty="0" smtClean="0">
                <a:latin typeface="Calibri" panose="020F0502020204030204" pitchFamily="34" charset="0"/>
              </a:rPr>
              <a:t>) from pre-Rev. days</a:t>
            </a:r>
          </a:p>
          <a:p>
            <a:pPr lvl="2" eaLnBrk="1" hangingPunct="1"/>
            <a:r>
              <a:rPr lang="en-US" sz="3200" dirty="0" smtClean="0">
                <a:latin typeface="Calibri" panose="020F0502020204030204" pitchFamily="34" charset="0"/>
              </a:rPr>
              <a:t>reward themselves for defeating </a:t>
            </a:r>
            <a:r>
              <a:rPr lang="en-US" sz="3200" dirty="0" smtClean="0">
                <a:latin typeface="Calibri" panose="020F0502020204030204" pitchFamily="34" charset="0"/>
              </a:rPr>
              <a:t>Napoleon, </a:t>
            </a:r>
            <a:r>
              <a:rPr lang="en-US" sz="3200" dirty="0" smtClean="0">
                <a:latin typeface="Calibri" panose="020F0502020204030204" pitchFamily="34" charset="0"/>
              </a:rPr>
              <a:t>penalize those who helped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7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9162" y="990600"/>
            <a:ext cx="7381875" cy="5715000"/>
          </a:xfrm>
          <a:prstGeom prst="rect">
            <a:avLst/>
          </a:prstGeom>
        </p:spPr>
      </p:pic>
      <p:sp>
        <p:nvSpPr>
          <p:cNvPr id="3" name="Title 2"/>
          <p:cNvSpPr>
            <a:spLocks noGrp="1"/>
          </p:cNvSpPr>
          <p:nvPr>
            <p:ph type="title"/>
          </p:nvPr>
        </p:nvSpPr>
        <p:spPr>
          <a:xfrm>
            <a:off x="152399" y="-27296"/>
            <a:ext cx="8915400" cy="1143000"/>
          </a:xfrm>
        </p:spPr>
        <p:txBody>
          <a:bodyPr/>
          <a:lstStyle/>
          <a:p>
            <a:r>
              <a:rPr lang="en-US" sz="3600" dirty="0" smtClean="0"/>
              <a:t>Europe after the Congress of Vienna, 1815</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22274" y="2057400"/>
            <a:ext cx="9144000" cy="1143000"/>
          </a:xfrm>
        </p:spPr>
        <p:txBody>
          <a:bodyPr/>
          <a:lstStyle/>
          <a:p>
            <a:pPr eaLnBrk="1" hangingPunct="1"/>
            <a:r>
              <a:rPr lang="en-US" sz="9600" b="1" dirty="0" smtClean="0">
                <a:latin typeface="Monotype Corsiva" panose="03010101010201010101" pitchFamily="66" charset="0"/>
              </a:rPr>
              <a:t>Concert of Europe</a:t>
            </a:r>
            <a:br>
              <a:rPr lang="en-US" sz="9600" b="1" dirty="0" smtClean="0">
                <a:latin typeface="Monotype Corsiva" panose="03010101010201010101" pitchFamily="66" charset="0"/>
              </a:rPr>
            </a:br>
            <a:r>
              <a:rPr lang="en-US" sz="9600" b="1" dirty="0" smtClean="0">
                <a:latin typeface="Monotype Corsiva" panose="03010101010201010101" pitchFamily="66" charset="0"/>
              </a:rPr>
              <a:t>1815-1914</a:t>
            </a:r>
          </a:p>
        </p:txBody>
      </p:sp>
    </p:spTree>
    <p:extLst>
      <p:ext uri="{BB962C8B-B14F-4D97-AF65-F5344CB8AC3E}">
        <p14:creationId xmlns:p14="http://schemas.microsoft.com/office/powerpoint/2010/main" val="1896835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74754" name="Rectangle 3"/>
          <p:cNvSpPr>
            <a:spLocks noGrp="1" noChangeArrowheads="1"/>
          </p:cNvSpPr>
          <p:nvPr>
            <p:ph type="body" idx="4294967295"/>
          </p:nvPr>
        </p:nvSpPr>
        <p:spPr>
          <a:xfrm>
            <a:off x="0" y="152400"/>
            <a:ext cx="8686800" cy="6324600"/>
          </a:xfrm>
        </p:spPr>
        <p:txBody>
          <a:bodyPr/>
          <a:lstStyle/>
          <a:p>
            <a:pPr marL="457200" lvl="1" indent="0" algn="ctr" eaLnBrk="1" hangingPunct="1">
              <a:buNone/>
            </a:pPr>
            <a:r>
              <a:rPr lang="en-US" sz="3600" dirty="0" smtClean="0">
                <a:latin typeface="Calibri" panose="020F0502020204030204" pitchFamily="34" charset="0"/>
              </a:rPr>
              <a:t>Describes a </a:t>
            </a:r>
            <a:r>
              <a:rPr lang="en-US" sz="3600" b="1" dirty="0" smtClean="0">
                <a:latin typeface="Calibri" panose="020F0502020204030204" pitchFamily="34" charset="0"/>
              </a:rPr>
              <a:t>series of conferences </a:t>
            </a:r>
            <a:r>
              <a:rPr lang="en-US" sz="3600" dirty="0" smtClean="0">
                <a:latin typeface="Calibri" panose="020F0502020204030204" pitchFamily="34" charset="0"/>
              </a:rPr>
              <a:t>held throughout the 19</a:t>
            </a:r>
            <a:r>
              <a:rPr lang="en-US" sz="3600" baseline="30000" dirty="0" smtClean="0">
                <a:latin typeface="Calibri" panose="020F0502020204030204" pitchFamily="34" charset="0"/>
              </a:rPr>
              <a:t>th</a:t>
            </a:r>
            <a:r>
              <a:rPr lang="en-US" sz="3600" dirty="0" smtClean="0">
                <a:latin typeface="Calibri" panose="020F0502020204030204" pitchFamily="34" charset="0"/>
              </a:rPr>
              <a:t> century designed to avoid European-wide war</a:t>
            </a:r>
            <a:endParaRPr lang="en-US" sz="1500" dirty="0" smtClean="0">
              <a:latin typeface="Calibri" panose="020F0502020204030204" pitchFamily="34" charset="0"/>
            </a:endParaRPr>
          </a:p>
          <a:p>
            <a:pPr marL="457200" lvl="1" indent="0" algn="ctr" eaLnBrk="1" hangingPunct="1">
              <a:buNone/>
            </a:pPr>
            <a:endParaRPr lang="en-US" sz="1500" dirty="0" smtClean="0">
              <a:latin typeface="Calibri" panose="020F0502020204030204" pitchFamily="34" charset="0"/>
            </a:endParaRPr>
          </a:p>
          <a:p>
            <a:pPr marL="457200" lvl="1" indent="0" algn="ctr" eaLnBrk="1" hangingPunct="1">
              <a:buNone/>
            </a:pPr>
            <a:r>
              <a:rPr lang="en-US" sz="3600" dirty="0" smtClean="0">
                <a:latin typeface="Calibri" panose="020F0502020204030204" pitchFamily="34" charset="0"/>
              </a:rPr>
              <a:t>Functioned quite well – the 1815 to 1914 period saw </a:t>
            </a:r>
            <a:r>
              <a:rPr lang="en-US" sz="3600" b="1" dirty="0" smtClean="0">
                <a:latin typeface="Calibri" panose="020F0502020204030204" pitchFamily="34" charset="0"/>
              </a:rPr>
              <a:t>no major multi-national wars</a:t>
            </a:r>
            <a:endParaRPr lang="en-US" sz="1500" b="1" dirty="0" smtClean="0">
              <a:latin typeface="Calibri" panose="020F0502020204030204" pitchFamily="34" charset="0"/>
            </a:endParaRPr>
          </a:p>
          <a:p>
            <a:pPr marL="457200" lvl="1" indent="0" algn="ctr" eaLnBrk="1" hangingPunct="1">
              <a:buNone/>
            </a:pPr>
            <a:endParaRPr lang="en-US" sz="1500" dirty="0" smtClean="0">
              <a:latin typeface="Calibri" panose="020F0502020204030204" pitchFamily="34" charset="0"/>
            </a:endParaRPr>
          </a:p>
          <a:p>
            <a:pPr marL="457200" lvl="1" indent="0" algn="ctr" eaLnBrk="1" hangingPunct="1">
              <a:buNone/>
            </a:pPr>
            <a:r>
              <a:rPr lang="en-US" sz="3600" dirty="0" smtClean="0">
                <a:latin typeface="Calibri" panose="020F0502020204030204" pitchFamily="34" charset="0"/>
              </a:rPr>
              <a:t>Conference leaders enforced </a:t>
            </a:r>
            <a:r>
              <a:rPr lang="en-US" sz="3600" b="1" dirty="0" smtClean="0">
                <a:latin typeface="Calibri" panose="020F0502020204030204" pitchFamily="34" charset="0"/>
              </a:rPr>
              <a:t>Conservatism</a:t>
            </a:r>
            <a:r>
              <a:rPr lang="en-US" sz="3600" dirty="0" smtClean="0">
                <a:latin typeface="Calibri" panose="020F0502020204030204" pitchFamily="34" charset="0"/>
              </a:rPr>
              <a:t> while being </a:t>
            </a:r>
            <a:r>
              <a:rPr lang="en-US" sz="3600" dirty="0">
                <a:latin typeface="Calibri" panose="020F0502020204030204" pitchFamily="34" charset="0"/>
              </a:rPr>
              <a:t>challenged by the forces of </a:t>
            </a:r>
            <a:r>
              <a:rPr lang="en-US" sz="3600" b="1" dirty="0" smtClean="0">
                <a:latin typeface="Calibri" panose="020F0502020204030204" pitchFamily="34" charset="0"/>
              </a:rPr>
              <a:t>Liberalism</a:t>
            </a:r>
            <a:r>
              <a:rPr lang="en-US" sz="3600" dirty="0" smtClean="0">
                <a:latin typeface="Calibri" panose="020F0502020204030204" pitchFamily="34" charset="0"/>
              </a:rPr>
              <a:t> </a:t>
            </a:r>
            <a:r>
              <a:rPr lang="en-US" sz="3600" dirty="0">
                <a:latin typeface="Calibri" panose="020F0502020204030204" pitchFamily="34" charset="0"/>
              </a:rPr>
              <a:t>&amp; </a:t>
            </a:r>
            <a:r>
              <a:rPr lang="en-US" sz="3600" b="1" dirty="0" smtClean="0">
                <a:latin typeface="Calibri" panose="020F0502020204030204" pitchFamily="34" charset="0"/>
              </a:rPr>
              <a:t>Nationalism</a:t>
            </a:r>
            <a:endParaRPr lang="en-US" sz="1500" b="1" dirty="0" smtClean="0">
              <a:latin typeface="Calibri" panose="020F0502020204030204" pitchFamily="34" charset="0"/>
            </a:endParaRPr>
          </a:p>
          <a:p>
            <a:pPr marL="457200" lvl="1" indent="0" algn="ctr" eaLnBrk="1" hangingPunct="1">
              <a:buNone/>
            </a:pPr>
            <a:endParaRPr lang="en-US" sz="1500" b="1" dirty="0" smtClean="0">
              <a:latin typeface="Calibri" panose="020F0502020204030204" pitchFamily="34" charset="0"/>
            </a:endParaRPr>
          </a:p>
          <a:p>
            <a:pPr marL="457200" lvl="1" indent="0" algn="ctr" eaLnBrk="1" hangingPunct="1">
              <a:buNone/>
            </a:pPr>
            <a:r>
              <a:rPr lang="en-US" sz="3600" dirty="0" smtClean="0">
                <a:latin typeface="Calibri" panose="020F0502020204030204" pitchFamily="34" charset="0"/>
              </a:rPr>
              <a:t>Review these conferences in 19</a:t>
            </a:r>
            <a:r>
              <a:rPr lang="en-US" sz="3600" baseline="30000" dirty="0" smtClean="0">
                <a:latin typeface="Calibri" panose="020F0502020204030204" pitchFamily="34" charset="0"/>
              </a:rPr>
              <a:t>th</a:t>
            </a:r>
            <a:r>
              <a:rPr lang="en-US" sz="3600" dirty="0" smtClean="0">
                <a:latin typeface="Calibri" panose="020F0502020204030204" pitchFamily="34" charset="0"/>
              </a:rPr>
              <a:t> Century Review PowerPoint and Units 5-6 notes</a:t>
            </a:r>
            <a:endParaRPr lang="en-US" sz="3200" dirty="0" smtClean="0">
              <a:latin typeface="Calibri" panose="020F0502020204030204" pitchFamily="34" charset="0"/>
            </a:endParaRPr>
          </a:p>
        </p:txBody>
      </p:sp>
    </p:spTree>
    <p:extLst>
      <p:ext uri="{BB962C8B-B14F-4D97-AF65-F5344CB8AC3E}">
        <p14:creationId xmlns:p14="http://schemas.microsoft.com/office/powerpoint/2010/main" val="396364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8991600" cy="4154984"/>
          </a:xfrm>
          <a:prstGeom prst="rect">
            <a:avLst/>
          </a:prstGeom>
          <a:noFill/>
        </p:spPr>
        <p:txBody>
          <a:bodyPr wrap="square" rtlCol="0">
            <a:spAutoFit/>
          </a:bodyPr>
          <a:lstStyle/>
          <a:p>
            <a:pPr algn="ctr"/>
            <a:r>
              <a:rPr lang="en-US" sz="8800" b="1" dirty="0" smtClean="0">
                <a:latin typeface="Monotype Corsiva" panose="03010101010201010101" pitchFamily="66" charset="0"/>
              </a:rPr>
              <a:t>The French Revolutionary Wars</a:t>
            </a:r>
          </a:p>
          <a:p>
            <a:pPr algn="ctr"/>
            <a:r>
              <a:rPr lang="en-US" sz="7200" b="1" dirty="0" smtClean="0">
                <a:latin typeface="Monotype Corsiva" panose="03010101010201010101" pitchFamily="66" charset="0"/>
              </a:rPr>
              <a:t>1792-1802</a:t>
            </a:r>
          </a:p>
          <a:p>
            <a:pPr algn="ctr"/>
            <a:endParaRPr lang="en-US" sz="1600" dirty="0"/>
          </a:p>
        </p:txBody>
      </p:sp>
    </p:spTree>
    <p:extLst>
      <p:ext uri="{BB962C8B-B14F-4D97-AF65-F5344CB8AC3E}">
        <p14:creationId xmlns:p14="http://schemas.microsoft.com/office/powerpoint/2010/main" val="1694278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74754" name="Rectangle 3"/>
          <p:cNvSpPr>
            <a:spLocks noGrp="1" noChangeArrowheads="1"/>
          </p:cNvSpPr>
          <p:nvPr>
            <p:ph type="body" idx="4294967295"/>
          </p:nvPr>
        </p:nvSpPr>
        <p:spPr>
          <a:xfrm>
            <a:off x="0" y="152400"/>
            <a:ext cx="9144000" cy="6324600"/>
          </a:xfrm>
        </p:spPr>
        <p:txBody>
          <a:bodyPr/>
          <a:lstStyle/>
          <a:p>
            <a:pPr marL="457200" lvl="1" indent="0" algn="ctr" eaLnBrk="1" hangingPunct="1">
              <a:buNone/>
            </a:pPr>
            <a:r>
              <a:rPr lang="en-US" sz="3600" u="sng" dirty="0" smtClean="0">
                <a:latin typeface="Calibri" panose="020F0502020204030204" pitchFamily="34" charset="0"/>
              </a:rPr>
              <a:t>Main Points of Conflict During the 19</a:t>
            </a:r>
            <a:r>
              <a:rPr lang="en-US" sz="3600" u="sng" baseline="30000" dirty="0" smtClean="0">
                <a:latin typeface="Calibri" panose="020F0502020204030204" pitchFamily="34" charset="0"/>
              </a:rPr>
              <a:t>th</a:t>
            </a:r>
            <a:r>
              <a:rPr lang="en-US" sz="3600" u="sng" dirty="0" smtClean="0">
                <a:latin typeface="Calibri" panose="020F0502020204030204" pitchFamily="34" charset="0"/>
              </a:rPr>
              <a:t> Century: Domestic Disputes</a:t>
            </a:r>
          </a:p>
          <a:p>
            <a:pPr marL="457200" lvl="1" indent="0" algn="ctr" eaLnBrk="1" hangingPunct="1">
              <a:buNone/>
            </a:pPr>
            <a:r>
              <a:rPr lang="en-US" sz="3200" i="1" dirty="0" smtClean="0">
                <a:latin typeface="Calibri" panose="020F0502020204030204" pitchFamily="34" charset="0"/>
              </a:rPr>
              <a:t>(These can be reviewed in 19</a:t>
            </a:r>
            <a:r>
              <a:rPr lang="en-US" sz="3200" i="1" baseline="30000" dirty="0" smtClean="0">
                <a:latin typeface="Calibri" panose="020F0502020204030204" pitchFamily="34" charset="0"/>
              </a:rPr>
              <a:t>th</a:t>
            </a:r>
            <a:r>
              <a:rPr lang="en-US" sz="3200" i="1" dirty="0" smtClean="0">
                <a:latin typeface="Calibri" panose="020F0502020204030204" pitchFamily="34" charset="0"/>
              </a:rPr>
              <a:t> Century Review PPT)</a:t>
            </a:r>
          </a:p>
          <a:p>
            <a:pPr lvl="1" algn="ctr" eaLnBrk="1" hangingPunct="1"/>
            <a:r>
              <a:rPr lang="en-US" sz="3600" dirty="0" smtClean="0">
                <a:latin typeface="Calibri" panose="020F0502020204030204" pitchFamily="34" charset="0"/>
              </a:rPr>
              <a:t>Revolutions of 1830</a:t>
            </a:r>
          </a:p>
          <a:p>
            <a:pPr lvl="1" algn="ctr" eaLnBrk="1" hangingPunct="1"/>
            <a:r>
              <a:rPr lang="en-US" sz="3600" dirty="0" smtClean="0">
                <a:latin typeface="Calibri" panose="020F0502020204030204" pitchFamily="34" charset="0"/>
              </a:rPr>
              <a:t>Revolutions of 1848</a:t>
            </a:r>
          </a:p>
          <a:p>
            <a:pPr lvl="1" algn="ctr" eaLnBrk="1" hangingPunct="1"/>
            <a:r>
              <a:rPr lang="en-US" sz="3600" dirty="0" smtClean="0">
                <a:latin typeface="Calibri" panose="020F0502020204030204" pitchFamily="34" charset="0"/>
              </a:rPr>
              <a:t>Crimean War</a:t>
            </a:r>
          </a:p>
          <a:p>
            <a:pPr lvl="1" algn="ctr" eaLnBrk="1" hangingPunct="1"/>
            <a:r>
              <a:rPr lang="en-US" sz="3600" dirty="0" smtClean="0">
                <a:latin typeface="Calibri" panose="020F0502020204030204" pitchFamily="34" charset="0"/>
              </a:rPr>
              <a:t>Unification of Italy</a:t>
            </a:r>
          </a:p>
          <a:p>
            <a:pPr lvl="1" algn="ctr" eaLnBrk="1" hangingPunct="1"/>
            <a:r>
              <a:rPr lang="en-US" sz="3600" dirty="0" smtClean="0">
                <a:latin typeface="Calibri" panose="020F0502020204030204" pitchFamily="34" charset="0"/>
              </a:rPr>
              <a:t>Unification of Germany – Danish War, Austro-Prussian/7-Weeks War, Franco-Prussian War</a:t>
            </a:r>
          </a:p>
          <a:p>
            <a:pPr lvl="1" algn="ctr" eaLnBrk="1" hangingPunct="1"/>
            <a:r>
              <a:rPr lang="en-US" sz="3600" dirty="0" smtClean="0">
                <a:latin typeface="Calibri" panose="020F0502020204030204" pitchFamily="34" charset="0"/>
              </a:rPr>
              <a:t>French Civil War</a:t>
            </a:r>
          </a:p>
          <a:p>
            <a:pPr lvl="1" algn="ctr" eaLnBrk="1" hangingPunct="1"/>
            <a:endParaRPr lang="en-US" sz="3600" dirty="0" smtClean="0">
              <a:latin typeface="Calibri" panose="020F0502020204030204" pitchFamily="34" charset="0"/>
            </a:endParaRPr>
          </a:p>
          <a:p>
            <a:pPr marL="457200" lvl="1" indent="0" algn="ctr" eaLnBrk="1" hangingPunct="1">
              <a:buNone/>
            </a:pPr>
            <a:endParaRPr lang="en-US" sz="3200" b="1" dirty="0" smtClean="0">
              <a:latin typeface="Calibri" panose="020F0502020204030204" pitchFamily="34" charset="0"/>
            </a:endParaRPr>
          </a:p>
        </p:txBody>
      </p:sp>
    </p:spTree>
    <p:extLst>
      <p:ext uri="{BB962C8B-B14F-4D97-AF65-F5344CB8AC3E}">
        <p14:creationId xmlns:p14="http://schemas.microsoft.com/office/powerpoint/2010/main" val="14103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7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7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75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7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74754" name="Rectangle 3"/>
          <p:cNvSpPr>
            <a:spLocks noGrp="1" noChangeArrowheads="1"/>
          </p:cNvSpPr>
          <p:nvPr>
            <p:ph type="body" idx="4294967295"/>
          </p:nvPr>
        </p:nvSpPr>
        <p:spPr>
          <a:xfrm>
            <a:off x="0" y="152400"/>
            <a:ext cx="9144000" cy="6324600"/>
          </a:xfrm>
        </p:spPr>
        <p:txBody>
          <a:bodyPr/>
          <a:lstStyle/>
          <a:p>
            <a:pPr marL="457200" lvl="1" indent="0" algn="ctr" eaLnBrk="1" hangingPunct="1">
              <a:buNone/>
            </a:pPr>
            <a:r>
              <a:rPr lang="en-US" sz="3600" u="sng" dirty="0" smtClean="0">
                <a:latin typeface="Calibri" panose="020F0502020204030204" pitchFamily="34" charset="0"/>
              </a:rPr>
              <a:t>Main Points of Conflict During the 19</a:t>
            </a:r>
            <a:r>
              <a:rPr lang="en-US" sz="3600" u="sng" baseline="30000" dirty="0" smtClean="0">
                <a:latin typeface="Calibri" panose="020F0502020204030204" pitchFamily="34" charset="0"/>
              </a:rPr>
              <a:t>th</a:t>
            </a:r>
            <a:r>
              <a:rPr lang="en-US" sz="3600" u="sng" dirty="0" smtClean="0">
                <a:latin typeface="Calibri" panose="020F0502020204030204" pitchFamily="34" charset="0"/>
              </a:rPr>
              <a:t> Century: Foreign Disputes (Due to Imperialism)</a:t>
            </a:r>
          </a:p>
          <a:p>
            <a:pPr marL="457200" lvl="1" indent="0" algn="ctr" eaLnBrk="1" hangingPunct="1">
              <a:buNone/>
            </a:pPr>
            <a:r>
              <a:rPr lang="en-US" sz="3200" i="1" dirty="0" smtClean="0">
                <a:latin typeface="Calibri" panose="020F0502020204030204" pitchFamily="34" charset="0"/>
              </a:rPr>
              <a:t>(These can be reviewed in 19</a:t>
            </a:r>
            <a:r>
              <a:rPr lang="en-US" sz="3200" i="1" baseline="30000" dirty="0" smtClean="0">
                <a:latin typeface="Calibri" panose="020F0502020204030204" pitchFamily="34" charset="0"/>
              </a:rPr>
              <a:t>th</a:t>
            </a:r>
            <a:r>
              <a:rPr lang="en-US" sz="3200" i="1" dirty="0" smtClean="0">
                <a:latin typeface="Calibri" panose="020F0502020204030204" pitchFamily="34" charset="0"/>
              </a:rPr>
              <a:t> Century Review PPT)</a:t>
            </a:r>
          </a:p>
          <a:p>
            <a:pPr lvl="1" algn="ctr" eaLnBrk="1" hangingPunct="1"/>
            <a:r>
              <a:rPr lang="en-US" sz="3600" dirty="0" smtClean="0">
                <a:latin typeface="Calibri" panose="020F0502020204030204" pitchFamily="34" charset="0"/>
              </a:rPr>
              <a:t>Boer and Zulu Wars</a:t>
            </a:r>
          </a:p>
          <a:p>
            <a:pPr lvl="1" algn="ctr" eaLnBrk="1" hangingPunct="1"/>
            <a:r>
              <a:rPr lang="en-US" sz="3600" dirty="0" err="1" smtClean="0">
                <a:latin typeface="Calibri" panose="020F0502020204030204" pitchFamily="34" charset="0"/>
              </a:rPr>
              <a:t>Sepoy</a:t>
            </a:r>
            <a:r>
              <a:rPr lang="en-US" sz="3600" dirty="0" smtClean="0">
                <a:latin typeface="Calibri" panose="020F0502020204030204" pitchFamily="34" charset="0"/>
              </a:rPr>
              <a:t> Rebellion</a:t>
            </a:r>
          </a:p>
          <a:p>
            <a:pPr lvl="1" algn="ctr" eaLnBrk="1" hangingPunct="1"/>
            <a:r>
              <a:rPr lang="en-US" sz="3600" dirty="0" smtClean="0">
                <a:latin typeface="Calibri" panose="020F0502020204030204" pitchFamily="34" charset="0"/>
              </a:rPr>
              <a:t>Opium War</a:t>
            </a:r>
          </a:p>
          <a:p>
            <a:pPr lvl="1" algn="ctr" eaLnBrk="1" hangingPunct="1"/>
            <a:r>
              <a:rPr lang="en-US" sz="3600" dirty="0" smtClean="0">
                <a:latin typeface="Calibri" panose="020F0502020204030204" pitchFamily="34" charset="0"/>
              </a:rPr>
              <a:t>Russo-Japanese War</a:t>
            </a:r>
          </a:p>
          <a:p>
            <a:pPr marL="457200" lvl="1" indent="0" algn="ctr" eaLnBrk="1" hangingPunct="1">
              <a:buNone/>
            </a:pPr>
            <a:endParaRPr lang="en-US" sz="3200" b="1" dirty="0" smtClean="0">
              <a:latin typeface="Calibri" panose="020F0502020204030204" pitchFamily="34" charset="0"/>
            </a:endParaRPr>
          </a:p>
        </p:txBody>
      </p:sp>
    </p:spTree>
    <p:extLst>
      <p:ext uri="{BB962C8B-B14F-4D97-AF65-F5344CB8AC3E}">
        <p14:creationId xmlns:p14="http://schemas.microsoft.com/office/powerpoint/2010/main" val="338404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7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7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2895600"/>
            <a:ext cx="9144000" cy="1143000"/>
          </a:xfrm>
        </p:spPr>
        <p:txBody>
          <a:bodyPr/>
          <a:lstStyle/>
          <a:p>
            <a:pPr eaLnBrk="1" hangingPunct="1"/>
            <a:r>
              <a:rPr lang="en-US" sz="11500" b="1" dirty="0" smtClean="0">
                <a:latin typeface="Monotype Corsiva" panose="03010101010201010101" pitchFamily="66" charset="0"/>
              </a:rPr>
              <a:t>World War I</a:t>
            </a:r>
            <a:br>
              <a:rPr lang="en-US" sz="11500" b="1" dirty="0" smtClean="0">
                <a:latin typeface="Monotype Corsiva" panose="03010101010201010101" pitchFamily="66" charset="0"/>
              </a:rPr>
            </a:br>
            <a:r>
              <a:rPr lang="en-US" sz="9600" b="1" dirty="0" smtClean="0">
                <a:latin typeface="Monotype Corsiva" panose="03010101010201010101" pitchFamily="66" charset="0"/>
              </a:rPr>
              <a:t>“The Great War”</a:t>
            </a:r>
            <a:br>
              <a:rPr lang="en-US" sz="9600" b="1" dirty="0" smtClean="0">
                <a:latin typeface="Monotype Corsiva" panose="03010101010201010101" pitchFamily="66" charset="0"/>
              </a:rPr>
            </a:br>
            <a:r>
              <a:rPr lang="en-US" sz="9600" b="1" dirty="0" smtClean="0">
                <a:latin typeface="Monotype Corsiva" panose="03010101010201010101" pitchFamily="66" charset="0"/>
              </a:rPr>
              <a:t/>
            </a:r>
            <a:br>
              <a:rPr lang="en-US" sz="9600" b="1" dirty="0" smtClean="0">
                <a:latin typeface="Monotype Corsiva" panose="03010101010201010101" pitchFamily="66" charset="0"/>
              </a:rPr>
            </a:br>
            <a:r>
              <a:rPr lang="en-US" sz="8800" b="1" dirty="0" smtClean="0">
                <a:latin typeface="Monotype Corsiva" panose="03010101010201010101" pitchFamily="66" charset="0"/>
              </a:rPr>
              <a:t>1914-1918</a:t>
            </a:r>
          </a:p>
        </p:txBody>
      </p:sp>
    </p:spTree>
    <p:extLst>
      <p:ext uri="{BB962C8B-B14F-4D97-AF65-F5344CB8AC3E}">
        <p14:creationId xmlns:p14="http://schemas.microsoft.com/office/powerpoint/2010/main" val="3195337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29215" cy="8617744"/>
          </a:xfrm>
          <a:prstGeom prst="rect">
            <a:avLst/>
          </a:prstGeom>
          <a:noFill/>
        </p:spPr>
        <p:txBody>
          <a:bodyPr wrap="square" rtlCol="0">
            <a:spAutoFit/>
          </a:bodyPr>
          <a:lstStyle/>
          <a:p>
            <a:pPr algn="ctr"/>
            <a:r>
              <a:rPr lang="en-US" sz="3000" u="sng" dirty="0" smtClean="0">
                <a:latin typeface="Calibri" panose="020F0502020204030204" pitchFamily="34" charset="0"/>
              </a:rPr>
              <a:t>Background Causes of WWI – M.A.I.N</a:t>
            </a:r>
            <a:r>
              <a:rPr lang="en-US" sz="3000" dirty="0" smtClean="0">
                <a:latin typeface="Calibri" panose="020F0502020204030204" pitchFamily="34" charset="0"/>
              </a:rPr>
              <a:t>.</a:t>
            </a:r>
            <a:endParaRPr lang="en-US" sz="1500" dirty="0" smtClean="0">
              <a:latin typeface="Calibri" panose="020F0502020204030204" pitchFamily="34" charset="0"/>
            </a:endParaRPr>
          </a:p>
          <a:p>
            <a:pPr algn="ctr"/>
            <a:endParaRPr lang="en-US" sz="1500" dirty="0" smtClean="0">
              <a:latin typeface="Calibri" panose="020F0502020204030204" pitchFamily="34" charset="0"/>
            </a:endParaRPr>
          </a:p>
          <a:p>
            <a:pPr algn="ctr"/>
            <a:r>
              <a:rPr lang="en-US" sz="3000" b="1" u="sng" dirty="0" smtClean="0">
                <a:latin typeface="Calibri" panose="020F0502020204030204" pitchFamily="34" charset="0"/>
              </a:rPr>
              <a:t>M</a:t>
            </a:r>
            <a:r>
              <a:rPr lang="en-US" sz="3000" b="1" dirty="0" smtClean="0">
                <a:latin typeface="Calibri" panose="020F0502020204030204" pitchFamily="34" charset="0"/>
              </a:rPr>
              <a:t>ilitarism</a:t>
            </a:r>
            <a:r>
              <a:rPr lang="en-US" sz="3000" dirty="0" smtClean="0">
                <a:latin typeface="Calibri" panose="020F0502020204030204" pitchFamily="34" charset="0"/>
              </a:rPr>
              <a:t> – Having no European-wide wars for almost 100 years led to a glorification of the “good old days” of the Napoleonic Wars where there were large clashes on open battlefields and decisive winners and losers</a:t>
            </a:r>
          </a:p>
          <a:p>
            <a:pPr algn="ctr"/>
            <a:r>
              <a:rPr lang="en-US" sz="3000" dirty="0" smtClean="0">
                <a:latin typeface="Calibri" panose="020F0502020204030204" pitchFamily="34" charset="0"/>
              </a:rPr>
              <a:t>Early 20</a:t>
            </a:r>
            <a:r>
              <a:rPr lang="en-US" sz="3000" baseline="30000" dirty="0" smtClean="0">
                <a:latin typeface="Calibri" panose="020F0502020204030204" pitchFamily="34" charset="0"/>
              </a:rPr>
              <a:t>th</a:t>
            </a:r>
            <a:r>
              <a:rPr lang="en-US" sz="3000" dirty="0" smtClean="0">
                <a:latin typeface="Calibri" panose="020F0502020204030204" pitchFamily="34" charset="0"/>
              </a:rPr>
              <a:t> Century Europeans had a </a:t>
            </a:r>
            <a:r>
              <a:rPr lang="en-US" sz="3000" b="1" dirty="0" smtClean="0">
                <a:latin typeface="Calibri" panose="020F0502020204030204" pitchFamily="34" charset="0"/>
              </a:rPr>
              <a:t>romanticized view </a:t>
            </a:r>
            <a:r>
              <a:rPr lang="en-US" sz="3000" dirty="0" smtClean="0">
                <a:latin typeface="Calibri" panose="020F0502020204030204" pitchFamily="34" charset="0"/>
              </a:rPr>
              <a:t>of war because of this; </a:t>
            </a:r>
            <a:r>
              <a:rPr lang="en-US" sz="3000" b="1" dirty="0" smtClean="0">
                <a:latin typeface="Calibri" panose="020F0502020204030204" pitchFamily="34" charset="0"/>
              </a:rPr>
              <a:t>Wilhelm II </a:t>
            </a:r>
            <a:r>
              <a:rPr lang="en-US" sz="3000" dirty="0" smtClean="0">
                <a:latin typeface="Calibri" panose="020F0502020204030204" pitchFamily="34" charset="0"/>
              </a:rPr>
              <a:t>was a major aggressor</a:t>
            </a:r>
            <a:endParaRPr lang="en-US" sz="1200" dirty="0" smtClean="0">
              <a:latin typeface="Calibri" panose="020F0502020204030204" pitchFamily="34" charset="0"/>
            </a:endParaRPr>
          </a:p>
          <a:p>
            <a:pPr algn="ctr"/>
            <a:endParaRPr lang="en-US" sz="1200" dirty="0" smtClean="0">
              <a:latin typeface="Calibri" panose="020F0502020204030204" pitchFamily="34" charset="0"/>
            </a:endParaRPr>
          </a:p>
          <a:p>
            <a:pPr algn="ctr"/>
            <a:r>
              <a:rPr lang="en-US" sz="3000" b="1" u="sng" dirty="0" smtClean="0">
                <a:latin typeface="Calibri" panose="020F0502020204030204" pitchFamily="34" charset="0"/>
              </a:rPr>
              <a:t>A</a:t>
            </a:r>
            <a:r>
              <a:rPr lang="en-US" sz="3000" b="1" dirty="0" smtClean="0">
                <a:latin typeface="Calibri" panose="020F0502020204030204" pitchFamily="34" charset="0"/>
              </a:rPr>
              <a:t>lliances</a:t>
            </a:r>
            <a:r>
              <a:rPr lang="en-US" sz="3000" dirty="0" smtClean="0">
                <a:latin typeface="Calibri" panose="020F0502020204030204" pitchFamily="34" charset="0"/>
              </a:rPr>
              <a:t> – Bismarck built a network of alliances in the hopes of keeping Europe out of war; main ones that existed prior to WWI were the </a:t>
            </a:r>
            <a:r>
              <a:rPr lang="en-US" sz="3000" b="1" dirty="0" smtClean="0">
                <a:latin typeface="Calibri" panose="020F0502020204030204" pitchFamily="34" charset="0"/>
              </a:rPr>
              <a:t>Triple Alliance </a:t>
            </a:r>
            <a:r>
              <a:rPr lang="en-US" sz="3000" dirty="0" smtClean="0">
                <a:latin typeface="Calibri" panose="020F0502020204030204" pitchFamily="34" charset="0"/>
              </a:rPr>
              <a:t>(Germany, Austria-Hungary, and Italy and the </a:t>
            </a:r>
            <a:r>
              <a:rPr lang="en-US" sz="3000" b="1" dirty="0" smtClean="0">
                <a:latin typeface="Calibri" panose="020F0502020204030204" pitchFamily="34" charset="0"/>
              </a:rPr>
              <a:t>Triple Entente </a:t>
            </a:r>
            <a:r>
              <a:rPr lang="en-US" sz="3000" dirty="0" smtClean="0">
                <a:latin typeface="Calibri" panose="020F0502020204030204" pitchFamily="34" charset="0"/>
              </a:rPr>
              <a:t>(France, GB, Russia)</a:t>
            </a:r>
          </a:p>
          <a:p>
            <a:pPr algn="ctr"/>
            <a:r>
              <a:rPr lang="en-US" sz="3000" dirty="0" smtClean="0">
                <a:latin typeface="Calibri" panose="020F0502020204030204" pitchFamily="34" charset="0"/>
              </a:rPr>
              <a:t>Little did he know that these alliances </a:t>
            </a:r>
            <a:r>
              <a:rPr lang="en-US" sz="3000" b="1" dirty="0" smtClean="0">
                <a:latin typeface="Calibri" panose="020F0502020204030204" pitchFamily="34" charset="0"/>
              </a:rPr>
              <a:t>would widen the conflict</a:t>
            </a:r>
            <a:r>
              <a:rPr lang="en-US" sz="3000" dirty="0" smtClean="0">
                <a:latin typeface="Calibri" panose="020F0502020204030204" pitchFamily="34" charset="0"/>
              </a:rPr>
              <a:t>, not keep it from occurring</a:t>
            </a:r>
          </a:p>
          <a:p>
            <a:pPr algn="ctr"/>
            <a:endParaRPr lang="en-US" sz="1500" dirty="0" smtClean="0">
              <a:latin typeface="Calibri" panose="020F0502020204030204" pitchFamily="34" charset="0"/>
            </a:endParaRPr>
          </a:p>
          <a:p>
            <a:pPr algn="ctr"/>
            <a:endParaRPr lang="en-US" sz="3000" dirty="0" smtClean="0">
              <a:latin typeface="Calibri" panose="020F0502020204030204" pitchFamily="34" charset="0"/>
            </a:endParaRPr>
          </a:p>
          <a:p>
            <a:pPr algn="ctr"/>
            <a:endParaRPr lang="en-US" sz="2000" dirty="0" smtClean="0">
              <a:latin typeface="Calibri" panose="020F0502020204030204" pitchFamily="34" charset="0"/>
            </a:endParaRP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15948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29215" cy="8356134"/>
          </a:xfrm>
          <a:prstGeom prst="rect">
            <a:avLst/>
          </a:prstGeom>
          <a:noFill/>
        </p:spPr>
        <p:txBody>
          <a:bodyPr wrap="square" rtlCol="0">
            <a:spAutoFit/>
          </a:bodyPr>
          <a:lstStyle/>
          <a:p>
            <a:pPr algn="ctr"/>
            <a:r>
              <a:rPr lang="en-US" sz="3200" u="sng" dirty="0" smtClean="0">
                <a:latin typeface="Calibri" panose="020F0502020204030204" pitchFamily="34" charset="0"/>
              </a:rPr>
              <a:t>Background Causes of WWI – M.A.I.N. - Continued</a:t>
            </a:r>
            <a:endParaRPr lang="en-US" sz="1600" u="sng" dirty="0" smtClean="0">
              <a:latin typeface="Calibri" panose="020F0502020204030204" pitchFamily="34" charset="0"/>
            </a:endParaRPr>
          </a:p>
          <a:p>
            <a:pPr algn="ctr"/>
            <a:endParaRPr lang="en-US" sz="1600" dirty="0" smtClean="0">
              <a:latin typeface="Calibri" panose="020F0502020204030204" pitchFamily="34" charset="0"/>
            </a:endParaRPr>
          </a:p>
          <a:p>
            <a:pPr algn="ctr"/>
            <a:r>
              <a:rPr lang="en-US" sz="3000" b="1" u="sng" dirty="0" smtClean="0">
                <a:latin typeface="Calibri" panose="020F0502020204030204" pitchFamily="34" charset="0"/>
              </a:rPr>
              <a:t>I</a:t>
            </a:r>
            <a:r>
              <a:rPr lang="en-US" sz="3000" b="1" dirty="0" smtClean="0">
                <a:latin typeface="Calibri" panose="020F0502020204030204" pitchFamily="34" charset="0"/>
              </a:rPr>
              <a:t>mperialism</a:t>
            </a:r>
            <a:r>
              <a:rPr lang="en-US" sz="3000" dirty="0" smtClean="0">
                <a:latin typeface="Calibri" panose="020F0502020204030204" pitchFamily="34" charset="0"/>
              </a:rPr>
              <a:t> – World-wide colonization and land grabbing led to increased competition between European countries, vying for international holdings to help fuel their Industrial Revolutions with natural resources, labor, and new markets to force into trade agreements</a:t>
            </a:r>
          </a:p>
          <a:p>
            <a:pPr algn="ctr"/>
            <a:endParaRPr lang="en-US" sz="1400" dirty="0" smtClean="0">
              <a:latin typeface="Calibri" panose="020F0502020204030204" pitchFamily="34" charset="0"/>
            </a:endParaRPr>
          </a:p>
          <a:p>
            <a:pPr algn="ctr"/>
            <a:r>
              <a:rPr lang="en-US" sz="3000" b="1" u="sng" dirty="0" smtClean="0">
                <a:latin typeface="Calibri" panose="020F0502020204030204" pitchFamily="34" charset="0"/>
              </a:rPr>
              <a:t>N</a:t>
            </a:r>
            <a:r>
              <a:rPr lang="en-US" sz="3000" b="1" dirty="0" smtClean="0">
                <a:latin typeface="Calibri" panose="020F0502020204030204" pitchFamily="34" charset="0"/>
              </a:rPr>
              <a:t>ationalism</a:t>
            </a:r>
            <a:r>
              <a:rPr lang="en-US" sz="3000" dirty="0" smtClean="0">
                <a:latin typeface="Calibri" panose="020F0502020204030204" pitchFamily="34" charset="0"/>
              </a:rPr>
              <a:t> – The desire for national autonomy that sprang up among minority European in the wake of Napoleon’s empire and surfaced in the Revolutions of 1830 and 1848 continued as a driving force for the coming War</a:t>
            </a:r>
          </a:p>
          <a:p>
            <a:pPr algn="ctr"/>
            <a:r>
              <a:rPr lang="en-US" sz="3000" dirty="0" smtClean="0">
                <a:latin typeface="Calibri" panose="020F0502020204030204" pitchFamily="34" charset="0"/>
              </a:rPr>
              <a:t>This desire was especially present in the </a:t>
            </a:r>
            <a:r>
              <a:rPr lang="en-US" sz="3000" b="1" dirty="0" smtClean="0">
                <a:latin typeface="Calibri" panose="020F0502020204030204" pitchFamily="34" charset="0"/>
              </a:rPr>
              <a:t>Balkan Peninsula</a:t>
            </a:r>
            <a:r>
              <a:rPr lang="en-US" sz="3000" dirty="0" smtClean="0">
                <a:latin typeface="Calibri" panose="020F0502020204030204" pitchFamily="34" charset="0"/>
              </a:rPr>
              <a:t>, the “Powder keg of Europe”</a:t>
            </a:r>
          </a:p>
          <a:p>
            <a:pPr algn="ctr"/>
            <a:endParaRPr lang="en-US" sz="1500" dirty="0" smtClean="0">
              <a:latin typeface="Calibri" panose="020F0502020204030204" pitchFamily="34" charset="0"/>
            </a:endParaRPr>
          </a:p>
          <a:p>
            <a:pPr algn="ctr"/>
            <a:endParaRPr lang="en-US" sz="3000" dirty="0" smtClean="0">
              <a:latin typeface="Calibri" panose="020F0502020204030204" pitchFamily="34" charset="0"/>
            </a:endParaRPr>
          </a:p>
          <a:p>
            <a:pPr algn="ctr"/>
            <a:endParaRPr lang="en-US" sz="2000" dirty="0" smtClean="0">
              <a:latin typeface="Calibri" panose="020F0502020204030204" pitchFamily="34" charset="0"/>
            </a:endParaRP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24348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The Balkans,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315200" cy="736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0" y="457200"/>
            <a:ext cx="3962400" cy="579438"/>
          </a:xfrm>
          <a:prstGeom prst="rect">
            <a:avLst/>
          </a:prstGeom>
          <a:solidFill>
            <a:schemeClr val="bg1"/>
          </a:solid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200">
                <a:solidFill>
                  <a:srgbClr val="CF0C07"/>
                </a:solidFill>
              </a:rPr>
              <a:t>The Balkans, c. 1878</a:t>
            </a:r>
          </a:p>
        </p:txBody>
      </p:sp>
    </p:spTree>
    <p:extLst>
      <p:ext uri="{BB962C8B-B14F-4D97-AF65-F5344CB8AC3E}">
        <p14:creationId xmlns:p14="http://schemas.microsoft.com/office/powerpoint/2010/main" val="3218827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29215" cy="8987076"/>
          </a:xfrm>
          <a:prstGeom prst="rect">
            <a:avLst/>
          </a:prstGeom>
          <a:noFill/>
        </p:spPr>
        <p:txBody>
          <a:bodyPr wrap="square" rtlCol="0">
            <a:spAutoFit/>
          </a:bodyPr>
          <a:lstStyle/>
          <a:p>
            <a:pPr algn="ctr"/>
            <a:r>
              <a:rPr lang="en-US" sz="3000" u="sng" dirty="0" smtClean="0">
                <a:latin typeface="Calibri" panose="020F0502020204030204" pitchFamily="34" charset="0"/>
              </a:rPr>
              <a:t>Outbreak of War</a:t>
            </a:r>
          </a:p>
          <a:p>
            <a:pPr algn="ctr"/>
            <a:endParaRPr lang="en-US" sz="1500" dirty="0" smtClean="0">
              <a:latin typeface="Calibri" panose="020F0502020204030204" pitchFamily="34" charset="0"/>
            </a:endParaRPr>
          </a:p>
          <a:p>
            <a:pPr algn="ctr"/>
            <a:r>
              <a:rPr lang="en-US" sz="3000" b="1" dirty="0" smtClean="0">
                <a:latin typeface="Calibri" panose="020F0502020204030204" pitchFamily="34" charset="0"/>
              </a:rPr>
              <a:t>“The Spark” </a:t>
            </a:r>
            <a:r>
              <a:rPr lang="en-US" sz="3000" dirty="0" smtClean="0">
                <a:latin typeface="Calibri" panose="020F0502020204030204" pitchFamily="34" charset="0"/>
              </a:rPr>
              <a:t>– Assassination of </a:t>
            </a:r>
            <a:r>
              <a:rPr lang="en-US" sz="3000" b="1" dirty="0" smtClean="0">
                <a:latin typeface="Calibri" panose="020F0502020204030204" pitchFamily="34" charset="0"/>
              </a:rPr>
              <a:t>Archduke Franz Ferdinand </a:t>
            </a:r>
            <a:r>
              <a:rPr lang="en-US" sz="3000" dirty="0" smtClean="0">
                <a:latin typeface="Calibri" panose="020F0502020204030204" pitchFamily="34" charset="0"/>
              </a:rPr>
              <a:t>in Serbia by nationalist terrorist group </a:t>
            </a:r>
            <a:r>
              <a:rPr lang="en-US" sz="3000" b="1" dirty="0" smtClean="0">
                <a:latin typeface="Calibri" panose="020F0502020204030204" pitchFamily="34" charset="0"/>
              </a:rPr>
              <a:t>The Black Hand </a:t>
            </a:r>
            <a:r>
              <a:rPr lang="en-US" sz="3000" dirty="0" smtClean="0">
                <a:latin typeface="Calibri" panose="020F0502020204030204" pitchFamily="34" charset="0"/>
              </a:rPr>
              <a:t>(</a:t>
            </a:r>
            <a:r>
              <a:rPr lang="en-US" sz="3000" b="1" dirty="0" err="1" smtClean="0">
                <a:latin typeface="Calibri" panose="020F0502020204030204" pitchFamily="34" charset="0"/>
              </a:rPr>
              <a:t>Gavrilo</a:t>
            </a:r>
            <a:r>
              <a:rPr lang="en-US" sz="3000" b="1" dirty="0" smtClean="0">
                <a:latin typeface="Calibri" panose="020F0502020204030204" pitchFamily="34" charset="0"/>
              </a:rPr>
              <a:t> </a:t>
            </a:r>
            <a:r>
              <a:rPr lang="en-US" sz="3000" b="1" dirty="0" err="1" smtClean="0">
                <a:latin typeface="Calibri" panose="020F0502020204030204" pitchFamily="34" charset="0"/>
              </a:rPr>
              <a:t>Princip</a:t>
            </a:r>
            <a:r>
              <a:rPr lang="en-US" sz="3000" dirty="0" smtClean="0">
                <a:latin typeface="Calibri" panose="020F0502020204030204" pitchFamily="34" charset="0"/>
              </a:rPr>
              <a:t>) on June 28, 1914</a:t>
            </a:r>
            <a:endParaRPr lang="en-US" sz="1200" dirty="0" smtClean="0">
              <a:latin typeface="Calibri" panose="020F0502020204030204" pitchFamily="34" charset="0"/>
            </a:endParaRPr>
          </a:p>
          <a:p>
            <a:pPr algn="ctr"/>
            <a:endParaRPr lang="en-US" sz="1200" dirty="0" smtClean="0">
              <a:latin typeface="Calibri" panose="020F0502020204030204" pitchFamily="34" charset="0"/>
            </a:endParaRPr>
          </a:p>
          <a:p>
            <a:pPr algn="ctr"/>
            <a:r>
              <a:rPr lang="en-US" sz="3000" dirty="0" smtClean="0">
                <a:latin typeface="Calibri" panose="020F0502020204030204" pitchFamily="34" charset="0"/>
              </a:rPr>
              <a:t>Over the next month the following occurred:</a:t>
            </a:r>
            <a:endParaRPr lang="en-US" sz="1500" dirty="0" smtClean="0">
              <a:latin typeface="Calibri" panose="020F0502020204030204" pitchFamily="34" charset="0"/>
            </a:endParaRPr>
          </a:p>
          <a:p>
            <a:pPr algn="ctr"/>
            <a:r>
              <a:rPr lang="en-US" sz="3000" b="1" dirty="0" smtClean="0">
                <a:latin typeface="Calibri" panose="020F0502020204030204" pitchFamily="34" charset="0"/>
              </a:rPr>
              <a:t>Wilhelm II</a:t>
            </a:r>
            <a:r>
              <a:rPr lang="en-US" sz="3000" dirty="0" smtClean="0">
                <a:latin typeface="Calibri" panose="020F0502020204030204" pitchFamily="34" charset="0"/>
              </a:rPr>
              <a:t> (</a:t>
            </a:r>
            <a:r>
              <a:rPr lang="en-US" sz="3000" dirty="0" err="1" smtClean="0">
                <a:latin typeface="Calibri" panose="020F0502020204030204" pitchFamily="34" charset="0"/>
              </a:rPr>
              <a:t>itchin</a:t>
            </a:r>
            <a:r>
              <a:rPr lang="en-US" sz="3000" dirty="0" smtClean="0">
                <a:latin typeface="Calibri" panose="020F0502020204030204" pitchFamily="34" charset="0"/>
              </a:rPr>
              <a:t>’ for a fight) encouraged Austria to issue an ultimatum to Serbia</a:t>
            </a:r>
          </a:p>
          <a:p>
            <a:pPr algn="ctr"/>
            <a:r>
              <a:rPr lang="en-US" sz="3000" dirty="0" smtClean="0">
                <a:latin typeface="Calibri" panose="020F0502020204030204" pitchFamily="34" charset="0"/>
              </a:rPr>
              <a:t>Serbia cannot fulfill all demands</a:t>
            </a:r>
          </a:p>
          <a:p>
            <a:pPr algn="ctr"/>
            <a:r>
              <a:rPr lang="en-US" sz="3000" dirty="0" smtClean="0">
                <a:latin typeface="Calibri" panose="020F0502020204030204" pitchFamily="34" charset="0"/>
              </a:rPr>
              <a:t>Austria declares war on Serbia July 28, 1914</a:t>
            </a:r>
          </a:p>
          <a:p>
            <a:pPr algn="ctr"/>
            <a:r>
              <a:rPr lang="en-US" sz="3000" dirty="0" smtClean="0">
                <a:latin typeface="Calibri" panose="020F0502020204030204" pitchFamily="34" charset="0"/>
              </a:rPr>
              <a:t>Serbia reaches out to Slavic homeland Russia for help</a:t>
            </a:r>
          </a:p>
          <a:p>
            <a:pPr algn="ctr"/>
            <a:r>
              <a:rPr lang="en-US" sz="3000" dirty="0" smtClean="0">
                <a:latin typeface="Calibri" panose="020F0502020204030204" pitchFamily="34" charset="0"/>
              </a:rPr>
              <a:t>Russia mobilizes for war </a:t>
            </a:r>
          </a:p>
          <a:p>
            <a:pPr algn="ctr"/>
            <a:r>
              <a:rPr lang="en-US" sz="3000" dirty="0" smtClean="0">
                <a:latin typeface="Calibri" panose="020F0502020204030204" pitchFamily="34" charset="0"/>
              </a:rPr>
              <a:t>Wilhelm II declares war on Russia August 1</a:t>
            </a:r>
            <a:r>
              <a:rPr lang="en-US" sz="3000" baseline="30000" dirty="0" smtClean="0">
                <a:latin typeface="Calibri" panose="020F0502020204030204" pitchFamily="34" charset="0"/>
              </a:rPr>
              <a:t>st</a:t>
            </a:r>
            <a:r>
              <a:rPr lang="en-US" sz="3000" dirty="0" smtClean="0">
                <a:latin typeface="Calibri" panose="020F0502020204030204" pitchFamily="34" charset="0"/>
              </a:rPr>
              <a:t> and France August 3</a:t>
            </a:r>
            <a:r>
              <a:rPr lang="en-US" sz="3000" baseline="30000" dirty="0" smtClean="0">
                <a:latin typeface="Calibri" panose="020F0502020204030204" pitchFamily="34" charset="0"/>
              </a:rPr>
              <a:t>rd</a:t>
            </a:r>
            <a:r>
              <a:rPr lang="en-US" sz="3000" dirty="0" smtClean="0">
                <a:latin typeface="Calibri" panose="020F0502020204030204" pitchFamily="34" charset="0"/>
              </a:rPr>
              <a:t> (due to Triple Entente)</a:t>
            </a:r>
          </a:p>
          <a:p>
            <a:pPr algn="ctr"/>
            <a:r>
              <a:rPr lang="en-US" sz="3000" dirty="0" smtClean="0">
                <a:latin typeface="Calibri" panose="020F0502020204030204" pitchFamily="34" charset="0"/>
              </a:rPr>
              <a:t>Germany implements </a:t>
            </a:r>
            <a:r>
              <a:rPr lang="en-US" sz="3000" b="1" dirty="0" err="1" smtClean="0">
                <a:latin typeface="Calibri" panose="020F0502020204030204" pitchFamily="34" charset="0"/>
              </a:rPr>
              <a:t>Schlieffen</a:t>
            </a:r>
            <a:r>
              <a:rPr lang="en-US" sz="3000" b="1" dirty="0" smtClean="0">
                <a:latin typeface="Calibri" panose="020F0502020204030204" pitchFamily="34" charset="0"/>
              </a:rPr>
              <a:t> </a:t>
            </a:r>
            <a:r>
              <a:rPr lang="en-US" sz="3000" b="1" dirty="0" smtClean="0">
                <a:latin typeface="Calibri" panose="020F0502020204030204" pitchFamily="34" charset="0"/>
              </a:rPr>
              <a:t>Plan </a:t>
            </a:r>
            <a:r>
              <a:rPr lang="en-US" sz="3000" dirty="0" smtClean="0">
                <a:latin typeface="Calibri" panose="020F0502020204030204" pitchFamily="34" charset="0"/>
              </a:rPr>
              <a:t>and invades France</a:t>
            </a:r>
          </a:p>
          <a:p>
            <a:pPr algn="ctr"/>
            <a:endParaRPr lang="en-US" sz="3000" dirty="0" smtClean="0">
              <a:latin typeface="Calibri" panose="020F0502020204030204" pitchFamily="34" charset="0"/>
            </a:endParaRPr>
          </a:p>
          <a:p>
            <a:pPr algn="ctr"/>
            <a:endParaRPr lang="en-US" sz="1500" dirty="0" smtClean="0">
              <a:latin typeface="Calibri" panose="020F0502020204030204" pitchFamily="34" charset="0"/>
            </a:endParaRPr>
          </a:p>
          <a:p>
            <a:pPr algn="ctr"/>
            <a:endParaRPr lang="en-US" sz="3000" dirty="0" smtClean="0">
              <a:latin typeface="Calibri" panose="020F0502020204030204" pitchFamily="34" charset="0"/>
            </a:endParaRPr>
          </a:p>
          <a:p>
            <a:pPr algn="ctr"/>
            <a:endParaRPr lang="en-US" sz="2000" dirty="0" smtClean="0">
              <a:latin typeface="Calibri" panose="020F0502020204030204" pitchFamily="34" charset="0"/>
            </a:endParaRP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34415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u="sng" smtClean="0"/>
              <a:t>The Key Players in WWI</a:t>
            </a:r>
          </a:p>
        </p:txBody>
      </p:sp>
      <p:graphicFrame>
        <p:nvGraphicFramePr>
          <p:cNvPr id="104451" name="Group 3"/>
          <p:cNvGraphicFramePr>
            <a:graphicFrameLocks noGrp="1"/>
          </p:cNvGraphicFramePr>
          <p:nvPr>
            <p:ph idx="1"/>
            <p:extLst>
              <p:ext uri="{D42A27DB-BD31-4B8C-83A1-F6EECF244321}">
                <p14:modId xmlns:p14="http://schemas.microsoft.com/office/powerpoint/2010/main" val="3655022942"/>
              </p:ext>
            </p:extLst>
          </p:nvPr>
        </p:nvGraphicFramePr>
        <p:xfrm>
          <a:off x="457200" y="1295400"/>
          <a:ext cx="7955280" cy="5501726"/>
        </p:xfrm>
        <a:graphic>
          <a:graphicData uri="http://schemas.openxmlformats.org/drawingml/2006/table">
            <a:tbl>
              <a:tblPr/>
              <a:tblGrid>
                <a:gridCol w="3977640"/>
                <a:gridCol w="3977640"/>
              </a:tblGrid>
              <a:tr h="696875">
                <a:tc>
                  <a:txBody>
                    <a:bodyPr/>
                    <a:lstStyle/>
                    <a:p>
                      <a:pPr marL="342900" marR="0" lvl="0" indent="-342900" algn="ctr" defTabSz="914400" rtl="0" eaLnBrk="0" fontAlgn="base" latinLnBrk="0" hangingPunct="0">
                        <a:lnSpc>
                          <a:spcPct val="100000"/>
                        </a:lnSpc>
                        <a:spcBef>
                          <a:spcPct val="0"/>
                        </a:spcBef>
                        <a:spcAft>
                          <a:spcPct val="0"/>
                        </a:spcAft>
                        <a:buClr>
                          <a:schemeClr val="tx2"/>
                        </a:buClr>
                        <a:buSzTx/>
                        <a:buFontTx/>
                        <a:buNone/>
                        <a:tabLst/>
                      </a:pPr>
                      <a:r>
                        <a:rPr kumimoji="1" lang="en-US" sz="4000" b="1" i="1" u="none" strike="noStrike" cap="none" normalizeH="0" baseline="0" dirty="0" smtClean="0">
                          <a:ln>
                            <a:noFill/>
                          </a:ln>
                          <a:solidFill>
                            <a:schemeClr val="tx1"/>
                          </a:solidFill>
                          <a:effectLst/>
                          <a:latin typeface="Book Antiqua" pitchFamily="18" charset="0"/>
                          <a:cs typeface="Times New Roman" pitchFamily="18" charset="0"/>
                        </a:rPr>
                        <a:t>Central Powers</a:t>
                      </a:r>
                      <a:endParaRPr kumimoji="1" lang="en-US" sz="4000" b="0" i="0" u="none" strike="noStrike" cap="none" normalizeH="0" baseline="0" dirty="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2"/>
                        </a:buClr>
                        <a:buSzTx/>
                        <a:buFontTx/>
                        <a:buNone/>
                        <a:tabLst/>
                      </a:pPr>
                      <a:r>
                        <a:rPr kumimoji="1" lang="en-US" sz="4000" b="1" i="1" u="none" strike="noStrike" cap="none" normalizeH="0" baseline="0" smtClean="0">
                          <a:ln>
                            <a:noFill/>
                          </a:ln>
                          <a:solidFill>
                            <a:schemeClr val="tx1"/>
                          </a:solidFill>
                          <a:effectLst/>
                          <a:latin typeface="Book Antiqua" pitchFamily="18" charset="0"/>
                          <a:cs typeface="Times New Roman" pitchFamily="18" charset="0"/>
                        </a:rPr>
                        <a:t>Allied Powers</a:t>
                      </a:r>
                      <a:endParaRPr kumimoji="1" lang="en-US" sz="4000" b="0" i="0" u="none" strike="noStrike" cap="none" normalizeH="0" baseline="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1128">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Tx/>
                        <a:buNone/>
                        <a:tabLst/>
                      </a:pPr>
                      <a:r>
                        <a:rPr kumimoji="1" lang="en-US" sz="3500" b="0" i="0" u="none" strike="noStrike" cap="none" normalizeH="0" baseline="0" dirty="0" smtClean="0">
                          <a:ln>
                            <a:noFill/>
                          </a:ln>
                          <a:solidFill>
                            <a:schemeClr val="tx1"/>
                          </a:solidFill>
                          <a:effectLst/>
                          <a:latin typeface="Book Antiqua" pitchFamily="18" charset="0"/>
                          <a:cs typeface="Times New Roman" pitchFamily="18" charset="0"/>
                        </a:rPr>
                        <a:t>Germany</a:t>
                      </a:r>
                      <a:endParaRPr kumimoji="1" lang="en-US" sz="3500" b="0" i="0" u="none" strike="noStrike" cap="none" normalizeH="0" baseline="0" dirty="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Tx/>
                        <a:buNone/>
                        <a:tabLst/>
                      </a:pPr>
                      <a:r>
                        <a:rPr kumimoji="1" lang="en-US" sz="3500" b="0" i="0" u="none" strike="noStrike" cap="none" normalizeH="0" baseline="0" smtClean="0">
                          <a:ln>
                            <a:noFill/>
                          </a:ln>
                          <a:solidFill>
                            <a:schemeClr val="tx1"/>
                          </a:solidFill>
                          <a:effectLst/>
                          <a:latin typeface="Book Antiqua" pitchFamily="18" charset="0"/>
                          <a:cs typeface="Times New Roman" pitchFamily="18" charset="0"/>
                        </a:rPr>
                        <a:t>Russia</a:t>
                      </a:r>
                      <a:endParaRPr kumimoji="1" lang="en-US" sz="3500" b="0" i="0" u="none" strike="noStrike" cap="none" normalizeH="0" baseline="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1128">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Tx/>
                        <a:buNone/>
                        <a:tabLst/>
                      </a:pPr>
                      <a:r>
                        <a:rPr kumimoji="1" lang="en-US" sz="3500" b="0" i="0" u="none" strike="noStrike" cap="none" normalizeH="0" baseline="0" dirty="0" smtClean="0">
                          <a:ln>
                            <a:noFill/>
                          </a:ln>
                          <a:solidFill>
                            <a:schemeClr val="tx1"/>
                          </a:solidFill>
                          <a:effectLst/>
                          <a:latin typeface="Book Antiqua" pitchFamily="18" charset="0"/>
                          <a:cs typeface="Times New Roman" pitchFamily="18" charset="0"/>
                        </a:rPr>
                        <a:t>Austria-Hungary</a:t>
                      </a:r>
                      <a:endParaRPr kumimoji="1" lang="en-US" sz="3500" b="0" i="0" u="none" strike="noStrike" cap="none" normalizeH="0" baseline="0" dirty="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Tx/>
                        <a:buNone/>
                        <a:tabLst/>
                      </a:pPr>
                      <a:r>
                        <a:rPr kumimoji="1" lang="en-US" sz="3500" b="0" i="0" u="none" strike="noStrike" cap="none" normalizeH="0" baseline="0" dirty="0" smtClean="0">
                          <a:ln>
                            <a:noFill/>
                          </a:ln>
                          <a:solidFill>
                            <a:schemeClr val="tx1"/>
                          </a:solidFill>
                          <a:effectLst/>
                          <a:latin typeface="Book Antiqua" pitchFamily="18" charset="0"/>
                          <a:cs typeface="Times New Roman" pitchFamily="18" charset="0"/>
                        </a:rPr>
                        <a:t>Serbia</a:t>
                      </a:r>
                      <a:endParaRPr kumimoji="1" lang="en-US" sz="3500" b="0" i="0" u="none" strike="noStrike" cap="none" normalizeH="0" baseline="0" dirty="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1128">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Tx/>
                        <a:buNone/>
                        <a:tabLst/>
                      </a:pPr>
                      <a:r>
                        <a:rPr kumimoji="1" lang="en-US" sz="3500" b="0" i="0" u="none" strike="noStrike" cap="none" normalizeH="0" baseline="0" dirty="0" smtClean="0">
                          <a:ln>
                            <a:noFill/>
                          </a:ln>
                          <a:solidFill>
                            <a:schemeClr val="tx1"/>
                          </a:solidFill>
                          <a:effectLst/>
                          <a:latin typeface="Book Antiqua" pitchFamily="18" charset="0"/>
                          <a:cs typeface="Times New Roman" pitchFamily="18" charset="0"/>
                        </a:rPr>
                        <a:t>Ottoman Empire </a:t>
                      </a:r>
                      <a:endParaRPr kumimoji="1" lang="en-US" sz="3500" b="0" i="0" u="none" strike="noStrike" cap="none" normalizeH="0" baseline="0" dirty="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Tx/>
                        <a:buNone/>
                        <a:tabLst/>
                      </a:pPr>
                      <a:r>
                        <a:rPr kumimoji="1" lang="en-US" sz="3500" b="0" i="0" u="none" strike="noStrike" cap="none" normalizeH="0" baseline="0" dirty="0" smtClean="0">
                          <a:ln>
                            <a:noFill/>
                          </a:ln>
                          <a:solidFill>
                            <a:schemeClr val="tx1"/>
                          </a:solidFill>
                          <a:effectLst/>
                          <a:latin typeface="Book Antiqua" pitchFamily="18" charset="0"/>
                          <a:cs typeface="Times New Roman" pitchFamily="18" charset="0"/>
                        </a:rPr>
                        <a:t>France</a:t>
                      </a:r>
                      <a:endParaRPr kumimoji="1" lang="en-US" sz="3500" b="0" i="0" u="none" strike="noStrike" cap="none" normalizeH="0" baseline="0" dirty="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16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1" lang="en-US" sz="3500" b="0" i="0" u="none" strike="noStrike" cap="none" normalizeH="0" baseline="0" smtClean="0">
                          <a:ln>
                            <a:noFill/>
                          </a:ln>
                          <a:solidFill>
                            <a:schemeClr val="tx1"/>
                          </a:solidFill>
                          <a:effectLst/>
                          <a:latin typeface="Book Antiqua" pitchFamily="18" charset="0"/>
                        </a:rPr>
                        <a:t>Bulgaria</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Tx/>
                        <a:buNone/>
                        <a:tabLst/>
                      </a:pPr>
                      <a:r>
                        <a:rPr kumimoji="1" lang="en-US" sz="3500" b="0" i="0" u="none" strike="noStrike" cap="none" normalizeH="0" baseline="0" dirty="0" smtClean="0">
                          <a:ln>
                            <a:noFill/>
                          </a:ln>
                          <a:solidFill>
                            <a:schemeClr val="tx1"/>
                          </a:solidFill>
                          <a:effectLst/>
                          <a:latin typeface="Book Antiqua" pitchFamily="18" charset="0"/>
                          <a:cs typeface="Times New Roman" pitchFamily="18" charset="0"/>
                        </a:rPr>
                        <a:t>Great Britain</a:t>
                      </a:r>
                      <a:endParaRPr kumimoji="1" lang="en-US" sz="3500" b="0" i="0" u="none" strike="noStrike" cap="none" normalizeH="0" baseline="0" dirty="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263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1" lang="en-US" sz="3500" b="0" i="0" u="none" strike="noStrike" cap="none" normalizeH="0" baseline="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Tx/>
                        <a:buNone/>
                        <a:tabLst/>
                      </a:pPr>
                      <a:r>
                        <a:rPr kumimoji="1" lang="en-US" sz="3500" b="0" i="0" u="none" strike="noStrike" cap="none" normalizeH="0" baseline="0" dirty="0" smtClean="0">
                          <a:ln>
                            <a:noFill/>
                          </a:ln>
                          <a:solidFill>
                            <a:schemeClr val="tx1"/>
                          </a:solidFill>
                          <a:effectLst/>
                          <a:latin typeface="Book Antiqua" pitchFamily="18" charset="0"/>
                          <a:cs typeface="Times New Roman" pitchFamily="18" charset="0"/>
                        </a:rPr>
                        <a:t>USA </a:t>
                      </a:r>
                      <a:endParaRPr kumimoji="1" lang="en-US" sz="3500" b="0" i="0" u="none" strike="noStrike" cap="none" normalizeH="0" baseline="0" dirty="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16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1" lang="en-US" sz="3500" b="0" i="0" u="none" strike="noStrike" cap="none" normalizeH="0" baseline="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Tx/>
                        <a:buNone/>
                        <a:tabLst/>
                      </a:pPr>
                      <a:r>
                        <a:rPr kumimoji="1" lang="en-US" sz="3500" b="0" i="0" u="none" strike="noStrike" cap="none" normalizeH="0" baseline="0" dirty="0" smtClean="0">
                          <a:ln>
                            <a:noFill/>
                          </a:ln>
                          <a:solidFill>
                            <a:schemeClr val="tx1"/>
                          </a:solidFill>
                          <a:effectLst/>
                          <a:latin typeface="Book Antiqua" pitchFamily="18" charset="0"/>
                          <a:cs typeface="Times New Roman" pitchFamily="18" charset="0"/>
                        </a:rPr>
                        <a:t>Italy </a:t>
                      </a:r>
                      <a:endParaRPr kumimoji="1" lang="en-US" sz="3500" b="0" i="0" u="none" strike="noStrike" cap="none" normalizeH="0" baseline="0" dirty="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16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1" lang="en-US" sz="3500" b="0" i="0" u="none" strike="noStrike" cap="none" normalizeH="0" baseline="0" smtClean="0">
                        <a:ln>
                          <a:noFill/>
                        </a:ln>
                        <a:solidFill>
                          <a:schemeClr val="tx1"/>
                        </a:solidFill>
                        <a:effectLst/>
                        <a:latin typeface="Book Antiqua"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Tx/>
                        <a:buNone/>
                        <a:tabLst/>
                      </a:pPr>
                      <a:r>
                        <a:rPr kumimoji="1" lang="en-US" sz="3500" b="0" i="0" u="none" strike="noStrike" cap="none" normalizeH="0" baseline="0" dirty="0" smtClean="0">
                          <a:ln>
                            <a:noFill/>
                          </a:ln>
                          <a:solidFill>
                            <a:schemeClr val="tx1"/>
                          </a:solidFill>
                          <a:effectLst/>
                          <a:latin typeface="Book Antiqua" pitchFamily="18" charset="0"/>
                        </a:rPr>
                        <a:t>Japan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0002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ur1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p:txBody>
          <a:bodyPr/>
          <a:lstStyle/>
          <a:p>
            <a:r>
              <a:rPr lang="en-US" smtClean="0">
                <a:latin typeface="Book Antiqua" panose="02040602050305030304" pitchFamily="18" charset="0"/>
              </a:rPr>
              <a:t>Europe in 1914</a:t>
            </a:r>
          </a:p>
        </p:txBody>
      </p:sp>
    </p:spTree>
    <p:extLst>
      <p:ext uri="{BB962C8B-B14F-4D97-AF65-F5344CB8AC3E}">
        <p14:creationId xmlns:p14="http://schemas.microsoft.com/office/powerpoint/2010/main" val="1263515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29215" cy="9294852"/>
          </a:xfrm>
          <a:prstGeom prst="rect">
            <a:avLst/>
          </a:prstGeom>
          <a:noFill/>
        </p:spPr>
        <p:txBody>
          <a:bodyPr wrap="square" rtlCol="0">
            <a:spAutoFit/>
          </a:bodyPr>
          <a:lstStyle/>
          <a:p>
            <a:pPr algn="ctr"/>
            <a:r>
              <a:rPr lang="en-US" sz="3000" u="sng" dirty="0" smtClean="0">
                <a:latin typeface="Calibri" panose="020F0502020204030204" pitchFamily="34" charset="0"/>
              </a:rPr>
              <a:t>Major Fronts</a:t>
            </a:r>
          </a:p>
          <a:p>
            <a:pPr algn="ctr"/>
            <a:endParaRPr lang="en-US" sz="1500" dirty="0" smtClean="0">
              <a:latin typeface="Calibri" panose="020F0502020204030204" pitchFamily="34" charset="0"/>
            </a:endParaRPr>
          </a:p>
          <a:p>
            <a:pPr algn="ctr"/>
            <a:r>
              <a:rPr lang="en-US" sz="3000" b="1" dirty="0" smtClean="0">
                <a:latin typeface="Calibri" panose="020F0502020204030204" pitchFamily="34" charset="0"/>
              </a:rPr>
              <a:t>Western Front </a:t>
            </a:r>
            <a:r>
              <a:rPr lang="en-US" sz="3000" dirty="0" smtClean="0">
                <a:latin typeface="Calibri" panose="020F0502020204030204" pitchFamily="34" charset="0"/>
              </a:rPr>
              <a:t>– characterized by </a:t>
            </a:r>
            <a:r>
              <a:rPr lang="en-US" sz="3000" b="1" dirty="0" smtClean="0">
                <a:latin typeface="Calibri" panose="020F0502020204030204" pitchFamily="34" charset="0"/>
              </a:rPr>
              <a:t>trench warfare </a:t>
            </a:r>
            <a:r>
              <a:rPr lang="en-US" sz="3000" dirty="0" smtClean="0">
                <a:latin typeface="Calibri" panose="020F0502020204030204" pitchFamily="34" charset="0"/>
              </a:rPr>
              <a:t>&amp; </a:t>
            </a:r>
            <a:r>
              <a:rPr lang="en-US" sz="3000" b="1" dirty="0" smtClean="0">
                <a:latin typeface="Calibri" panose="020F0502020204030204" pitchFamily="34" charset="0"/>
              </a:rPr>
              <a:t>stalemate</a:t>
            </a:r>
            <a:r>
              <a:rPr lang="en-US" sz="3000" dirty="0" smtClean="0">
                <a:latin typeface="Calibri" panose="020F0502020204030204" pitchFamily="34" charset="0"/>
              </a:rPr>
              <a:t> until the US arrival in 1917</a:t>
            </a:r>
            <a:endParaRPr lang="en-US" sz="3000" b="1" dirty="0" smtClean="0">
              <a:latin typeface="Calibri" panose="020F0502020204030204" pitchFamily="34" charset="0"/>
            </a:endParaRPr>
          </a:p>
          <a:p>
            <a:pPr algn="ctr"/>
            <a:r>
              <a:rPr lang="en-US" sz="3000" dirty="0" err="1" smtClean="0">
                <a:latin typeface="Calibri" panose="020F0502020204030204" pitchFamily="34" charset="0"/>
              </a:rPr>
              <a:t>Schlieffen</a:t>
            </a:r>
            <a:r>
              <a:rPr lang="en-US" sz="3000" dirty="0" smtClean="0">
                <a:latin typeface="Calibri" panose="020F0502020204030204" pitchFamily="34" charset="0"/>
              </a:rPr>
              <a:t> Plan fails b/c Russia mobilizes too quickly and Germany is forced to split troops; British troops arrive to aid French troops and are an even match for Germany</a:t>
            </a:r>
          </a:p>
          <a:p>
            <a:pPr algn="ctr"/>
            <a:r>
              <a:rPr lang="en-US" sz="3000" dirty="0" smtClean="0">
                <a:latin typeface="Calibri" panose="020F0502020204030204" pitchFamily="34" charset="0"/>
              </a:rPr>
              <a:t>Important battles: </a:t>
            </a:r>
            <a:r>
              <a:rPr lang="en-US" sz="3000" b="1" dirty="0" smtClean="0">
                <a:latin typeface="Calibri" panose="020F0502020204030204" pitchFamily="34" charset="0"/>
              </a:rPr>
              <a:t>Verdun</a:t>
            </a:r>
            <a:r>
              <a:rPr lang="en-US" sz="3000" dirty="0" smtClean="0">
                <a:latin typeface="Calibri" panose="020F0502020204030204" pitchFamily="34" charset="0"/>
              </a:rPr>
              <a:t> and </a:t>
            </a:r>
            <a:r>
              <a:rPr lang="en-US" sz="3000" b="1" dirty="0" smtClean="0">
                <a:latin typeface="Calibri" panose="020F0502020204030204" pitchFamily="34" charset="0"/>
              </a:rPr>
              <a:t>the Somme </a:t>
            </a:r>
            <a:r>
              <a:rPr lang="en-US" sz="3000" dirty="0" smtClean="0">
                <a:latin typeface="Calibri" panose="020F0502020204030204" pitchFamily="34" charset="0"/>
              </a:rPr>
              <a:t>– large losses (together over 2 million) and little gains on either side</a:t>
            </a:r>
            <a:endParaRPr lang="en-US" sz="1400" dirty="0" smtClean="0">
              <a:latin typeface="Calibri" panose="020F0502020204030204" pitchFamily="34" charset="0"/>
            </a:endParaRPr>
          </a:p>
          <a:p>
            <a:pPr algn="ctr"/>
            <a:endParaRPr lang="en-US" sz="1400" dirty="0" smtClean="0">
              <a:latin typeface="Calibri" panose="020F0502020204030204" pitchFamily="34" charset="0"/>
            </a:endParaRPr>
          </a:p>
          <a:p>
            <a:pPr algn="ctr"/>
            <a:r>
              <a:rPr lang="en-US" sz="3000" b="1" dirty="0" smtClean="0">
                <a:latin typeface="Calibri" panose="020F0502020204030204" pitchFamily="34" charset="0"/>
              </a:rPr>
              <a:t>Eastern Front</a:t>
            </a:r>
            <a:r>
              <a:rPr lang="en-US" sz="3000" dirty="0" smtClean="0">
                <a:latin typeface="Calibri" panose="020F0502020204030204" pitchFamily="34" charset="0"/>
              </a:rPr>
              <a:t> – Germany and Russia win and lose large amounts of land, still with little in long-lasting gains </a:t>
            </a:r>
            <a:endParaRPr lang="en-US" sz="1400" dirty="0" smtClean="0">
              <a:latin typeface="Calibri" panose="020F0502020204030204" pitchFamily="34" charset="0"/>
            </a:endParaRPr>
          </a:p>
          <a:p>
            <a:pPr algn="ctr"/>
            <a:endParaRPr lang="en-US" sz="1400" dirty="0">
              <a:latin typeface="Calibri" panose="020F0502020204030204" pitchFamily="34" charset="0"/>
            </a:endParaRPr>
          </a:p>
          <a:p>
            <a:pPr algn="ctr"/>
            <a:r>
              <a:rPr lang="en-US" sz="3000" dirty="0" smtClean="0">
                <a:latin typeface="Calibri" panose="020F0502020204030204" pitchFamily="34" charset="0"/>
              </a:rPr>
              <a:t>Important battle: </a:t>
            </a:r>
            <a:r>
              <a:rPr lang="en-US" sz="3000" b="1" dirty="0" err="1" smtClean="0">
                <a:latin typeface="Calibri" panose="020F0502020204030204" pitchFamily="34" charset="0"/>
              </a:rPr>
              <a:t>Tannenberg</a:t>
            </a:r>
            <a:r>
              <a:rPr lang="en-US" sz="3000" dirty="0" smtClean="0">
                <a:latin typeface="Calibri" panose="020F0502020204030204" pitchFamily="34" charset="0"/>
              </a:rPr>
              <a:t> – halts Russian advance</a:t>
            </a:r>
            <a:endParaRPr lang="en-US" sz="1400" dirty="0" smtClean="0">
              <a:latin typeface="Calibri" panose="020F0502020204030204" pitchFamily="34" charset="0"/>
            </a:endParaRPr>
          </a:p>
          <a:p>
            <a:pPr algn="ctr"/>
            <a:endParaRPr lang="en-US" sz="1400" dirty="0">
              <a:latin typeface="Calibri" panose="020F0502020204030204" pitchFamily="34" charset="0"/>
            </a:endParaRPr>
          </a:p>
          <a:p>
            <a:pPr algn="ctr"/>
            <a:r>
              <a:rPr lang="en-US" sz="3000" b="1" dirty="0" smtClean="0">
                <a:latin typeface="Calibri" panose="020F0502020204030204" pitchFamily="34" charset="0"/>
              </a:rPr>
              <a:t>New technology </a:t>
            </a:r>
            <a:r>
              <a:rPr lang="en-US" sz="3000" dirty="0" smtClean="0">
                <a:latin typeface="Calibri" panose="020F0502020204030204" pitchFamily="34" charset="0"/>
              </a:rPr>
              <a:t>kept movement to a minimum: machine guns, tanks, airplanes, grenades, flamethrowers, etc.</a:t>
            </a:r>
          </a:p>
          <a:p>
            <a:pPr algn="ctr"/>
            <a:endParaRPr lang="en-US" sz="3000" dirty="0" smtClean="0">
              <a:latin typeface="Calibri" panose="020F0502020204030204" pitchFamily="34" charset="0"/>
            </a:endParaRPr>
          </a:p>
          <a:p>
            <a:pPr algn="ctr"/>
            <a:endParaRPr lang="en-US" sz="1500" dirty="0" smtClean="0">
              <a:latin typeface="Calibri" panose="020F0502020204030204" pitchFamily="34" charset="0"/>
            </a:endParaRPr>
          </a:p>
          <a:p>
            <a:pPr algn="ctr"/>
            <a:endParaRPr lang="en-US" sz="3000" dirty="0" smtClean="0">
              <a:latin typeface="Calibri" panose="020F0502020204030204" pitchFamily="34" charset="0"/>
            </a:endParaRPr>
          </a:p>
          <a:p>
            <a:pPr algn="ctr"/>
            <a:endParaRPr lang="en-US" sz="2000" dirty="0" smtClean="0">
              <a:latin typeface="Calibri" panose="020F0502020204030204" pitchFamily="34" charset="0"/>
            </a:endParaRP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241382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29215" cy="6494085"/>
          </a:xfrm>
          <a:prstGeom prst="rect">
            <a:avLst/>
          </a:prstGeom>
          <a:noFill/>
        </p:spPr>
        <p:txBody>
          <a:bodyPr wrap="square" rtlCol="0">
            <a:spAutoFit/>
          </a:bodyPr>
          <a:lstStyle/>
          <a:p>
            <a:pPr algn="ctr"/>
            <a:r>
              <a:rPr lang="en-US" sz="3200" dirty="0" smtClean="0">
                <a:latin typeface="Calibri" panose="020F0502020204030204" pitchFamily="34" charset="0"/>
              </a:rPr>
              <a:t>These were </a:t>
            </a:r>
            <a:r>
              <a:rPr lang="en-US" sz="3200" dirty="0">
                <a:latin typeface="Calibri" panose="020F0502020204030204" pitchFamily="34" charset="0"/>
              </a:rPr>
              <a:t>a series of major conflicts fought between the French Republic </a:t>
            </a:r>
            <a:r>
              <a:rPr lang="en-US" sz="3200" dirty="0" smtClean="0">
                <a:latin typeface="Calibri" panose="020F0502020204030204" pitchFamily="34" charset="0"/>
              </a:rPr>
              <a:t>government (starting under </a:t>
            </a:r>
            <a:r>
              <a:rPr lang="en-US" sz="3200" b="1" dirty="0" smtClean="0">
                <a:latin typeface="Calibri" panose="020F0502020204030204" pitchFamily="34" charset="0"/>
              </a:rPr>
              <a:t>Legislative Assembly</a:t>
            </a:r>
            <a:r>
              <a:rPr lang="en-US" sz="3200" dirty="0" smtClean="0">
                <a:latin typeface="Calibri" panose="020F0502020204030204" pitchFamily="34" charset="0"/>
              </a:rPr>
              <a:t>) </a:t>
            </a:r>
            <a:r>
              <a:rPr lang="en-US" sz="3200" dirty="0">
                <a:latin typeface="Calibri" panose="020F0502020204030204" pitchFamily="34" charset="0"/>
              </a:rPr>
              <a:t>and </a:t>
            </a:r>
            <a:r>
              <a:rPr lang="en-US" sz="3200" b="1" dirty="0" smtClean="0">
                <a:latin typeface="Calibri" panose="020F0502020204030204" pitchFamily="34" charset="0"/>
              </a:rPr>
              <a:t>Austria, Prussia, and Great Britain</a:t>
            </a:r>
            <a:endParaRPr lang="en-US" sz="1600" b="1" dirty="0" smtClean="0">
              <a:latin typeface="Calibri" panose="020F0502020204030204" pitchFamily="34" charset="0"/>
            </a:endParaRPr>
          </a:p>
          <a:p>
            <a:pPr algn="ctr"/>
            <a:r>
              <a:rPr lang="en-US" sz="3200" dirty="0" smtClean="0">
                <a:latin typeface="Calibri" panose="020F0502020204030204" pitchFamily="34" charset="0"/>
              </a:rPr>
              <a:t>French </a:t>
            </a:r>
            <a:r>
              <a:rPr lang="en-US" sz="3200" dirty="0">
                <a:latin typeface="Calibri" panose="020F0502020204030204" pitchFamily="34" charset="0"/>
              </a:rPr>
              <a:t>Revolutionary Armies </a:t>
            </a:r>
            <a:r>
              <a:rPr lang="en-US" sz="3200" dirty="0" smtClean="0">
                <a:latin typeface="Calibri" panose="020F0502020204030204" pitchFamily="34" charset="0"/>
              </a:rPr>
              <a:t>defeated </a:t>
            </a:r>
            <a:r>
              <a:rPr lang="en-US" sz="3200" dirty="0">
                <a:latin typeface="Calibri" panose="020F0502020204030204" pitchFamily="34" charset="0"/>
              </a:rPr>
              <a:t>a number of opposing </a:t>
            </a:r>
            <a:r>
              <a:rPr lang="en-US" sz="3200" dirty="0" smtClean="0">
                <a:latin typeface="Calibri" panose="020F0502020204030204" pitchFamily="34" charset="0"/>
              </a:rPr>
              <a:t>coalitions; resulted </a:t>
            </a:r>
            <a:r>
              <a:rPr lang="en-US" sz="3200" dirty="0">
                <a:latin typeface="Calibri" panose="020F0502020204030204" pitchFamily="34" charset="0"/>
              </a:rPr>
              <a:t>in expanded French control to the </a:t>
            </a:r>
            <a:r>
              <a:rPr lang="en-US" sz="3200" b="1" dirty="0">
                <a:latin typeface="Calibri" panose="020F0502020204030204" pitchFamily="34" charset="0"/>
              </a:rPr>
              <a:t>Low Countries, Italy</a:t>
            </a:r>
            <a:r>
              <a:rPr lang="en-US" sz="3200" dirty="0">
                <a:latin typeface="Calibri" panose="020F0502020204030204" pitchFamily="34" charset="0"/>
              </a:rPr>
              <a:t>, and the </a:t>
            </a:r>
            <a:r>
              <a:rPr lang="en-US" sz="3200" b="1" dirty="0" smtClean="0">
                <a:latin typeface="Calibri" panose="020F0502020204030204" pitchFamily="34" charset="0"/>
              </a:rPr>
              <a:t>Rhineland</a:t>
            </a:r>
            <a:r>
              <a:rPr lang="en-US" sz="3200" dirty="0" smtClean="0">
                <a:latin typeface="Calibri" panose="020F0502020204030204" pitchFamily="34" charset="0"/>
              </a:rPr>
              <a:t>; success was due to high </a:t>
            </a:r>
            <a:r>
              <a:rPr lang="en-US" sz="3200" dirty="0">
                <a:latin typeface="Calibri" panose="020F0502020204030204" pitchFamily="34" charset="0"/>
              </a:rPr>
              <a:t>numbers of </a:t>
            </a:r>
            <a:r>
              <a:rPr lang="en-US" sz="3200" dirty="0" smtClean="0">
                <a:latin typeface="Calibri" panose="020F0502020204030204" pitchFamily="34" charset="0"/>
              </a:rPr>
              <a:t>soldiers recruited </a:t>
            </a:r>
            <a:r>
              <a:rPr lang="en-US" sz="3200" dirty="0">
                <a:latin typeface="Calibri" panose="020F0502020204030204" pitchFamily="34" charset="0"/>
              </a:rPr>
              <a:t>by </a:t>
            </a:r>
            <a:r>
              <a:rPr lang="en-US" sz="3200" b="1" dirty="0" smtClean="0">
                <a:latin typeface="Calibri" panose="020F0502020204030204" pitchFamily="34" charset="0"/>
              </a:rPr>
              <a:t>mass conscription</a:t>
            </a:r>
            <a:r>
              <a:rPr lang="en-US" sz="3200" b="1" dirty="0">
                <a:latin typeface="Calibri" panose="020F0502020204030204" pitchFamily="34" charset="0"/>
              </a:rPr>
              <a:t> </a:t>
            </a:r>
            <a:r>
              <a:rPr lang="en-US" sz="3200" dirty="0" smtClean="0">
                <a:latin typeface="Calibri" panose="020F0502020204030204" pitchFamily="34" charset="0"/>
              </a:rPr>
              <a:t>and revolutionary fervor</a:t>
            </a:r>
          </a:p>
          <a:p>
            <a:pPr algn="ctr"/>
            <a:r>
              <a:rPr lang="en-US" sz="3200" dirty="0" smtClean="0">
                <a:latin typeface="Calibri" panose="020F0502020204030204" pitchFamily="34" charset="0"/>
              </a:rPr>
              <a:t>The </a:t>
            </a:r>
            <a:r>
              <a:rPr lang="en-US" sz="3200" dirty="0">
                <a:latin typeface="Calibri" panose="020F0502020204030204" pitchFamily="34" charset="0"/>
              </a:rPr>
              <a:t>French Revolutionary Wars are usually divided between those of the </a:t>
            </a:r>
            <a:r>
              <a:rPr lang="en-US" sz="3200" b="1" dirty="0">
                <a:latin typeface="Calibri" panose="020F0502020204030204" pitchFamily="34" charset="0"/>
              </a:rPr>
              <a:t>First </a:t>
            </a:r>
            <a:r>
              <a:rPr lang="en-US" sz="3200" b="1" dirty="0" smtClean="0">
                <a:latin typeface="Calibri" panose="020F0502020204030204" pitchFamily="34" charset="0"/>
              </a:rPr>
              <a:t>Coalition</a:t>
            </a:r>
            <a:r>
              <a:rPr lang="en-US" sz="3200" dirty="0" smtClean="0">
                <a:latin typeface="Calibri" panose="020F0502020204030204" pitchFamily="34" charset="0"/>
              </a:rPr>
              <a:t> </a:t>
            </a:r>
            <a:r>
              <a:rPr lang="en-US" sz="3200" dirty="0">
                <a:latin typeface="Calibri" panose="020F0502020204030204" pitchFamily="34" charset="0"/>
              </a:rPr>
              <a:t>and the </a:t>
            </a:r>
            <a:r>
              <a:rPr lang="en-US" sz="3200" b="1" dirty="0">
                <a:latin typeface="Calibri" panose="020F0502020204030204" pitchFamily="34" charset="0"/>
              </a:rPr>
              <a:t>Second </a:t>
            </a:r>
            <a:r>
              <a:rPr lang="en-US" sz="3200" b="1" dirty="0" smtClean="0">
                <a:latin typeface="Calibri" panose="020F0502020204030204" pitchFamily="34" charset="0"/>
              </a:rPr>
              <a:t>Coalition</a:t>
            </a:r>
            <a:endParaRPr lang="en-US" sz="3200" dirty="0"/>
          </a:p>
        </p:txBody>
      </p:sp>
    </p:spTree>
    <p:extLst>
      <p:ext uri="{BB962C8B-B14F-4D97-AF65-F5344CB8AC3E}">
        <p14:creationId xmlns:p14="http://schemas.microsoft.com/office/powerpoint/2010/main" val="198765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29215" cy="8987076"/>
          </a:xfrm>
          <a:prstGeom prst="rect">
            <a:avLst/>
          </a:prstGeom>
          <a:noFill/>
        </p:spPr>
        <p:txBody>
          <a:bodyPr wrap="square" rtlCol="0">
            <a:spAutoFit/>
          </a:bodyPr>
          <a:lstStyle/>
          <a:p>
            <a:pPr algn="ctr"/>
            <a:r>
              <a:rPr lang="en-US" sz="2800" u="sng" dirty="0" smtClean="0">
                <a:latin typeface="Calibri" panose="020F0502020204030204" pitchFamily="34" charset="0"/>
              </a:rPr>
              <a:t>Major Fronts Continued</a:t>
            </a:r>
            <a:endParaRPr lang="en-US" sz="1200" u="sng" dirty="0" smtClean="0">
              <a:latin typeface="Calibri" panose="020F0502020204030204" pitchFamily="34" charset="0"/>
            </a:endParaRPr>
          </a:p>
          <a:p>
            <a:pPr algn="ctr"/>
            <a:endParaRPr lang="en-US" sz="1200" dirty="0" smtClean="0">
              <a:latin typeface="Calibri" panose="020F0502020204030204" pitchFamily="34" charset="0"/>
            </a:endParaRPr>
          </a:p>
          <a:p>
            <a:pPr algn="ctr"/>
            <a:r>
              <a:rPr lang="en-US" sz="2800" b="1" dirty="0" smtClean="0">
                <a:latin typeface="Calibri" panose="020F0502020204030204" pitchFamily="34" charset="0"/>
              </a:rPr>
              <a:t>The Middle East </a:t>
            </a:r>
            <a:r>
              <a:rPr lang="en-US" sz="2800" dirty="0" smtClean="0">
                <a:latin typeface="Calibri" panose="020F0502020204030204" pitchFamily="34" charset="0"/>
              </a:rPr>
              <a:t>– Allies tried but failed to secure Istanbul</a:t>
            </a:r>
            <a:endParaRPr lang="en-US" sz="2800" b="1" dirty="0" smtClean="0">
              <a:latin typeface="Calibri" panose="020F0502020204030204" pitchFamily="34" charset="0"/>
            </a:endParaRPr>
          </a:p>
          <a:p>
            <a:pPr algn="ctr"/>
            <a:endParaRPr lang="en-US" sz="1400" dirty="0" smtClean="0">
              <a:latin typeface="Calibri" panose="020F0502020204030204" pitchFamily="34" charset="0"/>
            </a:endParaRPr>
          </a:p>
          <a:p>
            <a:pPr algn="ctr"/>
            <a:r>
              <a:rPr lang="en-US" sz="2800" b="1" dirty="0" smtClean="0">
                <a:latin typeface="Calibri" panose="020F0502020204030204" pitchFamily="34" charset="0"/>
              </a:rPr>
              <a:t>The War at Sea </a:t>
            </a:r>
            <a:r>
              <a:rPr lang="en-US" sz="2800" dirty="0" smtClean="0">
                <a:latin typeface="Calibri" panose="020F0502020204030204" pitchFamily="34" charset="0"/>
              </a:rPr>
              <a:t>– GB blockaded German ports; Germany responds with </a:t>
            </a:r>
            <a:r>
              <a:rPr lang="en-US" sz="2800" b="1" dirty="0" smtClean="0">
                <a:latin typeface="Calibri" panose="020F0502020204030204" pitchFamily="34" charset="0"/>
              </a:rPr>
              <a:t>unrestricted submarine warfare</a:t>
            </a:r>
            <a:r>
              <a:rPr lang="en-US" sz="2800" dirty="0" smtClean="0">
                <a:latin typeface="Calibri" panose="020F0502020204030204" pitchFamily="34" charset="0"/>
              </a:rPr>
              <a:t>, attacking both military and civilian vessels</a:t>
            </a:r>
          </a:p>
          <a:p>
            <a:pPr algn="ctr"/>
            <a:r>
              <a:rPr lang="en-US" sz="2800" dirty="0" smtClean="0">
                <a:latin typeface="Calibri" panose="020F0502020204030204" pitchFamily="34" charset="0"/>
              </a:rPr>
              <a:t>Leads to sinking of </a:t>
            </a:r>
            <a:r>
              <a:rPr lang="en-US" sz="2800" b="1" i="1" dirty="0" smtClean="0">
                <a:latin typeface="Calibri" panose="020F0502020204030204" pitchFamily="34" charset="0"/>
              </a:rPr>
              <a:t>Lusitania</a:t>
            </a:r>
            <a:r>
              <a:rPr lang="en-US" sz="2800" dirty="0" smtClean="0">
                <a:latin typeface="Calibri" panose="020F0502020204030204" pitchFamily="34" charset="0"/>
              </a:rPr>
              <a:t> with American civilians on board in 1915; Pres. Wilson demanded an end to attacks on civilians and Germany complied for a while</a:t>
            </a:r>
            <a:endParaRPr lang="en-US" sz="1200" dirty="0" smtClean="0">
              <a:latin typeface="Calibri" panose="020F0502020204030204" pitchFamily="34" charset="0"/>
            </a:endParaRPr>
          </a:p>
          <a:p>
            <a:pPr algn="ctr"/>
            <a:endParaRPr lang="en-US" sz="1200" dirty="0">
              <a:latin typeface="Calibri" panose="020F0502020204030204" pitchFamily="34" charset="0"/>
            </a:endParaRPr>
          </a:p>
          <a:p>
            <a:pPr algn="ctr"/>
            <a:r>
              <a:rPr lang="en-US" sz="2800" u="sng" dirty="0" smtClean="0">
                <a:latin typeface="Calibri" panose="020F0502020204030204" pitchFamily="34" charset="0"/>
              </a:rPr>
              <a:t>US Entry – April 1917</a:t>
            </a:r>
            <a:endParaRPr lang="en-US" sz="1200" u="sng" dirty="0" smtClean="0">
              <a:latin typeface="Calibri" panose="020F0502020204030204" pitchFamily="34" charset="0"/>
            </a:endParaRPr>
          </a:p>
          <a:p>
            <a:pPr algn="ctr"/>
            <a:endParaRPr lang="en-US" sz="1200" dirty="0">
              <a:latin typeface="Calibri" panose="020F0502020204030204" pitchFamily="34" charset="0"/>
            </a:endParaRPr>
          </a:p>
          <a:p>
            <a:pPr algn="ctr"/>
            <a:r>
              <a:rPr lang="en-US" sz="2800" dirty="0" smtClean="0">
                <a:latin typeface="Calibri" panose="020F0502020204030204" pitchFamily="34" charset="0"/>
              </a:rPr>
              <a:t>US remained neutral until 2 things occurred: Germany </a:t>
            </a:r>
            <a:r>
              <a:rPr lang="en-US" sz="2800" b="1" dirty="0" smtClean="0">
                <a:latin typeface="Calibri" panose="020F0502020204030204" pitchFamily="34" charset="0"/>
              </a:rPr>
              <a:t>resumed unrestricted submarine </a:t>
            </a:r>
            <a:r>
              <a:rPr lang="en-US" sz="2800" dirty="0" smtClean="0">
                <a:latin typeface="Calibri" panose="020F0502020204030204" pitchFamily="34" charset="0"/>
              </a:rPr>
              <a:t>warfare in 1917 and the </a:t>
            </a:r>
            <a:r>
              <a:rPr lang="en-US" sz="2800" b="1" dirty="0" smtClean="0">
                <a:latin typeface="Calibri" panose="020F0502020204030204" pitchFamily="34" charset="0"/>
              </a:rPr>
              <a:t>Zimmerman note </a:t>
            </a:r>
            <a:r>
              <a:rPr lang="en-US" sz="2800" dirty="0" smtClean="0">
                <a:latin typeface="Calibri" panose="020F0502020204030204" pitchFamily="34" charset="0"/>
              </a:rPr>
              <a:t>was discovered, a telegram from Germany to Mexico encouraging it to cause trouble on the southern US border to get back Mexican Cession</a:t>
            </a:r>
          </a:p>
          <a:p>
            <a:pPr algn="ctr"/>
            <a:endParaRPr lang="en-US" sz="2800" dirty="0" smtClean="0">
              <a:latin typeface="Calibri" panose="020F0502020204030204" pitchFamily="34" charset="0"/>
            </a:endParaRPr>
          </a:p>
          <a:p>
            <a:pPr algn="ctr"/>
            <a:endParaRPr lang="en-US" sz="1400" dirty="0" smtClean="0">
              <a:latin typeface="Calibri" panose="020F0502020204030204" pitchFamily="34" charset="0"/>
            </a:endParaRPr>
          </a:p>
          <a:p>
            <a:pPr algn="ctr"/>
            <a:endParaRPr lang="en-US" sz="3000" dirty="0" smtClean="0">
              <a:latin typeface="Calibri" panose="020F0502020204030204" pitchFamily="34" charset="0"/>
            </a:endParaRPr>
          </a:p>
          <a:p>
            <a:pPr algn="ctr"/>
            <a:endParaRPr lang="en-US" sz="2000" dirty="0" smtClean="0">
              <a:latin typeface="Calibri" panose="020F0502020204030204" pitchFamily="34" charset="0"/>
            </a:endParaRP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179102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7709" y="304800"/>
            <a:ext cx="9129215" cy="7925246"/>
          </a:xfrm>
          <a:prstGeom prst="rect">
            <a:avLst/>
          </a:prstGeom>
          <a:noFill/>
        </p:spPr>
        <p:txBody>
          <a:bodyPr wrap="square" rtlCol="0">
            <a:spAutoFit/>
          </a:bodyPr>
          <a:lstStyle/>
          <a:p>
            <a:pPr algn="ctr"/>
            <a:r>
              <a:rPr lang="en-US" sz="3600" u="sng" dirty="0" smtClean="0">
                <a:latin typeface="Calibri" panose="020F0502020204030204" pitchFamily="34" charset="0"/>
              </a:rPr>
              <a:t>End </a:t>
            </a:r>
            <a:r>
              <a:rPr lang="en-US" sz="3600" u="sng" dirty="0" smtClean="0">
                <a:latin typeface="Calibri" panose="020F0502020204030204" pitchFamily="34" charset="0"/>
              </a:rPr>
              <a:t>of the War</a:t>
            </a:r>
          </a:p>
          <a:p>
            <a:pPr algn="ctr"/>
            <a:endParaRPr lang="en-US" dirty="0" smtClean="0">
              <a:latin typeface="Calibri" panose="020F0502020204030204" pitchFamily="34" charset="0"/>
            </a:endParaRPr>
          </a:p>
          <a:p>
            <a:pPr algn="ctr"/>
            <a:r>
              <a:rPr lang="en-US" sz="3600" dirty="0" smtClean="0">
                <a:latin typeface="Calibri" panose="020F0502020204030204" pitchFamily="34" charset="0"/>
              </a:rPr>
              <a:t>US arrival on the Western Front in early 1918 finally breaks the </a:t>
            </a:r>
            <a:r>
              <a:rPr lang="en-US" sz="3600" dirty="0" smtClean="0">
                <a:latin typeface="Calibri" panose="020F0502020204030204" pitchFamily="34" charset="0"/>
              </a:rPr>
              <a:t>stalemate</a:t>
            </a:r>
          </a:p>
          <a:p>
            <a:pPr algn="ctr"/>
            <a:endParaRPr lang="en-US" sz="3600" dirty="0" smtClean="0">
              <a:latin typeface="Calibri" panose="020F0502020204030204" pitchFamily="34" charset="0"/>
            </a:endParaRPr>
          </a:p>
          <a:p>
            <a:pPr algn="ctr"/>
            <a:r>
              <a:rPr lang="en-US" sz="3600" dirty="0" smtClean="0">
                <a:latin typeface="Calibri" panose="020F0502020204030204" pitchFamily="34" charset="0"/>
              </a:rPr>
              <a:t>Germany </a:t>
            </a:r>
            <a:r>
              <a:rPr lang="en-US" sz="3600" dirty="0" smtClean="0">
                <a:latin typeface="Calibri" panose="020F0502020204030204" pitchFamily="34" charset="0"/>
              </a:rPr>
              <a:t>puts all it has left into </a:t>
            </a:r>
            <a:r>
              <a:rPr lang="en-US" sz="3600" b="1" dirty="0" smtClean="0">
                <a:latin typeface="Calibri" panose="020F0502020204030204" pitchFamily="34" charset="0"/>
              </a:rPr>
              <a:t>2</a:t>
            </a:r>
            <a:r>
              <a:rPr lang="en-US" sz="3600" b="1" baseline="30000" dirty="0" smtClean="0">
                <a:latin typeface="Calibri" panose="020F0502020204030204" pitchFamily="34" charset="0"/>
              </a:rPr>
              <a:t>nd</a:t>
            </a:r>
            <a:r>
              <a:rPr lang="en-US" sz="3600" b="1" dirty="0" smtClean="0">
                <a:latin typeface="Calibri" panose="020F0502020204030204" pitchFamily="34" charset="0"/>
              </a:rPr>
              <a:t> Battle of the Marne </a:t>
            </a:r>
            <a:r>
              <a:rPr lang="en-US" sz="3600" dirty="0" smtClean="0">
                <a:latin typeface="Calibri" panose="020F0502020204030204" pitchFamily="34" charset="0"/>
              </a:rPr>
              <a:t>but </a:t>
            </a:r>
            <a:r>
              <a:rPr lang="en-US" sz="3600" dirty="0" smtClean="0">
                <a:latin typeface="Calibri" panose="020F0502020204030204" pitchFamily="34" charset="0"/>
              </a:rPr>
              <a:t>fails</a:t>
            </a:r>
          </a:p>
          <a:p>
            <a:pPr algn="ctr"/>
            <a:endParaRPr lang="en-US" sz="3600" dirty="0" smtClean="0">
              <a:latin typeface="Calibri" panose="020F0502020204030204" pitchFamily="34" charset="0"/>
            </a:endParaRPr>
          </a:p>
          <a:p>
            <a:pPr algn="ctr"/>
            <a:r>
              <a:rPr lang="en-US" sz="3600" dirty="0" smtClean="0">
                <a:latin typeface="Calibri" panose="020F0502020204030204" pitchFamily="34" charset="0"/>
              </a:rPr>
              <a:t>Allies </a:t>
            </a:r>
            <a:r>
              <a:rPr lang="en-US" sz="3600" dirty="0" smtClean="0">
                <a:latin typeface="Calibri" panose="020F0502020204030204" pitchFamily="34" charset="0"/>
              </a:rPr>
              <a:t>advanced into Germany &amp; Wilhelm II advocates and a new German Republic is declared</a:t>
            </a:r>
          </a:p>
          <a:p>
            <a:pPr algn="ctr"/>
            <a:endParaRPr lang="en-US" sz="3000" dirty="0" smtClean="0">
              <a:latin typeface="Calibri" panose="020F0502020204030204" pitchFamily="34" charset="0"/>
            </a:endParaRPr>
          </a:p>
          <a:p>
            <a:pPr algn="ctr"/>
            <a:endParaRPr lang="en-US" sz="1500" dirty="0" smtClean="0">
              <a:latin typeface="Calibri" panose="020F0502020204030204" pitchFamily="34" charset="0"/>
            </a:endParaRPr>
          </a:p>
          <a:p>
            <a:pPr algn="ctr"/>
            <a:endParaRPr lang="en-US" sz="3000" dirty="0" smtClean="0">
              <a:latin typeface="Calibri" panose="020F0502020204030204" pitchFamily="34" charset="0"/>
            </a:endParaRPr>
          </a:p>
          <a:p>
            <a:pPr algn="ctr"/>
            <a:endParaRPr lang="en-US" sz="2000" dirty="0" smtClean="0">
              <a:latin typeface="Calibri" panose="020F0502020204030204" pitchFamily="34" charset="0"/>
            </a:endParaRP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22679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29215" cy="7417415"/>
          </a:xfrm>
          <a:prstGeom prst="rect">
            <a:avLst/>
          </a:prstGeom>
          <a:noFill/>
        </p:spPr>
        <p:txBody>
          <a:bodyPr wrap="square" rtlCol="0">
            <a:spAutoFit/>
          </a:bodyPr>
          <a:lstStyle/>
          <a:p>
            <a:pPr algn="ctr"/>
            <a:r>
              <a:rPr lang="en-US" sz="3200" u="sng" dirty="0" smtClean="0">
                <a:latin typeface="Calibri" panose="020F0502020204030204" pitchFamily="34" charset="0"/>
              </a:rPr>
              <a:t>Outcomes of World War I</a:t>
            </a:r>
          </a:p>
          <a:p>
            <a:pPr algn="ctr"/>
            <a:endParaRPr lang="en-US" sz="1600" dirty="0" smtClean="0">
              <a:latin typeface="Calibri" panose="020F0502020204030204" pitchFamily="34" charset="0"/>
            </a:endParaRPr>
          </a:p>
          <a:p>
            <a:pPr algn="ctr"/>
            <a:r>
              <a:rPr lang="en-US" sz="3200" dirty="0">
                <a:latin typeface="Calibri" panose="020F0502020204030204" pitchFamily="34" charset="0"/>
              </a:rPr>
              <a:t>10M dead, 20M </a:t>
            </a:r>
            <a:r>
              <a:rPr lang="en-US" sz="3200" dirty="0" smtClean="0">
                <a:latin typeface="Calibri" panose="020F0502020204030204" pitchFamily="34" charset="0"/>
              </a:rPr>
              <a:t>wounded – left behind veterans and writers known as the </a:t>
            </a:r>
            <a:r>
              <a:rPr lang="en-US" sz="3200" b="1" dirty="0" smtClean="0">
                <a:latin typeface="Calibri" panose="020F0502020204030204" pitchFamily="34" charset="0"/>
              </a:rPr>
              <a:t>Lost Generation</a:t>
            </a:r>
            <a:endParaRPr lang="en-US" sz="1000" b="1" dirty="0" smtClean="0">
              <a:latin typeface="Calibri" panose="020F0502020204030204" pitchFamily="34" charset="0"/>
            </a:endParaRPr>
          </a:p>
          <a:p>
            <a:pPr algn="ctr"/>
            <a:endParaRPr lang="en-US" sz="1000" b="1" dirty="0">
              <a:latin typeface="Calibri" panose="020F0502020204030204" pitchFamily="34" charset="0"/>
            </a:endParaRPr>
          </a:p>
          <a:p>
            <a:pPr algn="ctr"/>
            <a:r>
              <a:rPr lang="en-US" sz="3200" dirty="0">
                <a:latin typeface="Calibri" panose="020F0502020204030204" pitchFamily="34" charset="0"/>
              </a:rPr>
              <a:t>E</a:t>
            </a:r>
            <a:r>
              <a:rPr lang="en-US" sz="3200" dirty="0" smtClean="0">
                <a:latin typeface="Calibri" panose="020F0502020204030204" pitchFamily="34" charset="0"/>
              </a:rPr>
              <a:t>conomies </a:t>
            </a:r>
            <a:r>
              <a:rPr lang="en-US" sz="3200" dirty="0">
                <a:latin typeface="Calibri" panose="020F0502020204030204" pitchFamily="34" charset="0"/>
              </a:rPr>
              <a:t>were </a:t>
            </a:r>
            <a:r>
              <a:rPr lang="en-US" sz="3200" dirty="0" smtClean="0">
                <a:latin typeface="Calibri" panose="020F0502020204030204" pitchFamily="34" charset="0"/>
              </a:rPr>
              <a:t>strained, even for the victors</a:t>
            </a: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r>
              <a:rPr lang="en-US" sz="3200" dirty="0">
                <a:latin typeface="Calibri" panose="020F0502020204030204" pitchFamily="34" charset="0"/>
              </a:rPr>
              <a:t>Allies </a:t>
            </a:r>
            <a:r>
              <a:rPr lang="en-US" sz="3200" dirty="0" smtClean="0">
                <a:latin typeface="Calibri" panose="020F0502020204030204" pitchFamily="34" charset="0"/>
              </a:rPr>
              <a:t>owed heavy debts to America</a:t>
            </a:r>
          </a:p>
          <a:p>
            <a:pPr algn="ctr"/>
            <a:endParaRPr lang="en-US" sz="1000" dirty="0">
              <a:latin typeface="Calibri" panose="020F0502020204030204" pitchFamily="34" charset="0"/>
            </a:endParaRPr>
          </a:p>
          <a:p>
            <a:pPr algn="ctr"/>
            <a:r>
              <a:rPr lang="en-US" sz="3200" dirty="0">
                <a:latin typeface="Calibri" panose="020F0502020204030204" pitchFamily="34" charset="0"/>
              </a:rPr>
              <a:t>German, </a:t>
            </a:r>
            <a:r>
              <a:rPr lang="en-US" sz="3200" dirty="0" smtClean="0">
                <a:latin typeface="Calibri" panose="020F0502020204030204" pitchFamily="34" charset="0"/>
              </a:rPr>
              <a:t>Austro-Hungarian, </a:t>
            </a:r>
            <a:r>
              <a:rPr lang="en-US" sz="3200" dirty="0">
                <a:latin typeface="Calibri" panose="020F0502020204030204" pitchFamily="34" charset="0"/>
              </a:rPr>
              <a:t>Turkish, </a:t>
            </a:r>
            <a:r>
              <a:rPr lang="en-US" sz="3200" dirty="0" smtClean="0">
                <a:latin typeface="Calibri" panose="020F0502020204030204" pitchFamily="34" charset="0"/>
              </a:rPr>
              <a:t>and Russian </a:t>
            </a:r>
            <a:r>
              <a:rPr lang="en-US" sz="3200" dirty="0">
                <a:latin typeface="Calibri" panose="020F0502020204030204" pitchFamily="34" charset="0"/>
              </a:rPr>
              <a:t>empires </a:t>
            </a:r>
            <a:r>
              <a:rPr lang="en-US" sz="3200" dirty="0" smtClean="0">
                <a:latin typeface="Calibri" panose="020F0502020204030204" pitchFamily="34" charset="0"/>
              </a:rPr>
              <a:t>collapsed</a:t>
            </a: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r>
              <a:rPr lang="en-US" sz="3200" dirty="0">
                <a:latin typeface="Calibri" panose="020F0502020204030204" pitchFamily="34" charset="0"/>
              </a:rPr>
              <a:t>US entered European </a:t>
            </a:r>
            <a:r>
              <a:rPr lang="en-US" sz="3200" dirty="0" smtClean="0">
                <a:latin typeface="Calibri" panose="020F0502020204030204" pitchFamily="34" charset="0"/>
              </a:rPr>
              <a:t>affairs</a:t>
            </a: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r>
              <a:rPr lang="en-US" sz="3200" dirty="0">
                <a:latin typeface="Calibri" panose="020F0502020204030204" pitchFamily="34" charset="0"/>
              </a:rPr>
              <a:t>F</a:t>
            </a:r>
            <a:r>
              <a:rPr lang="en-US" sz="3200" dirty="0" smtClean="0">
                <a:latin typeface="Calibri" panose="020F0502020204030204" pitchFamily="34" charset="0"/>
              </a:rPr>
              <a:t>ascism </a:t>
            </a:r>
            <a:r>
              <a:rPr lang="en-US" sz="3200" dirty="0">
                <a:latin typeface="Calibri" panose="020F0502020204030204" pitchFamily="34" charset="0"/>
              </a:rPr>
              <a:t>emerges in Italy, Germany, and </a:t>
            </a:r>
            <a:r>
              <a:rPr lang="en-US" sz="3200" dirty="0" smtClean="0">
                <a:latin typeface="Calibri" panose="020F0502020204030204" pitchFamily="34" charset="0"/>
              </a:rPr>
              <a:t>Spain</a:t>
            </a:r>
            <a:endParaRPr lang="en-US" sz="1000" dirty="0" smtClean="0">
              <a:latin typeface="Calibri" panose="020F0502020204030204" pitchFamily="34" charset="0"/>
            </a:endParaRPr>
          </a:p>
          <a:p>
            <a:pPr algn="ctr"/>
            <a:endParaRPr lang="en-US" sz="1000" dirty="0" smtClean="0">
              <a:latin typeface="Calibri" panose="020F0502020204030204" pitchFamily="34" charset="0"/>
            </a:endParaRPr>
          </a:p>
          <a:p>
            <a:pPr algn="ctr"/>
            <a:r>
              <a:rPr lang="en-US" sz="3200" dirty="0" smtClean="0">
                <a:latin typeface="Calibri" panose="020F0502020204030204" pitchFamily="34" charset="0"/>
              </a:rPr>
              <a:t>Establishment </a:t>
            </a:r>
            <a:r>
              <a:rPr lang="en-US" sz="3200" dirty="0">
                <a:latin typeface="Calibri" panose="020F0502020204030204" pitchFamily="34" charset="0"/>
              </a:rPr>
              <a:t>of </a:t>
            </a:r>
            <a:r>
              <a:rPr lang="en-US" sz="3200" dirty="0" smtClean="0">
                <a:latin typeface="Calibri" panose="020F0502020204030204" pitchFamily="34" charset="0"/>
              </a:rPr>
              <a:t>Communism </a:t>
            </a:r>
            <a:r>
              <a:rPr lang="en-US" sz="3200" dirty="0">
                <a:latin typeface="Calibri" panose="020F0502020204030204" pitchFamily="34" charset="0"/>
              </a:rPr>
              <a:t>in </a:t>
            </a:r>
            <a:r>
              <a:rPr lang="en-US" sz="3200" dirty="0" smtClean="0">
                <a:latin typeface="Calibri" panose="020F0502020204030204" pitchFamily="34" charset="0"/>
              </a:rPr>
              <a:t>Russia…more in a bit on this</a:t>
            </a:r>
            <a:endParaRPr lang="en-US" sz="3200" dirty="0">
              <a:latin typeface="Calibri" panose="020F0502020204030204" pitchFamily="34" charset="0"/>
            </a:endParaRPr>
          </a:p>
          <a:p>
            <a:endParaRPr lang="en-US" sz="3200" dirty="0">
              <a:latin typeface="Calibri" panose="020F0502020204030204" pitchFamily="34" charset="0"/>
            </a:endParaRPr>
          </a:p>
          <a:p>
            <a:pPr algn="ctr"/>
            <a:endParaRPr lang="en-US" sz="1600" dirty="0" smtClean="0">
              <a:latin typeface="Calibri" panose="020F0502020204030204" pitchFamily="34" charset="0"/>
            </a:endParaRPr>
          </a:p>
        </p:txBody>
      </p:sp>
    </p:spTree>
    <p:extLst>
      <p:ext uri="{BB962C8B-B14F-4D97-AF65-F5344CB8AC3E}">
        <p14:creationId xmlns:p14="http://schemas.microsoft.com/office/powerpoint/2010/main" val="379341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0" y="2438400"/>
            <a:ext cx="9144000" cy="1143000"/>
          </a:xfrm>
        </p:spPr>
        <p:txBody>
          <a:bodyPr/>
          <a:lstStyle/>
          <a:p>
            <a:pPr eaLnBrk="1" hangingPunct="1"/>
            <a:r>
              <a:rPr lang="en-US" sz="4800" dirty="0" smtClean="0">
                <a:latin typeface="Calibri" panose="020F0502020204030204" pitchFamily="34" charset="0"/>
              </a:rPr>
              <a:t>What was the most important Treaty that came from the Paris Peace Conference to settle War World I?</a:t>
            </a:r>
          </a:p>
        </p:txBody>
      </p:sp>
    </p:spTree>
    <p:extLst>
      <p:ext uri="{BB962C8B-B14F-4D97-AF65-F5344CB8AC3E}">
        <p14:creationId xmlns:p14="http://schemas.microsoft.com/office/powerpoint/2010/main" val="1981642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2819400"/>
            <a:ext cx="9144000" cy="1143000"/>
          </a:xfrm>
        </p:spPr>
        <p:txBody>
          <a:bodyPr/>
          <a:lstStyle/>
          <a:p>
            <a:pPr eaLnBrk="1" hangingPunct="1"/>
            <a:r>
              <a:rPr lang="en-US" sz="9600" b="1" dirty="0" smtClean="0">
                <a:latin typeface="Monotype Corsiva" panose="03010101010201010101" pitchFamily="66" charset="0"/>
              </a:rPr>
              <a:t>Treaty of Versailles, 1919</a:t>
            </a:r>
          </a:p>
        </p:txBody>
      </p:sp>
    </p:spTree>
    <p:extLst>
      <p:ext uri="{BB962C8B-B14F-4D97-AF65-F5344CB8AC3E}">
        <p14:creationId xmlns:p14="http://schemas.microsoft.com/office/powerpoint/2010/main" val="31951101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026" name="Picture 2" descr="https://docs.google.com/file/d/0B02wGQBzUJmiUThhQ1ViM0dvUGs/image?pagenumber=3&amp;w=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376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38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0" y="0"/>
            <a:ext cx="9144000" cy="6705600"/>
          </a:xfrm>
        </p:spPr>
        <p:txBody>
          <a:bodyPr/>
          <a:lstStyle/>
          <a:p>
            <a:pPr marL="0" indent="0" algn="ctr" eaLnBrk="1" hangingPunct="1">
              <a:lnSpc>
                <a:spcPct val="90000"/>
              </a:lnSpc>
              <a:buNone/>
            </a:pPr>
            <a:r>
              <a:rPr lang="en-US" sz="3100" u="sng" dirty="0" smtClean="0">
                <a:latin typeface="Calibri" panose="020F0502020204030204" pitchFamily="34" charset="0"/>
              </a:rPr>
              <a:t>Some Particulars of the Treaty</a:t>
            </a:r>
          </a:p>
          <a:p>
            <a:pPr marL="0" indent="0" algn="ctr" eaLnBrk="1" hangingPunct="1">
              <a:lnSpc>
                <a:spcPct val="90000"/>
              </a:lnSpc>
              <a:buNone/>
            </a:pPr>
            <a:r>
              <a:rPr lang="en-US" sz="3100" dirty="0" smtClean="0">
                <a:latin typeface="Calibri" panose="020F0502020204030204" pitchFamily="34" charset="0"/>
              </a:rPr>
              <a:t>Wilson’s </a:t>
            </a:r>
            <a:r>
              <a:rPr lang="en-US" sz="3100" b="1" dirty="0" smtClean="0">
                <a:latin typeface="Calibri" panose="020F0502020204030204" pitchFamily="34" charset="0"/>
              </a:rPr>
              <a:t>Fourteen </a:t>
            </a:r>
            <a:r>
              <a:rPr lang="en-US" sz="3100" b="1" dirty="0">
                <a:latin typeface="Calibri" panose="020F0502020204030204" pitchFamily="34" charset="0"/>
              </a:rPr>
              <a:t>P</a:t>
            </a:r>
            <a:r>
              <a:rPr lang="en-US" sz="3100" b="1" dirty="0" smtClean="0">
                <a:latin typeface="Calibri" panose="020F0502020204030204" pitchFamily="34" charset="0"/>
              </a:rPr>
              <a:t>oints </a:t>
            </a:r>
            <a:r>
              <a:rPr lang="en-US" sz="3100" dirty="0" smtClean="0">
                <a:latin typeface="Calibri" panose="020F0502020204030204" pitchFamily="34" charset="0"/>
              </a:rPr>
              <a:t>seen as too idealistic</a:t>
            </a:r>
          </a:p>
          <a:p>
            <a:pPr marL="0" indent="0" algn="ctr" eaLnBrk="1" hangingPunct="1">
              <a:lnSpc>
                <a:spcPct val="90000"/>
              </a:lnSpc>
              <a:buNone/>
            </a:pPr>
            <a:r>
              <a:rPr lang="en-US" sz="3100" b="1" dirty="0" smtClean="0">
                <a:latin typeface="Calibri" panose="020F0502020204030204" pitchFamily="34" charset="0"/>
              </a:rPr>
              <a:t>Alsace Lorraine </a:t>
            </a:r>
            <a:r>
              <a:rPr lang="en-US" sz="3100" dirty="0" smtClean="0">
                <a:latin typeface="Calibri" panose="020F0502020204030204" pitchFamily="34" charset="0"/>
              </a:rPr>
              <a:t>returned to France.  </a:t>
            </a:r>
          </a:p>
          <a:p>
            <a:pPr marL="0" indent="0" algn="ctr" eaLnBrk="1" hangingPunct="1">
              <a:lnSpc>
                <a:spcPct val="90000"/>
              </a:lnSpc>
              <a:buNone/>
            </a:pPr>
            <a:r>
              <a:rPr lang="en-US" sz="3100" dirty="0" smtClean="0">
                <a:latin typeface="Calibri" panose="020F0502020204030204" pitchFamily="34" charset="0"/>
              </a:rPr>
              <a:t>No German troops in Rhineland (must demilitarize)</a:t>
            </a:r>
          </a:p>
          <a:p>
            <a:pPr marL="0" indent="0" algn="ctr" eaLnBrk="1" hangingPunct="1">
              <a:lnSpc>
                <a:spcPct val="90000"/>
              </a:lnSpc>
              <a:buNone/>
            </a:pPr>
            <a:r>
              <a:rPr lang="en-US" sz="3100" dirty="0" smtClean="0">
                <a:latin typeface="Calibri" panose="020F0502020204030204" pitchFamily="34" charset="0"/>
              </a:rPr>
              <a:t>Germany loses all its colonies in Africa and Indonesia</a:t>
            </a:r>
          </a:p>
          <a:p>
            <a:pPr marL="0" indent="0" algn="ctr" eaLnBrk="1" hangingPunct="1">
              <a:lnSpc>
                <a:spcPct val="90000"/>
              </a:lnSpc>
              <a:buNone/>
            </a:pPr>
            <a:r>
              <a:rPr lang="en-US" sz="3100" dirty="0" smtClean="0">
                <a:latin typeface="Calibri" panose="020F0502020204030204" pitchFamily="34" charset="0"/>
              </a:rPr>
              <a:t>War damages (</a:t>
            </a:r>
            <a:r>
              <a:rPr lang="en-US" sz="3100" b="1" dirty="0" smtClean="0">
                <a:latin typeface="Calibri" panose="020F0502020204030204" pitchFamily="34" charset="0"/>
              </a:rPr>
              <a:t>reparations</a:t>
            </a:r>
            <a:r>
              <a:rPr lang="en-US" sz="3100" dirty="0" smtClean="0">
                <a:latin typeface="Calibri" panose="020F0502020204030204" pitchFamily="34" charset="0"/>
              </a:rPr>
              <a:t>) to be paid by Germany</a:t>
            </a:r>
          </a:p>
          <a:p>
            <a:pPr marL="0" indent="0" algn="ctr" eaLnBrk="1" hangingPunct="1">
              <a:lnSpc>
                <a:spcPct val="90000"/>
              </a:lnSpc>
              <a:buNone/>
            </a:pPr>
            <a:r>
              <a:rPr lang="en-US" sz="3100" dirty="0" smtClean="0">
                <a:latin typeface="Calibri" panose="020F0502020204030204" pitchFamily="34" charset="0"/>
              </a:rPr>
              <a:t>Germany forced to give up fleet, merchant marine ships, make coal deliveries, and give up all property owned by German citizens abroad.</a:t>
            </a:r>
          </a:p>
          <a:p>
            <a:pPr marL="0" indent="0" algn="ctr" eaLnBrk="1" hangingPunct="1">
              <a:lnSpc>
                <a:spcPct val="90000"/>
              </a:lnSpc>
              <a:buNone/>
            </a:pPr>
            <a:r>
              <a:rPr lang="en-US" sz="3100" dirty="0" smtClean="0">
                <a:latin typeface="Calibri" panose="020F0502020204030204" pitchFamily="34" charset="0"/>
              </a:rPr>
              <a:t>Germany must sign a </a:t>
            </a:r>
            <a:r>
              <a:rPr lang="en-US" sz="3100" b="1" dirty="0" smtClean="0">
                <a:latin typeface="Calibri" panose="020F0502020204030204" pitchFamily="34" charset="0"/>
              </a:rPr>
              <a:t>war guilt clause</a:t>
            </a:r>
            <a:r>
              <a:rPr lang="en-US" sz="3100" dirty="0" smtClean="0">
                <a:latin typeface="Calibri" panose="020F0502020204030204" pitchFamily="34" charset="0"/>
              </a:rPr>
              <a:t> accepting responsibility for the war (</a:t>
            </a:r>
            <a:r>
              <a:rPr lang="en-US" sz="3100" b="1" dirty="0" smtClean="0">
                <a:latin typeface="Calibri" panose="020F0502020204030204" pitchFamily="34" charset="0"/>
              </a:rPr>
              <a:t>Article 231</a:t>
            </a:r>
            <a:r>
              <a:rPr lang="en-US" sz="3100" dirty="0" smtClean="0">
                <a:latin typeface="Calibri" panose="020F0502020204030204" pitchFamily="34" charset="0"/>
              </a:rPr>
              <a:t>)</a:t>
            </a:r>
          </a:p>
          <a:p>
            <a:pPr marL="0" indent="0" algn="ctr" eaLnBrk="1" hangingPunct="1">
              <a:lnSpc>
                <a:spcPct val="90000"/>
              </a:lnSpc>
              <a:buNone/>
            </a:pPr>
            <a:r>
              <a:rPr lang="en-US" sz="3100" dirty="0" smtClean="0">
                <a:latin typeface="Calibri" panose="020F0502020204030204" pitchFamily="34" charset="0"/>
              </a:rPr>
              <a:t>New independent states of Finland, Estonia, Latvia, Lithuania, Poland, Czechoslovakia, and Yugoslavia created in spirit of </a:t>
            </a:r>
            <a:r>
              <a:rPr lang="en-US" sz="3100" b="1" dirty="0" smtClean="0">
                <a:latin typeface="Calibri" panose="020F0502020204030204" pitchFamily="34" charset="0"/>
              </a:rPr>
              <a:t>self-determination</a:t>
            </a:r>
            <a:r>
              <a:rPr lang="en-US" sz="3100" dirty="0" smtClean="0">
                <a:latin typeface="Calibri" panose="020F0502020204030204" pitchFamily="34" charset="0"/>
              </a:rPr>
              <a:t>  </a:t>
            </a:r>
          </a:p>
        </p:txBody>
      </p:sp>
    </p:spTree>
    <p:extLst>
      <p:ext uri="{BB962C8B-B14F-4D97-AF65-F5344CB8AC3E}">
        <p14:creationId xmlns:p14="http://schemas.microsoft.com/office/powerpoint/2010/main" val="413036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9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9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9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9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9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50" y="-23813"/>
            <a:ext cx="8572500" cy="6905625"/>
          </a:xfrm>
          <a:prstGeom prst="rect">
            <a:avLst/>
          </a:prstGeom>
        </p:spPr>
      </p:pic>
    </p:spTree>
    <p:extLst>
      <p:ext uri="{BB962C8B-B14F-4D97-AF65-F5344CB8AC3E}">
        <p14:creationId xmlns:p14="http://schemas.microsoft.com/office/powerpoint/2010/main" val="21271594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137" y="0"/>
            <a:ext cx="8991600" cy="5863144"/>
          </a:xfrm>
          <a:prstGeom prst="rect">
            <a:avLst/>
          </a:prstGeom>
          <a:noFill/>
        </p:spPr>
        <p:txBody>
          <a:bodyPr wrap="square" rtlCol="0">
            <a:spAutoFit/>
          </a:bodyPr>
          <a:lstStyle/>
          <a:p>
            <a:pPr algn="ctr"/>
            <a:endParaRPr lang="en-US" sz="4500" b="1" dirty="0">
              <a:latin typeface="Monotype Corsiva" panose="03010101010201010101" pitchFamily="66" charset="0"/>
            </a:endParaRPr>
          </a:p>
          <a:p>
            <a:pPr algn="ctr"/>
            <a:r>
              <a:rPr lang="en-US" sz="8800" b="1" dirty="0" smtClean="0">
                <a:latin typeface="Monotype Corsiva" panose="03010101010201010101" pitchFamily="66" charset="0"/>
              </a:rPr>
              <a:t>The Russian Revolution and Russian Civil War</a:t>
            </a:r>
            <a:endParaRPr lang="en-US" sz="7200" b="1" dirty="0">
              <a:latin typeface="Monotype Corsiva" panose="03010101010201010101" pitchFamily="66" charset="0"/>
            </a:endParaRPr>
          </a:p>
          <a:p>
            <a:pPr algn="ctr"/>
            <a:r>
              <a:rPr lang="en-US" sz="6600" b="1" dirty="0" smtClean="0">
                <a:latin typeface="Monotype Corsiva" panose="03010101010201010101" pitchFamily="66" charset="0"/>
              </a:rPr>
              <a:t>1917-1921</a:t>
            </a:r>
            <a:endParaRPr lang="en-US" sz="6600" b="1" dirty="0">
              <a:latin typeface="Monotype Corsiva" panose="03010101010201010101" pitchFamily="66" charset="0"/>
            </a:endParaRPr>
          </a:p>
        </p:txBody>
      </p:sp>
    </p:spTree>
    <p:extLst>
      <p:ext uri="{BB962C8B-B14F-4D97-AF65-F5344CB8AC3E}">
        <p14:creationId xmlns:p14="http://schemas.microsoft.com/office/powerpoint/2010/main" val="2977318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29215" cy="7432804"/>
          </a:xfrm>
          <a:prstGeom prst="rect">
            <a:avLst/>
          </a:prstGeom>
          <a:noFill/>
        </p:spPr>
        <p:txBody>
          <a:bodyPr wrap="square" rtlCol="0">
            <a:spAutoFit/>
          </a:bodyPr>
          <a:lstStyle/>
          <a:p>
            <a:pPr algn="ctr"/>
            <a:r>
              <a:rPr lang="en-US" sz="3100" dirty="0" smtClean="0">
                <a:latin typeface="Calibri" panose="020F0502020204030204" pitchFamily="34" charset="0"/>
              </a:rPr>
              <a:t>During WWI, society was in a state of unrest due to the heavy casualties of war and growing discontent with the Czarist government</a:t>
            </a:r>
          </a:p>
          <a:p>
            <a:pPr algn="ctr"/>
            <a:endParaRPr lang="en-US" sz="1600" dirty="0" smtClean="0">
              <a:latin typeface="Calibri" panose="020F0502020204030204" pitchFamily="34" charset="0"/>
            </a:endParaRPr>
          </a:p>
          <a:p>
            <a:pPr algn="ctr"/>
            <a:r>
              <a:rPr lang="en-US" sz="3000" dirty="0" smtClean="0">
                <a:latin typeface="Calibri" panose="020F0502020204030204" pitchFamily="34" charset="0"/>
              </a:rPr>
              <a:t>In the spring of 1917, revolution broke out in major Russian cities and </a:t>
            </a:r>
            <a:r>
              <a:rPr lang="en-US" sz="3000" b="1" dirty="0" smtClean="0">
                <a:latin typeface="Calibri" panose="020F0502020204030204" pitchFamily="34" charset="0"/>
              </a:rPr>
              <a:t>Czar Nicholas II </a:t>
            </a:r>
            <a:r>
              <a:rPr lang="en-US" sz="3000" dirty="0" smtClean="0">
                <a:latin typeface="Calibri" panose="020F0502020204030204" pitchFamily="34" charset="0"/>
              </a:rPr>
              <a:t>abdicated</a:t>
            </a:r>
          </a:p>
          <a:p>
            <a:pPr algn="ctr"/>
            <a:endParaRPr lang="en-US" sz="3000" dirty="0">
              <a:latin typeface="Calibri" panose="020F0502020204030204" pitchFamily="34" charset="0"/>
            </a:endParaRPr>
          </a:p>
          <a:p>
            <a:pPr algn="ctr"/>
            <a:r>
              <a:rPr lang="en-US" sz="3000" dirty="0" smtClean="0">
                <a:latin typeface="Calibri" panose="020F0502020204030204" pitchFamily="34" charset="0"/>
              </a:rPr>
              <a:t>An interim gov’t began creating a Russian Republic &amp; decided to stay in the war effort</a:t>
            </a:r>
          </a:p>
          <a:p>
            <a:pPr algn="ctr"/>
            <a:endParaRPr lang="en-US" sz="1600" dirty="0" smtClean="0">
              <a:latin typeface="Calibri" panose="020F0502020204030204" pitchFamily="34" charset="0"/>
            </a:endParaRPr>
          </a:p>
          <a:p>
            <a:pPr algn="ctr"/>
            <a:r>
              <a:rPr lang="en-US" sz="3100" dirty="0" smtClean="0">
                <a:latin typeface="Calibri" panose="020F0502020204030204" pitchFamily="34" charset="0"/>
              </a:rPr>
              <a:t>The German gov’t secreted Russian Marxist </a:t>
            </a:r>
            <a:r>
              <a:rPr lang="en-US" sz="3100" b="1" dirty="0" smtClean="0">
                <a:latin typeface="Calibri" panose="020F0502020204030204" pitchFamily="34" charset="0"/>
              </a:rPr>
              <a:t>Lenin</a:t>
            </a:r>
            <a:r>
              <a:rPr lang="en-US" sz="3100" dirty="0" smtClean="0">
                <a:latin typeface="Calibri" panose="020F0502020204030204" pitchFamily="34" charset="0"/>
              </a:rPr>
              <a:t> back to Russia to spread revolutionary unrest among </a:t>
            </a:r>
            <a:r>
              <a:rPr lang="en-US" sz="3100" b="1" dirty="0" smtClean="0">
                <a:latin typeface="Calibri" panose="020F0502020204030204" pitchFamily="34" charset="0"/>
              </a:rPr>
              <a:t>Bolsheviks</a:t>
            </a:r>
          </a:p>
          <a:p>
            <a:pPr algn="ctr"/>
            <a:endParaRPr lang="en-US" sz="1500" dirty="0" smtClean="0">
              <a:latin typeface="Calibri" panose="020F0502020204030204" pitchFamily="34" charset="0"/>
            </a:endParaRPr>
          </a:p>
          <a:p>
            <a:pPr algn="ctr"/>
            <a:r>
              <a:rPr lang="en-US" sz="3100" dirty="0" smtClean="0">
                <a:latin typeface="Calibri" panose="020F0502020204030204" pitchFamily="34" charset="0"/>
              </a:rPr>
              <a:t>Lenin promised the people of Russia “</a:t>
            </a:r>
            <a:r>
              <a:rPr lang="en-US" sz="3100" b="1" dirty="0" smtClean="0">
                <a:latin typeface="Calibri" panose="020F0502020204030204" pitchFamily="34" charset="0"/>
              </a:rPr>
              <a:t>Peace, land, and bread</a:t>
            </a:r>
            <a:r>
              <a:rPr lang="en-US" sz="3100" dirty="0" smtClean="0">
                <a:latin typeface="Calibri" panose="020F0502020204030204" pitchFamily="34" charset="0"/>
              </a:rPr>
              <a:t>” – with “peace” being an end to WWI</a:t>
            </a:r>
          </a:p>
          <a:p>
            <a:pPr algn="ctr"/>
            <a:endParaRPr lang="en-US" sz="3200" b="1" dirty="0" smtClean="0">
              <a:latin typeface="Calibri" panose="020F0502020204030204" pitchFamily="34" charset="0"/>
            </a:endParaRPr>
          </a:p>
        </p:txBody>
      </p:sp>
    </p:spTree>
    <p:extLst>
      <p:ext uri="{BB962C8B-B14F-4D97-AF65-F5344CB8AC3E}">
        <p14:creationId xmlns:p14="http://schemas.microsoft.com/office/powerpoint/2010/main" val="137477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8991600" cy="3816429"/>
          </a:xfrm>
          <a:prstGeom prst="rect">
            <a:avLst/>
          </a:prstGeom>
          <a:noFill/>
        </p:spPr>
        <p:txBody>
          <a:bodyPr wrap="square" rtlCol="0">
            <a:spAutoFit/>
          </a:bodyPr>
          <a:lstStyle/>
          <a:p>
            <a:pPr algn="ctr"/>
            <a:r>
              <a:rPr lang="en-US" sz="8800" b="1" dirty="0" smtClean="0">
                <a:latin typeface="Monotype Corsiva" panose="03010101010201010101" pitchFamily="66" charset="0"/>
              </a:rPr>
              <a:t>War of the First Coalition</a:t>
            </a:r>
            <a:endParaRPr lang="en-US" sz="7200" b="1" dirty="0">
              <a:latin typeface="Monotype Corsiva" panose="03010101010201010101" pitchFamily="66" charset="0"/>
            </a:endParaRPr>
          </a:p>
          <a:p>
            <a:pPr algn="ctr"/>
            <a:r>
              <a:rPr lang="en-US" sz="6600" b="1" dirty="0" smtClean="0">
                <a:latin typeface="Monotype Corsiva" panose="03010101010201010101" pitchFamily="66" charset="0"/>
              </a:rPr>
              <a:t>1792–1797</a:t>
            </a:r>
            <a:endParaRPr lang="en-US" sz="6600" b="1" dirty="0">
              <a:latin typeface="Monotype Corsiva" panose="03010101010201010101" pitchFamily="66" charset="0"/>
            </a:endParaRPr>
          </a:p>
        </p:txBody>
      </p:sp>
    </p:spTree>
    <p:extLst>
      <p:ext uri="{BB962C8B-B14F-4D97-AF65-F5344CB8AC3E}">
        <p14:creationId xmlns:p14="http://schemas.microsoft.com/office/powerpoint/2010/main" val="3520619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29215" cy="7109639"/>
          </a:xfrm>
          <a:prstGeom prst="rect">
            <a:avLst/>
          </a:prstGeom>
          <a:noFill/>
        </p:spPr>
        <p:txBody>
          <a:bodyPr wrap="square" rtlCol="0">
            <a:spAutoFit/>
          </a:bodyPr>
          <a:lstStyle/>
          <a:p>
            <a:pPr algn="ctr"/>
            <a:r>
              <a:rPr lang="en-US" sz="3100" dirty="0" smtClean="0">
                <a:latin typeface="Calibri" panose="020F0502020204030204" pitchFamily="34" charset="0"/>
              </a:rPr>
              <a:t>In November, 1917, Russian </a:t>
            </a:r>
            <a:r>
              <a:rPr lang="en-US" sz="3100" b="1" dirty="0" smtClean="0">
                <a:latin typeface="Calibri" panose="020F0502020204030204" pitchFamily="34" charset="0"/>
              </a:rPr>
              <a:t>soviets</a:t>
            </a:r>
            <a:r>
              <a:rPr lang="en-US" sz="3100" dirty="0" smtClean="0">
                <a:latin typeface="Calibri" panose="020F0502020204030204" pitchFamily="34" charset="0"/>
              </a:rPr>
              <a:t> (elected worker &amp; peasant councils) supported the Bolsheviks in an overthrow of the interim gov’t which led to the </a:t>
            </a:r>
            <a:r>
              <a:rPr lang="en-US" sz="3100" b="1" dirty="0" smtClean="0">
                <a:latin typeface="Calibri" panose="020F0502020204030204" pitchFamily="34" charset="0"/>
              </a:rPr>
              <a:t>Russian Civil War</a:t>
            </a:r>
          </a:p>
          <a:p>
            <a:pPr algn="ctr"/>
            <a:endParaRPr lang="en-US" sz="1600" dirty="0" smtClean="0">
              <a:latin typeface="Calibri" panose="020F0502020204030204" pitchFamily="34" charset="0"/>
            </a:endParaRPr>
          </a:p>
          <a:p>
            <a:pPr algn="ctr"/>
            <a:r>
              <a:rPr lang="en-US" sz="3000" dirty="0" smtClean="0">
                <a:latin typeface="Calibri" panose="020F0502020204030204" pitchFamily="34" charset="0"/>
              </a:rPr>
              <a:t>Supporters of the Bolsheviks were organized by Lenin’s right-hand man </a:t>
            </a:r>
            <a:r>
              <a:rPr lang="en-US" sz="3000" b="1" dirty="0" smtClean="0">
                <a:latin typeface="Calibri" panose="020F0502020204030204" pitchFamily="34" charset="0"/>
              </a:rPr>
              <a:t>Trotsky</a:t>
            </a:r>
            <a:r>
              <a:rPr lang="en-US" sz="3000" dirty="0" smtClean="0">
                <a:latin typeface="Calibri" panose="020F0502020204030204" pitchFamily="34" charset="0"/>
              </a:rPr>
              <a:t> into the </a:t>
            </a:r>
            <a:r>
              <a:rPr lang="en-US" sz="3000" b="1" dirty="0" smtClean="0">
                <a:latin typeface="Calibri" panose="020F0502020204030204" pitchFamily="34" charset="0"/>
              </a:rPr>
              <a:t>Red Army </a:t>
            </a:r>
            <a:r>
              <a:rPr lang="en-US" sz="3000" dirty="0" smtClean="0">
                <a:latin typeface="Calibri" panose="020F0502020204030204" pitchFamily="34" charset="0"/>
              </a:rPr>
              <a:t>while Czarists allied with Russian liberals who supported a republic to become the </a:t>
            </a:r>
            <a:r>
              <a:rPr lang="en-US" sz="3000" b="1" dirty="0" smtClean="0">
                <a:latin typeface="Calibri" panose="020F0502020204030204" pitchFamily="34" charset="0"/>
              </a:rPr>
              <a:t>White Army  </a:t>
            </a:r>
          </a:p>
          <a:p>
            <a:pPr algn="ctr"/>
            <a:endParaRPr lang="en-US" sz="3000" dirty="0">
              <a:latin typeface="Calibri" panose="020F0502020204030204" pitchFamily="34" charset="0"/>
            </a:endParaRPr>
          </a:p>
          <a:p>
            <a:pPr algn="ctr"/>
            <a:r>
              <a:rPr lang="en-US" sz="3000" dirty="0" smtClean="0">
                <a:latin typeface="Calibri" panose="020F0502020204030204" pitchFamily="34" charset="0"/>
              </a:rPr>
              <a:t>During the course of the War, the Czar and his family were executed and Lenin signed a treaty with Allies to end Russia’s involvement in WWI</a:t>
            </a:r>
          </a:p>
          <a:p>
            <a:pPr algn="ctr"/>
            <a:endParaRPr lang="en-US" sz="3000" dirty="0">
              <a:latin typeface="Calibri" panose="020F0502020204030204" pitchFamily="34" charset="0"/>
            </a:endParaRPr>
          </a:p>
          <a:p>
            <a:pPr algn="ctr"/>
            <a:r>
              <a:rPr lang="en-US" sz="3000" dirty="0" smtClean="0">
                <a:latin typeface="Calibri" panose="020F0502020204030204" pitchFamily="34" charset="0"/>
              </a:rPr>
              <a:t>Can you name this Treaty?</a:t>
            </a:r>
          </a:p>
          <a:p>
            <a:pPr algn="ctr"/>
            <a:endParaRPr lang="en-US" sz="1600" dirty="0" smtClean="0">
              <a:latin typeface="Calibri" panose="020F0502020204030204" pitchFamily="34" charset="0"/>
            </a:endParaRPr>
          </a:p>
        </p:txBody>
      </p:sp>
    </p:spTree>
    <p:extLst>
      <p:ext uri="{BB962C8B-B14F-4D97-AF65-F5344CB8AC3E}">
        <p14:creationId xmlns:p14="http://schemas.microsoft.com/office/powerpoint/2010/main" val="313939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0" y="2819400"/>
            <a:ext cx="9144000" cy="1143000"/>
          </a:xfrm>
        </p:spPr>
        <p:txBody>
          <a:bodyPr/>
          <a:lstStyle/>
          <a:p>
            <a:pPr eaLnBrk="1" hangingPunct="1"/>
            <a:r>
              <a:rPr lang="en-US" sz="11500" b="1" dirty="0" smtClean="0">
                <a:latin typeface="Monotype Corsiva" panose="03010101010201010101" pitchFamily="66" charset="0"/>
              </a:rPr>
              <a:t>Treaty of Brest-Litovsk, </a:t>
            </a:r>
            <a:br>
              <a:rPr lang="en-US" sz="11500" b="1" dirty="0" smtClean="0">
                <a:latin typeface="Monotype Corsiva" panose="03010101010201010101" pitchFamily="66" charset="0"/>
              </a:rPr>
            </a:br>
            <a:r>
              <a:rPr lang="en-US" sz="6600" b="1" dirty="0" smtClean="0">
                <a:latin typeface="Monotype Corsiva" panose="03010101010201010101" pitchFamily="66" charset="0"/>
              </a:rPr>
              <a:t>December , 1917</a:t>
            </a:r>
            <a:endParaRPr lang="en-US" sz="6000" b="1" dirty="0" smtClean="0">
              <a:latin typeface="Monotype Corsiva" panose="03010101010201010101" pitchFamily="66" charset="0"/>
            </a:endParaRPr>
          </a:p>
        </p:txBody>
      </p:sp>
    </p:spTree>
    <p:extLst>
      <p:ext uri="{BB962C8B-B14F-4D97-AF65-F5344CB8AC3E}">
        <p14:creationId xmlns:p14="http://schemas.microsoft.com/office/powerpoint/2010/main" val="34229583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8850" name="Rectangle 3"/>
          <p:cNvSpPr>
            <a:spLocks noGrp="1" noChangeArrowheads="1"/>
          </p:cNvSpPr>
          <p:nvPr>
            <p:ph type="body" idx="4294967295"/>
          </p:nvPr>
        </p:nvSpPr>
        <p:spPr>
          <a:xfrm>
            <a:off x="7961" y="457200"/>
            <a:ext cx="9144000" cy="6858000"/>
          </a:xfrm>
        </p:spPr>
        <p:txBody>
          <a:bodyPr/>
          <a:lstStyle/>
          <a:p>
            <a:pPr marL="0" indent="0" algn="ctr" eaLnBrk="1" hangingPunct="1">
              <a:buNone/>
            </a:pPr>
            <a:r>
              <a:rPr lang="en-US" sz="3600" dirty="0" smtClean="0">
                <a:latin typeface="Calibri" panose="020F0502020204030204" pitchFamily="34" charset="0"/>
              </a:rPr>
              <a:t>In the Treaty, Russia gave up Poland, Ukraine, Finland and the Baltic Provinces</a:t>
            </a:r>
            <a:endParaRPr lang="en-US" sz="2800" dirty="0" smtClean="0">
              <a:latin typeface="Calibri" panose="020F0502020204030204" pitchFamily="34" charset="0"/>
            </a:endParaRPr>
          </a:p>
          <a:p>
            <a:pPr marL="0" indent="0" algn="ctr" eaLnBrk="1" hangingPunct="1">
              <a:buNone/>
            </a:pPr>
            <a:endParaRPr lang="en-US" sz="2800" dirty="0" smtClean="0">
              <a:latin typeface="Calibri" panose="020F0502020204030204" pitchFamily="34" charset="0"/>
            </a:endParaRPr>
          </a:p>
          <a:p>
            <a:pPr marL="0" indent="0" algn="ctr" eaLnBrk="1" hangingPunct="1">
              <a:buNone/>
            </a:pPr>
            <a:r>
              <a:rPr lang="en-US" sz="3600" dirty="0" smtClean="0">
                <a:latin typeface="Calibri" panose="020F0502020204030204" pitchFamily="34" charset="0"/>
              </a:rPr>
              <a:t>Lenin believed that Germany would eventually be defeated and Russia will get some of the land back</a:t>
            </a:r>
            <a:endParaRPr lang="en-US" dirty="0" smtClean="0">
              <a:latin typeface="Calibri" panose="020F0502020204030204" pitchFamily="34" charset="0"/>
            </a:endParaRPr>
          </a:p>
          <a:p>
            <a:pPr marL="0" indent="0" algn="ctr" eaLnBrk="1" hangingPunct="1">
              <a:buNone/>
            </a:pPr>
            <a:endParaRPr lang="en-US" dirty="0" smtClean="0">
              <a:latin typeface="Calibri" panose="020F0502020204030204" pitchFamily="34" charset="0"/>
            </a:endParaRPr>
          </a:p>
          <a:p>
            <a:pPr marL="0" indent="0" algn="ctr" eaLnBrk="1" hangingPunct="1">
              <a:buNone/>
            </a:pPr>
            <a:r>
              <a:rPr lang="en-US" sz="3600" dirty="0" smtClean="0">
                <a:latin typeface="Calibri" panose="020F0502020204030204" pitchFamily="34" charset="0"/>
              </a:rPr>
              <a:t>With this peace agreement, Germany sent Eastern front soldiers to the Western Front to continue fighting against the Americans who arrived in May 1917</a:t>
            </a:r>
          </a:p>
        </p:txBody>
      </p:sp>
    </p:spTree>
    <p:extLst>
      <p:ext uri="{BB962C8B-B14F-4D97-AF65-F5344CB8AC3E}">
        <p14:creationId xmlns:p14="http://schemas.microsoft.com/office/powerpoint/2010/main" val="12870569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0" y="0"/>
            <a:ext cx="6363623" cy="6862513"/>
          </a:xfrm>
          <a:prstGeom prst="rect">
            <a:avLst/>
          </a:prstGeom>
        </p:spPr>
      </p:pic>
    </p:spTree>
    <p:extLst>
      <p:ext uri="{BB962C8B-B14F-4D97-AF65-F5344CB8AC3E}">
        <p14:creationId xmlns:p14="http://schemas.microsoft.com/office/powerpoint/2010/main" val="3377233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0" y="2667000"/>
            <a:ext cx="9144000" cy="1143000"/>
          </a:xfrm>
        </p:spPr>
        <p:txBody>
          <a:bodyPr/>
          <a:lstStyle/>
          <a:p>
            <a:pPr eaLnBrk="1" hangingPunct="1"/>
            <a:r>
              <a:rPr lang="en-US" sz="7200" smtClean="0">
                <a:latin typeface="Berling Antiqua" pitchFamily="18" charset="0"/>
              </a:rPr>
              <a:t>Can you name the Peace Talk at the very end of World War II?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0" y="2971800"/>
            <a:ext cx="9144000" cy="1143000"/>
          </a:xfrm>
        </p:spPr>
        <p:txBody>
          <a:bodyPr/>
          <a:lstStyle/>
          <a:p>
            <a:pPr eaLnBrk="1" hangingPunct="1"/>
            <a:r>
              <a:rPr lang="en-US" sz="8800" smtClean="0">
                <a:latin typeface="Berling Antiqua" pitchFamily="18" charset="0"/>
              </a:rPr>
              <a:t>Potsdam, July 1945</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4294967295"/>
          </p:nvPr>
        </p:nvSpPr>
        <p:spPr>
          <a:xfrm>
            <a:off x="0" y="0"/>
            <a:ext cx="9144000" cy="6126163"/>
          </a:xfrm>
        </p:spPr>
        <p:txBody>
          <a:bodyPr/>
          <a:lstStyle/>
          <a:p>
            <a:pPr eaLnBrk="1" hangingPunct="1">
              <a:lnSpc>
                <a:spcPct val="90000"/>
              </a:lnSpc>
            </a:pPr>
            <a:r>
              <a:rPr lang="en-US" sz="4000" smtClean="0">
                <a:latin typeface="Berling Antiqua" pitchFamily="18" charset="0"/>
              </a:rPr>
              <a:t>Germany divided into zones of occupation by British, French, Americans and Russia</a:t>
            </a:r>
          </a:p>
          <a:p>
            <a:pPr eaLnBrk="1" hangingPunct="1">
              <a:lnSpc>
                <a:spcPct val="90000"/>
              </a:lnSpc>
            </a:pPr>
            <a:r>
              <a:rPr lang="en-US" sz="4000" smtClean="0">
                <a:latin typeface="Berling Antiqua" pitchFamily="18" charset="0"/>
              </a:rPr>
              <a:t>Germany disarmed and de-militarized.</a:t>
            </a:r>
          </a:p>
          <a:p>
            <a:pPr eaLnBrk="1" hangingPunct="1">
              <a:lnSpc>
                <a:spcPct val="90000"/>
              </a:lnSpc>
            </a:pPr>
            <a:r>
              <a:rPr lang="en-US" sz="4000" smtClean="0">
                <a:latin typeface="Berling Antiqua" pitchFamily="18" charset="0"/>
              </a:rPr>
              <a:t>De-nazification process and war trials to be held</a:t>
            </a:r>
          </a:p>
          <a:p>
            <a:pPr eaLnBrk="1" hangingPunct="1">
              <a:lnSpc>
                <a:spcPct val="90000"/>
              </a:lnSpc>
            </a:pPr>
            <a:r>
              <a:rPr lang="en-US" sz="4000" smtClean="0">
                <a:latin typeface="Berling Antiqua" pitchFamily="18" charset="0"/>
              </a:rPr>
              <a:t>Reparations from Germany to all zones, but additional reparations to be given to Russia from the three Western Zones.</a:t>
            </a:r>
          </a:p>
          <a:p>
            <a:pPr eaLnBrk="1" hangingPunct="1">
              <a:lnSpc>
                <a:spcPct val="90000"/>
              </a:lnSpc>
            </a:pPr>
            <a:r>
              <a:rPr lang="en-US" sz="4000" smtClean="0">
                <a:latin typeface="Berling Antiqua" pitchFamily="18" charset="0"/>
              </a:rPr>
              <a:t>Cold War begins.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endParaRPr lang="en-US" smtClean="0"/>
          </a:p>
        </p:txBody>
      </p:sp>
      <p:sp>
        <p:nvSpPr>
          <p:cNvPr id="88067" name="Rectangle 3"/>
          <p:cNvSpPr>
            <a:spLocks noGrp="1" noChangeArrowheads="1"/>
          </p:cNvSpPr>
          <p:nvPr>
            <p:ph type="body" idx="1"/>
          </p:nvPr>
        </p:nvSpPr>
        <p:spPr/>
        <p:txBody>
          <a:bodyPr/>
          <a:lstStyle/>
          <a:p>
            <a:pPr eaLnBrk="1" hangingPunct="1"/>
            <a:endParaRPr lang="en-US" smtClean="0"/>
          </a:p>
        </p:txBody>
      </p:sp>
      <p:pic>
        <p:nvPicPr>
          <p:cNvPr id="88068" name="Picture 5" descr="Europe1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925"/>
            <a:ext cx="914400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74638"/>
            <a:ext cx="8229600" cy="3230562"/>
          </a:xfrm>
        </p:spPr>
        <p:txBody>
          <a:bodyPr/>
          <a:lstStyle/>
          <a:p>
            <a:pPr eaLnBrk="1" hangingPunct="1"/>
            <a:r>
              <a:rPr lang="en-US" smtClean="0"/>
              <a:t>What Treaty Created the European Union?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533400" y="1143000"/>
            <a:ext cx="815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sz="3600"/>
              <a:t>The Treaty on European Union, signed in Maastricht on 7 February 1992, entered into force on 1 November 1993. </a:t>
            </a:r>
          </a:p>
          <a:p>
            <a:pPr>
              <a:spcBef>
                <a:spcPct val="0"/>
              </a:spcBef>
              <a:buFontTx/>
              <a:buNone/>
            </a:pPr>
            <a:endParaRPr lang="en-US" sz="3600"/>
          </a:p>
          <a:p>
            <a:pPr>
              <a:spcBef>
                <a:spcPct val="0"/>
              </a:spcBef>
            </a:pPr>
            <a:r>
              <a:rPr lang="en-US" sz="3600"/>
              <a:t>This is the Treaty that set the goal of a common currency – Euros launched in 1999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29215" cy="7017306"/>
          </a:xfrm>
          <a:prstGeom prst="rect">
            <a:avLst/>
          </a:prstGeom>
          <a:noFill/>
        </p:spPr>
        <p:txBody>
          <a:bodyPr wrap="square" rtlCol="0">
            <a:spAutoFit/>
          </a:bodyPr>
          <a:lstStyle/>
          <a:p>
            <a:pPr algn="ctr"/>
            <a:r>
              <a:rPr lang="en-US" sz="3000" dirty="0" smtClean="0">
                <a:latin typeface="Calibri" panose="020F0502020204030204" pitchFamily="34" charset="0"/>
              </a:rPr>
              <a:t>In 1791, </a:t>
            </a:r>
            <a:r>
              <a:rPr lang="en-US" sz="3000" b="1" dirty="0" smtClean="0">
                <a:latin typeface="Calibri" panose="020F0502020204030204" pitchFamily="34" charset="0"/>
              </a:rPr>
              <a:t>Leopold II </a:t>
            </a:r>
            <a:r>
              <a:rPr lang="en-US" sz="3000" dirty="0" smtClean="0">
                <a:latin typeface="Calibri" panose="020F0502020204030204" pitchFamily="34" charset="0"/>
              </a:rPr>
              <a:t>of Austria (and HRE and Marie Antoinette’s brother) joined with </a:t>
            </a:r>
            <a:r>
              <a:rPr lang="en-US" sz="3000" b="1" dirty="0" smtClean="0">
                <a:latin typeface="Calibri" panose="020F0502020204030204" pitchFamily="34" charset="0"/>
              </a:rPr>
              <a:t>Fredrick William II</a:t>
            </a:r>
            <a:r>
              <a:rPr lang="en-US" sz="3000" dirty="0" smtClean="0">
                <a:latin typeface="Calibri" panose="020F0502020204030204" pitchFamily="34" charset="0"/>
              </a:rPr>
              <a:t> of Prussia to issue </a:t>
            </a:r>
            <a:r>
              <a:rPr lang="en-US" sz="3000" b="1" dirty="0" smtClean="0">
                <a:latin typeface="Calibri" panose="020F0502020204030204" pitchFamily="34" charset="0"/>
              </a:rPr>
              <a:t>Declaration of Pilnitz </a:t>
            </a:r>
            <a:r>
              <a:rPr lang="en-US" sz="3000" dirty="0" smtClean="0">
                <a:latin typeface="Calibri" panose="020F0502020204030204" pitchFamily="34" charset="0"/>
              </a:rPr>
              <a:t>which promised to intervene in France to protect royal family and preserve the monarchy</a:t>
            </a:r>
            <a:endParaRPr lang="en-US" sz="3000" b="1" dirty="0" smtClean="0">
              <a:latin typeface="Calibri" panose="020F0502020204030204" pitchFamily="34" charset="0"/>
            </a:endParaRPr>
          </a:p>
          <a:p>
            <a:pPr algn="ctr"/>
            <a:r>
              <a:rPr lang="en-US" sz="3000" dirty="0" smtClean="0">
                <a:latin typeface="Calibri" panose="020F0502020204030204" pitchFamily="34" charset="0"/>
              </a:rPr>
              <a:t>The next spring (1792), the </a:t>
            </a:r>
            <a:r>
              <a:rPr lang="en-US" sz="3000" b="1" dirty="0" smtClean="0">
                <a:latin typeface="Calibri" panose="020F0502020204030204" pitchFamily="34" charset="0"/>
              </a:rPr>
              <a:t>Legislative Assembly </a:t>
            </a:r>
            <a:r>
              <a:rPr lang="en-US" sz="3000" dirty="0" smtClean="0">
                <a:latin typeface="Calibri" panose="020F0502020204030204" pitchFamily="34" charset="0"/>
              </a:rPr>
              <a:t>beat them to it and declared war on both Austria &amp; Prussia</a:t>
            </a:r>
            <a:r>
              <a:rPr lang="en-US" sz="3000" dirty="0" smtClean="0"/>
              <a:t>; </a:t>
            </a:r>
            <a:r>
              <a:rPr lang="en-US" sz="3000" dirty="0" smtClean="0">
                <a:latin typeface="Calibri" panose="020F0502020204030204" pitchFamily="34" charset="0"/>
              </a:rPr>
              <a:t>had grown more radical under direction of </a:t>
            </a:r>
            <a:r>
              <a:rPr lang="en-US" sz="3000" b="1" dirty="0" smtClean="0">
                <a:latin typeface="Calibri" panose="020F0502020204030204" pitchFamily="34" charset="0"/>
              </a:rPr>
              <a:t>Jacobins</a:t>
            </a:r>
            <a:r>
              <a:rPr lang="en-US" sz="3000" dirty="0" smtClean="0">
                <a:latin typeface="Calibri" panose="020F0502020204030204" pitchFamily="34" charset="0"/>
              </a:rPr>
              <a:t>, specifically the </a:t>
            </a:r>
            <a:r>
              <a:rPr lang="en-US" sz="3000" b="1" dirty="0" smtClean="0">
                <a:latin typeface="Calibri" panose="020F0502020204030204" pitchFamily="34" charset="0"/>
              </a:rPr>
              <a:t>Girondists</a:t>
            </a:r>
          </a:p>
          <a:p>
            <a:pPr algn="ctr"/>
            <a:r>
              <a:rPr lang="en-US" sz="3000" dirty="0" smtClean="0">
                <a:latin typeface="Calibri" panose="020F0502020204030204" pitchFamily="34" charset="0"/>
              </a:rPr>
              <a:t>Prussia invaded, the royal family was seized from the </a:t>
            </a:r>
            <a:r>
              <a:rPr lang="en-US" sz="3000" b="1" dirty="0" smtClean="0">
                <a:latin typeface="Calibri" panose="020F0502020204030204" pitchFamily="34" charset="0"/>
              </a:rPr>
              <a:t>Tuileries</a:t>
            </a:r>
            <a:r>
              <a:rPr lang="en-US" sz="3000" dirty="0" smtClean="0">
                <a:latin typeface="Calibri" panose="020F0502020204030204" pitchFamily="34" charset="0"/>
              </a:rPr>
              <a:t> (Sept. Massacres) &amp; imprisoned; the French Army pushed Prussian forces out</a:t>
            </a:r>
          </a:p>
          <a:p>
            <a:pPr algn="ctr"/>
            <a:r>
              <a:rPr lang="en-US" sz="3000" dirty="0" smtClean="0">
                <a:latin typeface="Calibri" panose="020F0502020204030204" pitchFamily="34" charset="0"/>
              </a:rPr>
              <a:t>Elections were held for the new </a:t>
            </a:r>
            <a:r>
              <a:rPr lang="en-US" sz="3000" b="1" dirty="0" smtClean="0">
                <a:latin typeface="Calibri" panose="020F0502020204030204" pitchFamily="34" charset="0"/>
              </a:rPr>
              <a:t>National Convention, </a:t>
            </a:r>
            <a:r>
              <a:rPr lang="en-US" sz="3000" dirty="0" smtClean="0">
                <a:latin typeface="Calibri" panose="020F0502020204030204" pitchFamily="34" charset="0"/>
              </a:rPr>
              <a:t>the </a:t>
            </a:r>
            <a:r>
              <a:rPr lang="en-US" sz="3000" b="1" dirty="0" smtClean="0">
                <a:latin typeface="Calibri" panose="020F0502020204030204" pitchFamily="34" charset="0"/>
              </a:rPr>
              <a:t>monarchy was abolished</a:t>
            </a:r>
            <a:r>
              <a:rPr lang="en-US" sz="3000" dirty="0">
                <a:latin typeface="Calibri" panose="020F0502020204030204" pitchFamily="34" charset="0"/>
              </a:rPr>
              <a:t> </a:t>
            </a:r>
            <a:r>
              <a:rPr lang="en-US" sz="3000" dirty="0" smtClean="0">
                <a:latin typeface="Calibri" panose="020F0502020204030204" pitchFamily="34" charset="0"/>
              </a:rPr>
              <a:t>&amp; </a:t>
            </a:r>
            <a:r>
              <a:rPr lang="en-US" sz="3000" b="1" dirty="0" smtClean="0">
                <a:latin typeface="Calibri" panose="020F0502020204030204" pitchFamily="34" charset="0"/>
              </a:rPr>
              <a:t>Louis XVI </a:t>
            </a:r>
            <a:r>
              <a:rPr lang="en-US" sz="3000" dirty="0" smtClean="0">
                <a:latin typeface="Calibri" panose="020F0502020204030204" pitchFamily="34" charset="0"/>
              </a:rPr>
              <a:t>was put on trial as </a:t>
            </a:r>
            <a:r>
              <a:rPr lang="en-US" sz="3000" b="1" dirty="0" smtClean="0">
                <a:latin typeface="Calibri" panose="020F0502020204030204" pitchFamily="34" charset="0"/>
              </a:rPr>
              <a:t>Louis Capet </a:t>
            </a:r>
            <a:r>
              <a:rPr lang="en-US" sz="3000" dirty="0" smtClean="0">
                <a:latin typeface="Calibri" panose="020F0502020204030204" pitchFamily="34" charset="0"/>
              </a:rPr>
              <a:t>and executed in 1793 (begins Reign of </a:t>
            </a:r>
            <a:r>
              <a:rPr lang="en-US" sz="3000" dirty="0" err="1" smtClean="0">
                <a:latin typeface="Calibri" panose="020F0502020204030204" pitchFamily="34" charset="0"/>
              </a:rPr>
              <a:t>Terr</a:t>
            </a:r>
            <a:r>
              <a:rPr lang="en-US" sz="3000" dirty="0" smtClean="0">
                <a:latin typeface="Calibri" panose="020F0502020204030204" pitchFamily="34" charset="0"/>
              </a:rPr>
              <a:t>)</a:t>
            </a:r>
            <a:endParaRPr lang="en-US" sz="3000" b="1" dirty="0" smtClean="0">
              <a:latin typeface="Calibri" panose="020F0502020204030204" pitchFamily="34" charset="0"/>
            </a:endParaRPr>
          </a:p>
        </p:txBody>
      </p:sp>
    </p:spTree>
    <p:extLst>
      <p:ext uri="{BB962C8B-B14F-4D97-AF65-F5344CB8AC3E}">
        <p14:creationId xmlns:p14="http://schemas.microsoft.com/office/powerpoint/2010/main" val="40225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29215" cy="6863417"/>
          </a:xfrm>
          <a:prstGeom prst="rect">
            <a:avLst/>
          </a:prstGeom>
          <a:noFill/>
        </p:spPr>
        <p:txBody>
          <a:bodyPr wrap="square" rtlCol="0">
            <a:spAutoFit/>
          </a:bodyPr>
          <a:lstStyle/>
          <a:p>
            <a:pPr algn="ctr"/>
            <a:r>
              <a:rPr lang="en-US" sz="3000" dirty="0" smtClean="0">
                <a:latin typeface="Calibri" panose="020F0502020204030204" pitchFamily="34" charset="0"/>
              </a:rPr>
              <a:t>Nat’l Convention took an even greater radical turn under a new group of Jacobins, </a:t>
            </a:r>
            <a:r>
              <a:rPr lang="en-US" sz="3000" b="1" dirty="0" smtClean="0">
                <a:latin typeface="Calibri" panose="020F0502020204030204" pitchFamily="34" charset="0"/>
              </a:rPr>
              <a:t>the Mountain </a:t>
            </a:r>
            <a:r>
              <a:rPr lang="en-US" sz="3000" dirty="0" smtClean="0">
                <a:latin typeface="Calibri" panose="020F0502020204030204" pitchFamily="34" charset="0"/>
              </a:rPr>
              <a:t>(</a:t>
            </a:r>
            <a:r>
              <a:rPr lang="en-US" sz="3000" b="1" dirty="0" smtClean="0">
                <a:latin typeface="Calibri" panose="020F0502020204030204" pitchFamily="34" charset="0"/>
              </a:rPr>
              <a:t>Montagnards</a:t>
            </a:r>
            <a:r>
              <a:rPr lang="en-US" sz="3000" dirty="0" smtClean="0">
                <a:latin typeface="Calibri" panose="020F0502020204030204" pitchFamily="34" charset="0"/>
              </a:rPr>
              <a:t>) who expanded war in 1793 to include Britain, Holland, and Spain; invaded </a:t>
            </a:r>
            <a:r>
              <a:rPr lang="en-US" sz="3000" b="1" dirty="0" smtClean="0">
                <a:latin typeface="Calibri" panose="020F0502020204030204" pitchFamily="34" charset="0"/>
              </a:rPr>
              <a:t>Austrian Netherlands</a:t>
            </a:r>
          </a:p>
          <a:p>
            <a:pPr algn="ctr"/>
            <a:r>
              <a:rPr lang="en-US" sz="2000" b="1" dirty="0" smtClean="0">
                <a:latin typeface="Calibri" panose="020F0502020204030204" pitchFamily="34" charset="0"/>
              </a:rPr>
              <a:t> </a:t>
            </a:r>
          </a:p>
          <a:p>
            <a:pPr algn="ctr"/>
            <a:r>
              <a:rPr lang="en-US" sz="3000" b="1" dirty="0" smtClean="0">
                <a:latin typeface="Calibri" panose="020F0502020204030204" pitchFamily="34" charset="0"/>
              </a:rPr>
              <a:t>The First Coalition</a:t>
            </a:r>
            <a:r>
              <a:rPr lang="en-US" sz="3000" dirty="0" smtClean="0">
                <a:latin typeface="Calibri" panose="020F0502020204030204" pitchFamily="34" charset="0"/>
              </a:rPr>
              <a:t>: Austria, Prussia, GB, Holland, Spain</a:t>
            </a:r>
          </a:p>
          <a:p>
            <a:pPr algn="ctr"/>
            <a:endParaRPr lang="en-US" sz="3000" dirty="0" smtClean="0">
              <a:latin typeface="Calibri" panose="020F0502020204030204" pitchFamily="34" charset="0"/>
            </a:endParaRPr>
          </a:p>
          <a:p>
            <a:pPr algn="ctr"/>
            <a:r>
              <a:rPr lang="en-US" sz="3000" dirty="0" smtClean="0">
                <a:latin typeface="Calibri" panose="020F0502020204030204" pitchFamily="34" charset="0"/>
              </a:rPr>
              <a:t>Fall of 1793: to improve size/condition of the French Army, Nat’l Convention issued </a:t>
            </a:r>
            <a:r>
              <a:rPr lang="en-US" sz="3000" b="1" dirty="0" smtClean="0">
                <a:latin typeface="Calibri" panose="020F0502020204030204" pitchFamily="34" charset="0"/>
              </a:rPr>
              <a:t>Levee en Masse</a:t>
            </a:r>
            <a:r>
              <a:rPr lang="en-US" sz="3000" dirty="0" smtClean="0">
                <a:latin typeface="Calibri" panose="020F0502020204030204" pitchFamily="34" charset="0"/>
              </a:rPr>
              <a:t> which required society’s complete support of the war efforts </a:t>
            </a:r>
          </a:p>
          <a:p>
            <a:pPr algn="ctr"/>
            <a:endParaRPr lang="en-US" sz="3000" dirty="0" smtClean="0">
              <a:latin typeface="Calibri" panose="020F0502020204030204" pitchFamily="34" charset="0"/>
            </a:endParaRPr>
          </a:p>
          <a:p>
            <a:pPr algn="ctr"/>
            <a:r>
              <a:rPr lang="en-US" sz="3000" dirty="0" smtClean="0">
                <a:latin typeface="Calibri" panose="020F0502020204030204" pitchFamily="34" charset="0"/>
              </a:rPr>
              <a:t>After the end of the </a:t>
            </a:r>
            <a:r>
              <a:rPr lang="en-US" sz="3000" b="1" dirty="0" smtClean="0">
                <a:latin typeface="Calibri" panose="020F0502020204030204" pitchFamily="34" charset="0"/>
              </a:rPr>
              <a:t>Reign of Terror </a:t>
            </a:r>
            <a:r>
              <a:rPr lang="en-US" sz="3000" dirty="0" smtClean="0">
                <a:latin typeface="Calibri" panose="020F0502020204030204" pitchFamily="34" charset="0"/>
              </a:rPr>
              <a:t>and fall of </a:t>
            </a:r>
            <a:r>
              <a:rPr lang="en-US" sz="3000" b="1" dirty="0" smtClean="0">
                <a:latin typeface="Calibri" panose="020F0502020204030204" pitchFamily="34" charset="0"/>
              </a:rPr>
              <a:t>Robespierre</a:t>
            </a:r>
            <a:r>
              <a:rPr lang="en-US" sz="3000" dirty="0" smtClean="0">
                <a:latin typeface="Calibri" panose="020F0502020204030204" pitchFamily="34" charset="0"/>
              </a:rPr>
              <a:t>, the </a:t>
            </a:r>
            <a:r>
              <a:rPr lang="en-US" sz="3000" b="1" dirty="0" smtClean="0">
                <a:latin typeface="Calibri" panose="020F0502020204030204" pitchFamily="34" charset="0"/>
              </a:rPr>
              <a:t>Directory</a:t>
            </a:r>
            <a:r>
              <a:rPr lang="en-US" sz="3000" dirty="0" smtClean="0">
                <a:latin typeface="Calibri" panose="020F0502020204030204" pitchFamily="34" charset="0"/>
              </a:rPr>
              <a:t> was established which signed the </a:t>
            </a:r>
            <a:r>
              <a:rPr lang="en-US" sz="3000" b="1" dirty="0" smtClean="0">
                <a:latin typeface="Calibri" panose="020F0502020204030204" pitchFamily="34" charset="0"/>
              </a:rPr>
              <a:t>Treaty of Basel </a:t>
            </a:r>
            <a:r>
              <a:rPr lang="en-US" sz="3000" dirty="0" smtClean="0">
                <a:latin typeface="Calibri" panose="020F0502020204030204" pitchFamily="34" charset="0"/>
              </a:rPr>
              <a:t>in 1795, ending war with Prussia and Spain but not GB, Holland or Austria</a:t>
            </a:r>
            <a:endParaRPr lang="en-US" sz="3000" b="1" dirty="0" smtClean="0">
              <a:latin typeface="Calibri" panose="020F0502020204030204" pitchFamily="34" charset="0"/>
            </a:endParaRPr>
          </a:p>
        </p:txBody>
      </p:sp>
    </p:spTree>
    <p:extLst>
      <p:ext uri="{BB962C8B-B14F-4D97-AF65-F5344CB8AC3E}">
        <p14:creationId xmlns:p14="http://schemas.microsoft.com/office/powerpoint/2010/main" val="175752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29215" cy="6786473"/>
          </a:xfrm>
          <a:prstGeom prst="rect">
            <a:avLst/>
          </a:prstGeom>
          <a:noFill/>
        </p:spPr>
        <p:txBody>
          <a:bodyPr wrap="square" rtlCol="0">
            <a:spAutoFit/>
          </a:bodyPr>
          <a:lstStyle/>
          <a:p>
            <a:pPr algn="ctr"/>
            <a:r>
              <a:rPr lang="en-US" sz="3000" u="sng" dirty="0" smtClean="0">
                <a:latin typeface="Calibri" panose="020F0502020204030204" pitchFamily="34" charset="0"/>
              </a:rPr>
              <a:t>Role of Napoleon During the War of the First Coalition</a:t>
            </a:r>
            <a:endParaRPr lang="en-US" sz="1500" u="sng" dirty="0" smtClean="0">
              <a:latin typeface="Calibri" panose="020F0502020204030204" pitchFamily="34" charset="0"/>
            </a:endParaRPr>
          </a:p>
          <a:p>
            <a:pPr algn="ctr"/>
            <a:endParaRPr lang="en-US" sz="1500" b="1" dirty="0">
              <a:latin typeface="Calibri" panose="020F0502020204030204" pitchFamily="34" charset="0"/>
            </a:endParaRPr>
          </a:p>
          <a:p>
            <a:pPr algn="ctr"/>
            <a:r>
              <a:rPr lang="en-US" sz="3000" b="1" dirty="0" smtClean="0">
                <a:latin typeface="Calibri" panose="020F0502020204030204" pitchFamily="34" charset="0"/>
              </a:rPr>
              <a:t>Napoleon</a:t>
            </a:r>
            <a:r>
              <a:rPr lang="en-US" sz="3000" dirty="0" smtClean="0">
                <a:latin typeface="Calibri" panose="020F0502020204030204" pitchFamily="34" charset="0"/>
              </a:rPr>
              <a:t> began his rise to military fame in the Austrian Netherlands in 1792 and quickly rose through the ranks of the French Army</a:t>
            </a:r>
            <a:endParaRPr lang="en-US" sz="1500" dirty="0" smtClean="0">
              <a:latin typeface="Calibri" panose="020F0502020204030204" pitchFamily="34" charset="0"/>
            </a:endParaRPr>
          </a:p>
          <a:p>
            <a:pPr algn="ctr"/>
            <a:endParaRPr lang="en-US" sz="1500" dirty="0" smtClean="0">
              <a:latin typeface="Calibri" panose="020F0502020204030204" pitchFamily="34" charset="0"/>
            </a:endParaRPr>
          </a:p>
          <a:p>
            <a:pPr algn="ctr"/>
            <a:r>
              <a:rPr lang="en-US" sz="3000" dirty="0" smtClean="0">
                <a:latin typeface="Calibri" panose="020F0502020204030204" pitchFamily="34" charset="0"/>
              </a:rPr>
              <a:t>After the Treaty of Basel, the Directory came to rely heavily on the army since it was still at war with Austria, GB, and the Netherlands</a:t>
            </a:r>
            <a:r>
              <a:rPr lang="en-US" sz="3000" dirty="0">
                <a:latin typeface="Calibri" panose="020F0502020204030204" pitchFamily="34" charset="0"/>
              </a:rPr>
              <a:t> </a:t>
            </a:r>
            <a:r>
              <a:rPr lang="en-US" sz="3000" dirty="0" smtClean="0">
                <a:latin typeface="Calibri" panose="020F0502020204030204" pitchFamily="34" charset="0"/>
              </a:rPr>
              <a:t>&amp; put Napoleon in charge of fighting Austrian forces in northern Italy</a:t>
            </a:r>
            <a:endParaRPr lang="en-US" sz="1500" dirty="0" smtClean="0">
              <a:latin typeface="Calibri" panose="020F0502020204030204" pitchFamily="34" charset="0"/>
            </a:endParaRPr>
          </a:p>
          <a:p>
            <a:pPr algn="ctr"/>
            <a:endParaRPr lang="en-US" sz="1500" dirty="0" smtClean="0">
              <a:latin typeface="Calibri" panose="020F0502020204030204" pitchFamily="34" charset="0"/>
            </a:endParaRPr>
          </a:p>
          <a:p>
            <a:pPr algn="ctr"/>
            <a:r>
              <a:rPr lang="en-US" sz="3000" dirty="0" smtClean="0">
                <a:latin typeface="Calibri" panose="020F0502020204030204" pitchFamily="34" charset="0"/>
              </a:rPr>
              <a:t>Napoleon gained </a:t>
            </a:r>
            <a:r>
              <a:rPr lang="en-US" sz="3000" b="1" dirty="0" smtClean="0">
                <a:latin typeface="Calibri" panose="020F0502020204030204" pitchFamily="34" charset="0"/>
              </a:rPr>
              <a:t>war hero status </a:t>
            </a:r>
            <a:r>
              <a:rPr lang="en-US" sz="3000" dirty="0" smtClean="0">
                <a:latin typeface="Calibri" panose="020F0502020204030204" pitchFamily="34" charset="0"/>
              </a:rPr>
              <a:t>w/ </a:t>
            </a:r>
            <a:r>
              <a:rPr lang="en-US" sz="3000" b="1" dirty="0" smtClean="0">
                <a:latin typeface="Calibri" panose="020F0502020204030204" pitchFamily="34" charset="0"/>
              </a:rPr>
              <a:t>Italian Campaign </a:t>
            </a:r>
            <a:r>
              <a:rPr lang="en-US" sz="3000" dirty="0" smtClean="0">
                <a:latin typeface="Calibri" panose="020F0502020204030204" pitchFamily="34" charset="0"/>
              </a:rPr>
              <a:t>as he crushed Austrian and Sardinian forces</a:t>
            </a:r>
            <a:r>
              <a:rPr lang="en-US" sz="3000" dirty="0">
                <a:latin typeface="Calibri" panose="020F0502020204030204" pitchFamily="34" charset="0"/>
              </a:rPr>
              <a:t> </a:t>
            </a:r>
            <a:r>
              <a:rPr lang="en-US" sz="3000" dirty="0" smtClean="0">
                <a:latin typeface="Calibri" panose="020F0502020204030204" pitchFamily="34" charset="0"/>
              </a:rPr>
              <a:t>in 1797; Austria signed </a:t>
            </a:r>
            <a:r>
              <a:rPr lang="en-US" sz="3000" b="1" dirty="0" smtClean="0">
                <a:latin typeface="Calibri" panose="020F0502020204030204" pitchFamily="34" charset="0"/>
              </a:rPr>
              <a:t>the Treaty of Campo </a:t>
            </a:r>
            <a:r>
              <a:rPr lang="en-US" sz="3000" b="1" dirty="0" err="1" smtClean="0">
                <a:latin typeface="Calibri" panose="020F0502020204030204" pitchFamily="34" charset="0"/>
              </a:rPr>
              <a:t>Formio</a:t>
            </a:r>
            <a:r>
              <a:rPr lang="en-US" sz="3000" dirty="0" smtClean="0">
                <a:latin typeface="Calibri" panose="020F0502020204030204" pitchFamily="34" charset="0"/>
              </a:rPr>
              <a:t>, ending the War of the First Coalition (technically France remained at war w/ Netherlands and GB but fighting subsided for a while)</a:t>
            </a:r>
          </a:p>
        </p:txBody>
      </p:sp>
    </p:spTree>
    <p:extLst>
      <p:ext uri="{BB962C8B-B14F-4D97-AF65-F5344CB8AC3E}">
        <p14:creationId xmlns:p14="http://schemas.microsoft.com/office/powerpoint/2010/main" val="280372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29215" cy="6863417"/>
          </a:xfrm>
          <a:prstGeom prst="rect">
            <a:avLst/>
          </a:prstGeom>
          <a:noFill/>
        </p:spPr>
        <p:txBody>
          <a:bodyPr wrap="square" rtlCol="0">
            <a:spAutoFit/>
          </a:bodyPr>
          <a:lstStyle/>
          <a:p>
            <a:pPr algn="ctr"/>
            <a:r>
              <a:rPr lang="en-US" sz="3600" u="sng" dirty="0" smtClean="0">
                <a:latin typeface="Calibri" panose="020F0502020204030204" pitchFamily="34" charset="0"/>
              </a:rPr>
              <a:t>What happened between the First and Second Coalition Wars</a:t>
            </a:r>
            <a:endParaRPr lang="en-US" u="sng" dirty="0" smtClean="0">
              <a:latin typeface="Calibri" panose="020F0502020204030204" pitchFamily="34" charset="0"/>
            </a:endParaRPr>
          </a:p>
          <a:p>
            <a:pPr algn="ctr"/>
            <a:endParaRPr lang="en-US" sz="1600" b="1" dirty="0">
              <a:latin typeface="Calibri" panose="020F0502020204030204" pitchFamily="34" charset="0"/>
            </a:endParaRPr>
          </a:p>
          <a:p>
            <a:pPr algn="ctr"/>
            <a:r>
              <a:rPr lang="en-US" sz="3200" dirty="0" smtClean="0">
                <a:latin typeface="Calibri" panose="020F0502020204030204" pitchFamily="34" charset="0"/>
              </a:rPr>
              <a:t>Directory</a:t>
            </a:r>
            <a:r>
              <a:rPr lang="en-US" sz="3200" b="1" dirty="0" smtClean="0">
                <a:latin typeface="Calibri" panose="020F0502020204030204" pitchFamily="34" charset="0"/>
              </a:rPr>
              <a:t> </a:t>
            </a:r>
            <a:r>
              <a:rPr lang="en-US" sz="3200" dirty="0" smtClean="0">
                <a:latin typeface="Calibri" panose="020F0502020204030204" pitchFamily="34" charset="0"/>
              </a:rPr>
              <a:t>asked Napoleon to continue fighting the British which he did in </a:t>
            </a:r>
            <a:r>
              <a:rPr lang="en-US" sz="3200" b="1" dirty="0" smtClean="0">
                <a:latin typeface="Calibri" panose="020F0502020204030204" pitchFamily="34" charset="0"/>
              </a:rPr>
              <a:t>Egyptian Campaign </a:t>
            </a:r>
            <a:r>
              <a:rPr lang="en-US" sz="3200" dirty="0" smtClean="0">
                <a:latin typeface="Calibri" panose="020F0502020204030204" pitchFamily="34" charset="0"/>
              </a:rPr>
              <a:t>(wanted to avoid an invasion of England proper)</a:t>
            </a:r>
            <a:endParaRPr lang="en-US" sz="1600" dirty="0" smtClean="0">
              <a:latin typeface="Calibri" panose="020F0502020204030204" pitchFamily="34" charset="0"/>
            </a:endParaRPr>
          </a:p>
          <a:p>
            <a:pPr algn="ctr"/>
            <a:endParaRPr lang="en-US" sz="1600" dirty="0" smtClean="0">
              <a:latin typeface="Calibri" panose="020F0502020204030204" pitchFamily="34" charset="0"/>
            </a:endParaRPr>
          </a:p>
          <a:p>
            <a:pPr algn="ctr"/>
            <a:r>
              <a:rPr lang="en-US" sz="3200" dirty="0" smtClean="0">
                <a:latin typeface="Calibri" panose="020F0502020204030204" pitchFamily="34" charset="0"/>
              </a:rPr>
              <a:t>Land invasion of Egypt went well but English </a:t>
            </a:r>
            <a:r>
              <a:rPr lang="en-US" sz="3200" b="1" dirty="0" smtClean="0">
                <a:latin typeface="Calibri" panose="020F0502020204030204" pitchFamily="34" charset="0"/>
              </a:rPr>
              <a:t>Admiral Lord Horatio Nelson </a:t>
            </a:r>
            <a:r>
              <a:rPr lang="en-US" sz="3200" dirty="0" smtClean="0">
                <a:latin typeface="Calibri" panose="020F0502020204030204" pitchFamily="34" charset="0"/>
              </a:rPr>
              <a:t>destroyed much of the French fleet in the Mediterranean (1798) &amp; Napoleon had to return to France</a:t>
            </a:r>
            <a:endParaRPr lang="en-US" sz="1600" dirty="0" smtClean="0">
              <a:latin typeface="Calibri" panose="020F0502020204030204" pitchFamily="34" charset="0"/>
            </a:endParaRPr>
          </a:p>
          <a:p>
            <a:pPr algn="ctr"/>
            <a:endParaRPr lang="en-US" sz="1600" dirty="0" smtClean="0">
              <a:latin typeface="Calibri" panose="020F0502020204030204" pitchFamily="34" charset="0"/>
            </a:endParaRPr>
          </a:p>
          <a:p>
            <a:pPr algn="ctr"/>
            <a:r>
              <a:rPr lang="en-US" sz="3200" dirty="0" smtClean="0">
                <a:latin typeface="Calibri" panose="020F0502020204030204" pitchFamily="34" charset="0"/>
              </a:rPr>
              <a:t>Later in 1798, the much of Europe rejoins forces in the </a:t>
            </a:r>
            <a:r>
              <a:rPr lang="en-US" sz="3200" b="1" dirty="0" smtClean="0">
                <a:latin typeface="Calibri" panose="020F0502020204030204" pitchFamily="34" charset="0"/>
              </a:rPr>
              <a:t>Second Coalition </a:t>
            </a:r>
            <a:r>
              <a:rPr lang="en-US" sz="3200" dirty="0" smtClean="0">
                <a:latin typeface="Calibri" panose="020F0502020204030204" pitchFamily="34" charset="0"/>
              </a:rPr>
              <a:t>which included the Ottoman Turks, England, Austria and Russia (T.E.A.R.)</a:t>
            </a:r>
          </a:p>
        </p:txBody>
      </p:sp>
    </p:spTree>
    <p:extLst>
      <p:ext uri="{BB962C8B-B14F-4D97-AF65-F5344CB8AC3E}">
        <p14:creationId xmlns:p14="http://schemas.microsoft.com/office/powerpoint/2010/main" val="198245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2967</TotalTime>
  <Words>2769</Words>
  <Application>Microsoft Office PowerPoint</Application>
  <PresentationFormat>On-screen Show (4:3)</PresentationFormat>
  <Paragraphs>284</Paragraphs>
  <Slides>59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Berling Antiqua</vt:lpstr>
      <vt:lpstr>Book Antiqua</vt:lpstr>
      <vt:lpstr>Calibri</vt:lpstr>
      <vt:lpstr>Monotype Corsiva</vt:lpstr>
      <vt:lpstr>Times New Roman</vt:lpstr>
      <vt:lpstr>Default Design</vt:lpstr>
      <vt:lpstr>Important Wars and Treaties from European History</vt:lpstr>
      <vt:lpstr>Part 2: During and After the French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name the six month Peace talks that ended the Napoleonic Wars?</vt:lpstr>
      <vt:lpstr>Congress of Vienna, 1815</vt:lpstr>
      <vt:lpstr>PowerPoint Presentation</vt:lpstr>
      <vt:lpstr>Europe after the Congress of Vienna, 1815</vt:lpstr>
      <vt:lpstr>Concert of Europe 1815-1914</vt:lpstr>
      <vt:lpstr>PowerPoint Presentation</vt:lpstr>
      <vt:lpstr>PowerPoint Presentation</vt:lpstr>
      <vt:lpstr>PowerPoint Presentation</vt:lpstr>
      <vt:lpstr>World War I “The Great War”  1914-1918</vt:lpstr>
      <vt:lpstr>PowerPoint Presentation</vt:lpstr>
      <vt:lpstr>PowerPoint Presentation</vt:lpstr>
      <vt:lpstr>PowerPoint Presentation</vt:lpstr>
      <vt:lpstr>PowerPoint Presentation</vt:lpstr>
      <vt:lpstr>The Key Players in WWI</vt:lpstr>
      <vt:lpstr>Europe in 1914</vt:lpstr>
      <vt:lpstr>PowerPoint Presentation</vt:lpstr>
      <vt:lpstr>PowerPoint Presentation</vt:lpstr>
      <vt:lpstr>PowerPoint Presentation</vt:lpstr>
      <vt:lpstr>PowerPoint Presentation</vt:lpstr>
      <vt:lpstr>What was the most important Treaty that came from the Paris Peace Conference to settle War World I?</vt:lpstr>
      <vt:lpstr>Treaty of Versailles, 1919</vt:lpstr>
      <vt:lpstr>PowerPoint Presentation</vt:lpstr>
      <vt:lpstr>PowerPoint Presentation</vt:lpstr>
      <vt:lpstr>PowerPoint Presentation</vt:lpstr>
      <vt:lpstr>PowerPoint Presentation</vt:lpstr>
      <vt:lpstr>PowerPoint Presentation</vt:lpstr>
      <vt:lpstr>PowerPoint Presentation</vt:lpstr>
      <vt:lpstr>Treaty of Brest-Litovsk,  December , 1917</vt:lpstr>
      <vt:lpstr>PowerPoint Presentation</vt:lpstr>
      <vt:lpstr>PowerPoint Presentation</vt:lpstr>
      <vt:lpstr>Can you name the Peace Talk at the very end of World War II?</vt:lpstr>
      <vt:lpstr>Potsdam, July 1945</vt:lpstr>
      <vt:lpstr>PowerPoint Presentation</vt:lpstr>
      <vt:lpstr>PowerPoint Presentation</vt:lpstr>
      <vt:lpstr>What Treaty Created the European Union?</vt:lpstr>
      <vt:lpstr>PowerPoint Presentation</vt:lpstr>
    </vt:vector>
  </TitlesOfParts>
  <Company>Salem-Keizer_Public_Schools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SPRAGUE HIGH SCHOOL</dc:creator>
  <cp:lastModifiedBy>Ashley Adkins</cp:lastModifiedBy>
  <cp:revision>193</cp:revision>
  <dcterms:created xsi:type="dcterms:W3CDTF">2006-05-03T16:48:55Z</dcterms:created>
  <dcterms:modified xsi:type="dcterms:W3CDTF">2014-05-08T15:53:19Z</dcterms:modified>
</cp:coreProperties>
</file>