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5"/>
  </p:notesMasterIdLst>
  <p:handoutMasterIdLst>
    <p:handoutMasterId r:id="rId86"/>
  </p:handoutMasterIdLst>
  <p:sldIdLst>
    <p:sldId id="296" r:id="rId2"/>
    <p:sldId id="384" r:id="rId3"/>
    <p:sldId id="311" r:id="rId4"/>
    <p:sldId id="312" r:id="rId5"/>
    <p:sldId id="313" r:id="rId6"/>
    <p:sldId id="322" r:id="rId7"/>
    <p:sldId id="323" r:id="rId8"/>
    <p:sldId id="324" r:id="rId9"/>
    <p:sldId id="318" r:id="rId10"/>
    <p:sldId id="319" r:id="rId11"/>
    <p:sldId id="327" r:id="rId12"/>
    <p:sldId id="328" r:id="rId13"/>
    <p:sldId id="315" r:id="rId14"/>
    <p:sldId id="317" r:id="rId15"/>
    <p:sldId id="329" r:id="rId16"/>
    <p:sldId id="330" r:id="rId17"/>
    <p:sldId id="339" r:id="rId18"/>
    <p:sldId id="320" r:id="rId19"/>
    <p:sldId id="321" r:id="rId20"/>
    <p:sldId id="331" r:id="rId21"/>
    <p:sldId id="332" r:id="rId22"/>
    <p:sldId id="261" r:id="rId23"/>
    <p:sldId id="269" r:id="rId24"/>
    <p:sldId id="288" r:id="rId25"/>
    <p:sldId id="333" r:id="rId26"/>
    <p:sldId id="334" r:id="rId27"/>
    <p:sldId id="342" r:id="rId28"/>
    <p:sldId id="343" r:id="rId29"/>
    <p:sldId id="336" r:id="rId30"/>
    <p:sldId id="344" r:id="rId31"/>
    <p:sldId id="345" r:id="rId32"/>
    <p:sldId id="340" r:id="rId33"/>
    <p:sldId id="341" r:id="rId34"/>
    <p:sldId id="346" r:id="rId35"/>
    <p:sldId id="347" r:id="rId36"/>
    <p:sldId id="348" r:id="rId37"/>
    <p:sldId id="349" r:id="rId38"/>
    <p:sldId id="350" r:id="rId39"/>
    <p:sldId id="355" r:id="rId40"/>
    <p:sldId id="359" r:id="rId41"/>
    <p:sldId id="360" r:id="rId42"/>
    <p:sldId id="362" r:id="rId43"/>
    <p:sldId id="364" r:id="rId44"/>
    <p:sldId id="363" r:id="rId45"/>
    <p:sldId id="337" r:id="rId46"/>
    <p:sldId id="338" r:id="rId47"/>
    <p:sldId id="352" r:id="rId48"/>
    <p:sldId id="353" r:id="rId49"/>
    <p:sldId id="356" r:id="rId50"/>
    <p:sldId id="354" r:id="rId51"/>
    <p:sldId id="286" r:id="rId52"/>
    <p:sldId id="287" r:id="rId53"/>
    <p:sldId id="289" r:id="rId54"/>
    <p:sldId id="300" r:id="rId55"/>
    <p:sldId id="357" r:id="rId56"/>
    <p:sldId id="358" r:id="rId57"/>
    <p:sldId id="365" r:id="rId58"/>
    <p:sldId id="366" r:id="rId59"/>
    <p:sldId id="367" r:id="rId60"/>
    <p:sldId id="368" r:id="rId61"/>
    <p:sldId id="369" r:id="rId62"/>
    <p:sldId id="370" r:id="rId63"/>
    <p:sldId id="371" r:id="rId64"/>
    <p:sldId id="372" r:id="rId65"/>
    <p:sldId id="272" r:id="rId66"/>
    <p:sldId id="273" r:id="rId67"/>
    <p:sldId id="374" r:id="rId68"/>
    <p:sldId id="302" r:id="rId69"/>
    <p:sldId id="373" r:id="rId70"/>
    <p:sldId id="291" r:id="rId71"/>
    <p:sldId id="376" r:id="rId72"/>
    <p:sldId id="375" r:id="rId73"/>
    <p:sldId id="377" r:id="rId74"/>
    <p:sldId id="378" r:id="rId75"/>
    <p:sldId id="379" r:id="rId76"/>
    <p:sldId id="381" r:id="rId77"/>
    <p:sldId id="382" r:id="rId78"/>
    <p:sldId id="380" r:id="rId79"/>
    <p:sldId id="383" r:id="rId80"/>
    <p:sldId id="274" r:id="rId81"/>
    <p:sldId id="275" r:id="rId82"/>
    <p:sldId id="292" r:id="rId83"/>
    <p:sldId id="303" r:id="rId84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99"/>
    <a:srgbClr val="FDE5A1"/>
    <a:srgbClr val="CCFFCC"/>
    <a:srgbClr val="FFCCCC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2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tableStyles" Target="tableStyles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C9B5B22B-341D-4E08-8701-4C7E08A0CABF}" type="datetimeFigureOut">
              <a:rPr lang="en-US"/>
              <a:pPr>
                <a:defRPr/>
              </a:pPr>
              <a:t>5/4/2014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653C90AC-3EBB-44ED-AE36-CB35C08684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4294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758E1B6F-964C-4000-B005-33E27A4059DC}" type="datetimeFigureOut">
              <a:rPr lang="en-US"/>
              <a:pPr>
                <a:defRPr/>
              </a:pPr>
              <a:t>5/4/2014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3A738631-E302-4759-9FA1-167C243D6C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44246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735E232-C9B5-4112-A22B-8602DE9EE099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32074663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120A180-11C9-4C21-AD6A-789176C28B3F}" type="slidenum">
              <a:rPr lang="en-US" smtClean="0"/>
              <a:pPr/>
              <a:t>34</a:t>
            </a:fld>
            <a:endParaRPr lang="en-US" smtClean="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31724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C0D9E50-9F8A-421D-B3A5-EFEAE9561BD5}" type="slidenum">
              <a:rPr lang="en-US" smtClean="0"/>
              <a:pPr/>
              <a:t>35</a:t>
            </a:fld>
            <a:endParaRPr lang="en-US" smtClean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23518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0B02E74-B977-46D3-A7F1-FD3DB2813018}" type="slidenum">
              <a:rPr lang="en-US" smtClean="0"/>
              <a:pPr/>
              <a:t>36</a:t>
            </a:fld>
            <a:endParaRPr lang="en-US" smtClean="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86362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797695B-AD03-431B-9DD0-E15894FBD00D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9461731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2EAFDFA-6D48-4CAC-96DC-76CEE5C45B75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5690789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D22F202-7A46-4CA1-B3E2-0D552AC05A94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42747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A38709F-5E37-476A-B0B7-59C050AE6D5E}" type="slidenum">
              <a:rPr lang="en-US" smtClean="0"/>
              <a:pPr/>
              <a:t>15</a:t>
            </a:fld>
            <a:endParaRPr lang="en-US" smtClean="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76792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F9CBCA3-6922-4467-995A-857F670E28B3}" type="slidenum">
              <a:rPr lang="en-US" smtClean="0"/>
              <a:pPr/>
              <a:t>27</a:t>
            </a:fld>
            <a:endParaRPr lang="en-US" smtClean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98545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42AE4B1-1C07-4E5C-899B-0B715CBBEE1F}" type="slidenum">
              <a:rPr lang="en-US" smtClean="0"/>
              <a:pPr/>
              <a:t>28</a:t>
            </a:fld>
            <a:endParaRPr lang="en-US" smtClean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00716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0F98F23-475F-4FF3-9FCE-3A5430A5FD63}" type="slidenum">
              <a:rPr lang="en-US" smtClean="0"/>
              <a:pPr/>
              <a:t>30</a:t>
            </a:fld>
            <a:endParaRPr lang="en-US" smtClean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40419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1623405-E671-4595-BC14-73D7AC59A848}" type="slidenum">
              <a:rPr lang="en-US" smtClean="0"/>
              <a:pPr/>
              <a:t>31</a:t>
            </a:fld>
            <a:endParaRPr lang="en-US" smtClean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12333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68BC28-E122-4152-8404-286BCBBA62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1441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73906E-9308-4030-83BA-E240F01895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2026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744835-6944-4DFD-A68E-05CE29B6F2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8941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839A60-4C41-49FC-ADDD-0C6347A3BB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7317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C16BB7-C294-479A-9A54-88AAD1A136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4880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B17122-4AC8-41DC-B747-57DD25DA9C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1267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D972A1-AF98-436B-A599-C2F1D3EC53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086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7BE3DD-DBB1-46E5-96EA-33D3EE50BB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343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709548-8228-4370-AE62-C32DD2C97D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4394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1B2310-F155-4A7A-A29F-7766D71BF3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3600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6EF380-6CA0-47FC-9BE4-330485B726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8369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E5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6368C644-C334-467E-B21D-A558DA3DBE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nswers.com/main/Record2?a=NR&amp;url=http://commons.wikimedia.org/wiki/Image:Henry%20Seven%20England.jpg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3/39/Joan_of_arc_miniature_graded.jpg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eg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3124200"/>
            <a:ext cx="9144000" cy="1143000"/>
          </a:xfrm>
        </p:spPr>
        <p:txBody>
          <a:bodyPr/>
          <a:lstStyle/>
          <a:p>
            <a:pPr eaLnBrk="1" hangingPunct="1"/>
            <a:r>
              <a:rPr lang="en-US" sz="8000" b="1" smtClean="0">
                <a:latin typeface="Monotype Corsiva" panose="03010101010201010101" pitchFamily="66" charset="0"/>
              </a:rPr>
              <a:t>Important Wars and Treaties from European History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609600"/>
            <a:ext cx="9144000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atin typeface="Calibri" panose="020F0502020204030204" pitchFamily="34" charset="0"/>
              </a:rPr>
              <a:t>Fought in </a:t>
            </a:r>
            <a:r>
              <a:rPr lang="en-US" sz="4400" b="1" dirty="0" smtClean="0">
                <a:latin typeface="Calibri" panose="020F0502020204030204" pitchFamily="34" charset="0"/>
              </a:rPr>
              <a:t>England</a:t>
            </a:r>
            <a:r>
              <a:rPr lang="en-US" sz="4400" dirty="0" smtClean="0">
                <a:latin typeface="Calibri" panose="020F0502020204030204" pitchFamily="34" charset="0"/>
              </a:rPr>
              <a:t> between the Lancasters (family symbol red rose) and Yorks (family symbol white rose) after losing the H.Y.W.</a:t>
            </a:r>
          </a:p>
          <a:p>
            <a:pPr algn="ctr"/>
            <a:endParaRPr lang="en-US" sz="4400" dirty="0" smtClean="0">
              <a:latin typeface="Calibri" panose="020F0502020204030204" pitchFamily="34" charset="0"/>
            </a:endParaRPr>
          </a:p>
          <a:p>
            <a:pPr algn="ctr"/>
            <a:r>
              <a:rPr lang="en-US" sz="4400" dirty="0">
                <a:latin typeface="Calibri" panose="020F0502020204030204" pitchFamily="34" charset="0"/>
              </a:rPr>
              <a:t>E</a:t>
            </a:r>
            <a:r>
              <a:rPr lang="en-US" sz="4400" dirty="0" smtClean="0">
                <a:latin typeface="Calibri" panose="020F0502020204030204" pitchFamily="34" charset="0"/>
              </a:rPr>
              <a:t>nded with Lancaster victory and establishment of </a:t>
            </a:r>
            <a:r>
              <a:rPr lang="en-US" sz="4400" b="1" dirty="0" smtClean="0">
                <a:latin typeface="Calibri" panose="020F0502020204030204" pitchFamily="34" charset="0"/>
              </a:rPr>
              <a:t>Tudor Line </a:t>
            </a:r>
            <a:r>
              <a:rPr lang="en-US" sz="4400" dirty="0" smtClean="0">
                <a:latin typeface="Calibri" panose="020F0502020204030204" pitchFamily="34" charset="0"/>
              </a:rPr>
              <a:t>under </a:t>
            </a:r>
            <a:r>
              <a:rPr lang="en-US" sz="4400" b="1" dirty="0" smtClean="0">
                <a:latin typeface="Calibri" panose="020F0502020204030204" pitchFamily="34" charset="0"/>
              </a:rPr>
              <a:t>Henry VII</a:t>
            </a:r>
            <a:r>
              <a:rPr lang="en-US" sz="4400" dirty="0" smtClean="0">
                <a:latin typeface="Calibri" panose="020F0502020204030204" pitchFamily="34" charset="0"/>
              </a:rPr>
              <a:t>, a branch in Lancaster family line.</a:t>
            </a:r>
            <a:endParaRPr lang="en-US" sz="4400" dirty="0">
              <a:latin typeface="Calibri" panose="020F0502020204030204" pitchFamily="34" charset="0"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title"/>
          </p:nvPr>
        </p:nvSpPr>
        <p:spPr>
          <a:xfrm>
            <a:off x="0" y="609600"/>
            <a:ext cx="4343400" cy="5638800"/>
          </a:xfrm>
        </p:spPr>
        <p:txBody>
          <a:bodyPr/>
          <a:lstStyle/>
          <a:p>
            <a:pPr eaLnBrk="1" hangingPunct="1"/>
            <a:r>
              <a:rPr lang="en-US" dirty="0" smtClean="0"/>
              <a:t>Henry VII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of Tudor Line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r. 1485-1509</a:t>
            </a:r>
          </a:p>
        </p:txBody>
      </p:sp>
      <p:pic>
        <p:nvPicPr>
          <p:cNvPr id="16387" name="Picture 6" descr="Henry_Seven_England.jpg">
            <a:hlinkClick r:id="rId3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81500" y="0"/>
            <a:ext cx="47625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763000" cy="1143000"/>
          </a:xfrm>
        </p:spPr>
        <p:txBody>
          <a:bodyPr/>
          <a:lstStyle/>
          <a:p>
            <a:r>
              <a:rPr lang="en-US" b="1" dirty="0" smtClean="0"/>
              <a:t>Europe after the Rise of Monarchies in the 15</a:t>
            </a:r>
            <a:r>
              <a:rPr lang="en-US" b="1" baseline="30000" dirty="0" smtClean="0"/>
              <a:t>th</a:t>
            </a:r>
            <a:r>
              <a:rPr lang="en-US" b="1" dirty="0" smtClean="0"/>
              <a:t> Century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4525963"/>
          </a:xfrm>
        </p:spPr>
        <p:txBody>
          <a:bodyPr/>
          <a:lstStyle/>
          <a:p>
            <a:r>
              <a:rPr lang="en-US" sz="3600" b="1" dirty="0" smtClean="0"/>
              <a:t>Hapsburgs</a:t>
            </a:r>
            <a:r>
              <a:rPr lang="en-US" sz="3600" dirty="0" smtClean="0"/>
              <a:t> in control of Spain and HRE</a:t>
            </a:r>
            <a:br>
              <a:rPr lang="en-US" sz="3600" dirty="0" smtClean="0"/>
            </a:br>
            <a:endParaRPr lang="en-US" sz="3600" dirty="0" smtClean="0"/>
          </a:p>
          <a:p>
            <a:r>
              <a:rPr lang="en-US" sz="3600" b="1" dirty="0" smtClean="0"/>
              <a:t>Valois</a:t>
            </a:r>
            <a:r>
              <a:rPr lang="en-US" sz="3600" dirty="0" smtClean="0"/>
              <a:t> in control of  France</a:t>
            </a:r>
            <a:br>
              <a:rPr lang="en-US" sz="3600" dirty="0" smtClean="0"/>
            </a:br>
            <a:endParaRPr lang="en-US" sz="3600" dirty="0" smtClean="0"/>
          </a:p>
          <a:p>
            <a:r>
              <a:rPr lang="en-US" sz="3600" b="1" dirty="0" smtClean="0"/>
              <a:t>Tudors</a:t>
            </a:r>
            <a:r>
              <a:rPr lang="en-US" sz="3600" dirty="0" smtClean="0"/>
              <a:t> in control of England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" y="0"/>
            <a:ext cx="8686800" cy="6705600"/>
          </a:xfrm>
        </p:spPr>
        <p:txBody>
          <a:bodyPr/>
          <a:lstStyle/>
          <a:p>
            <a:pPr eaLnBrk="1" hangingPunct="1"/>
            <a:r>
              <a:rPr lang="en-US" sz="7200" b="1" smtClean="0">
                <a:latin typeface="Monotype Corsiva" panose="03010101010201010101" pitchFamily="66" charset="0"/>
              </a:rPr>
              <a:t>Habsburg-Valois Wars and the French Invasions of Italy</a:t>
            </a:r>
            <a:r>
              <a:rPr lang="en-US" sz="4800" u="sng" smtClean="0">
                <a:latin typeface="Berling Antiqua" pitchFamily="18" charset="0"/>
              </a:rPr>
              <a:t/>
            </a:r>
            <a:br>
              <a:rPr lang="en-US" sz="4800" u="sng" smtClean="0">
                <a:latin typeface="Berling Antiqua" pitchFamily="18" charset="0"/>
              </a:rPr>
            </a:br>
            <a:r>
              <a:rPr lang="en-US" sz="4500" smtClean="0">
                <a:latin typeface="Berling Antiqua" pitchFamily="18" charset="0"/>
              </a:rPr>
              <a:t/>
            </a:r>
            <a:br>
              <a:rPr lang="en-US" sz="4500" smtClean="0">
                <a:latin typeface="Berling Antiqua" pitchFamily="18" charset="0"/>
              </a:rPr>
            </a:br>
            <a:r>
              <a:rPr lang="en-US" sz="4500" smtClean="0">
                <a:latin typeface="Berling Antiqua" pitchFamily="18" charset="0"/>
              </a:rPr>
              <a:t>1494-1559</a:t>
            </a:r>
            <a:endParaRPr lang="en-US" sz="45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533400"/>
            <a:ext cx="8458200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Calibri" panose="020F0502020204030204" pitchFamily="34" charset="0"/>
              </a:rPr>
              <a:t>It was the war between </a:t>
            </a:r>
            <a:r>
              <a:rPr lang="en-US" sz="4000" b="1" dirty="0" smtClean="0">
                <a:latin typeface="Calibri" panose="020F0502020204030204" pitchFamily="34" charset="0"/>
              </a:rPr>
              <a:t>France</a:t>
            </a:r>
            <a:r>
              <a:rPr lang="en-US" sz="4000" dirty="0" smtClean="0">
                <a:latin typeface="Calibri" panose="020F0502020204030204" pitchFamily="34" charset="0"/>
              </a:rPr>
              <a:t> and the </a:t>
            </a:r>
            <a:r>
              <a:rPr lang="en-US" sz="4000" b="1" dirty="0" smtClean="0">
                <a:latin typeface="Calibri" panose="020F0502020204030204" pitchFamily="34" charset="0"/>
              </a:rPr>
              <a:t>Hapsburgs</a:t>
            </a:r>
            <a:r>
              <a:rPr lang="en-US" sz="4000" dirty="0" smtClean="0">
                <a:latin typeface="Calibri" panose="020F0502020204030204" pitchFamily="34" charset="0"/>
              </a:rPr>
              <a:t> (mostly </a:t>
            </a:r>
            <a:r>
              <a:rPr lang="en-US" sz="4000" b="1" dirty="0" smtClean="0">
                <a:latin typeface="Calibri" panose="020F0502020204030204" pitchFamily="34" charset="0"/>
              </a:rPr>
              <a:t>Charles V</a:t>
            </a:r>
            <a:r>
              <a:rPr lang="en-US" sz="4000" dirty="0" smtClean="0">
                <a:latin typeface="Calibri" panose="020F0502020204030204" pitchFamily="34" charset="0"/>
              </a:rPr>
              <a:t>) to control the independent states of Italy as well as territorial disputes on their borders.</a:t>
            </a:r>
          </a:p>
          <a:p>
            <a:pPr algn="ctr"/>
            <a:endParaRPr lang="en-US" sz="4000" dirty="0" smtClean="0">
              <a:latin typeface="Calibri" panose="020F0502020204030204" pitchFamily="34" charset="0"/>
            </a:endParaRPr>
          </a:p>
          <a:p>
            <a:pPr algn="ctr"/>
            <a:r>
              <a:rPr lang="en-US" sz="4000" dirty="0" smtClean="0">
                <a:latin typeface="Calibri" panose="020F0502020204030204" pitchFamily="34" charset="0"/>
              </a:rPr>
              <a:t>France invaded Italy 3 times; during the 3</a:t>
            </a:r>
            <a:r>
              <a:rPr lang="en-US" sz="4000" baseline="30000" dirty="0" smtClean="0">
                <a:latin typeface="Calibri" panose="020F0502020204030204" pitchFamily="34" charset="0"/>
              </a:rPr>
              <a:t>rd</a:t>
            </a:r>
            <a:r>
              <a:rPr lang="en-US" sz="4000" dirty="0" smtClean="0">
                <a:latin typeface="Calibri" panose="020F0502020204030204" pitchFamily="34" charset="0"/>
              </a:rPr>
              <a:t> invasion of 1527, Rome was sacked ending the </a:t>
            </a:r>
            <a:r>
              <a:rPr lang="en-US" sz="4000" b="1" dirty="0" smtClean="0">
                <a:latin typeface="Calibri" panose="020F0502020204030204" pitchFamily="34" charset="0"/>
              </a:rPr>
              <a:t>High Renaissance.</a:t>
            </a:r>
            <a:endParaRPr lang="en-US" sz="4000" dirty="0">
              <a:latin typeface="Calibri" panose="020F0502020204030204" pitchFamily="34" charset="0"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5486400" y="228600"/>
            <a:ext cx="3505200" cy="6248400"/>
          </a:xfrm>
        </p:spPr>
        <p:txBody>
          <a:bodyPr/>
          <a:lstStyle/>
          <a:p>
            <a:pPr eaLnBrk="1" hangingPunct="1"/>
            <a:r>
              <a:rPr lang="en-US" smtClean="0">
                <a:latin typeface="Berling Antiqua" pitchFamily="18" charset="0"/>
              </a:rPr>
              <a:t>Charles V, HRE &amp; King of Spain</a:t>
            </a:r>
            <a:br>
              <a:rPr lang="en-US" smtClean="0">
                <a:latin typeface="Berling Antiqua" pitchFamily="18" charset="0"/>
              </a:rPr>
            </a:br>
            <a:r>
              <a:rPr lang="en-US" smtClean="0">
                <a:latin typeface="Berling Antiqua" pitchFamily="18" charset="0"/>
              </a:rPr>
              <a:t/>
            </a:r>
            <a:br>
              <a:rPr lang="en-US" smtClean="0">
                <a:latin typeface="Berling Antiqua" pitchFamily="18" charset="0"/>
              </a:rPr>
            </a:br>
            <a:r>
              <a:rPr lang="en-US" smtClean="0">
                <a:latin typeface="Berling Antiqua" pitchFamily="18" charset="0"/>
              </a:rPr>
              <a:t>1500-1558</a:t>
            </a:r>
          </a:p>
        </p:txBody>
      </p:sp>
      <p:pic>
        <p:nvPicPr>
          <p:cNvPr id="21507" name="Picture 3" descr="Emperor_charles_v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2895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upload.wikimedia.org/wikipedia/commons/7/7a/Habsburg_Map_154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979488"/>
            <a:ext cx="9448800" cy="587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7543800" cy="979488"/>
          </a:xfrm>
        </p:spPr>
        <p:txBody>
          <a:bodyPr/>
          <a:lstStyle/>
          <a:p>
            <a:r>
              <a:rPr lang="en-US" smtClean="0"/>
              <a:t>Habsburg Holdings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457200" y="1905000"/>
            <a:ext cx="8229600" cy="1143000"/>
          </a:xfrm>
        </p:spPr>
        <p:txBody>
          <a:bodyPr/>
          <a:lstStyle/>
          <a:p>
            <a:r>
              <a:rPr lang="en-US" sz="8000" b="1" smtClean="0">
                <a:latin typeface="Monotype Corsiva" panose="03010101010201010101" pitchFamily="66" charset="0"/>
              </a:rPr>
              <a:t>The Wars of Religion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362200" y="3733800"/>
            <a:ext cx="4114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latin typeface="Monotype Corsiva" panose="03010101010201010101" pitchFamily="66" charset="0"/>
              </a:rPr>
              <a:t>16</a:t>
            </a:r>
            <a:r>
              <a:rPr lang="en-US" sz="6000" b="1" baseline="30000" dirty="0" smtClean="0">
                <a:latin typeface="Monotype Corsiva" panose="03010101010201010101" pitchFamily="66" charset="0"/>
              </a:rPr>
              <a:t>th</a:t>
            </a:r>
            <a:r>
              <a:rPr lang="en-US" sz="6000" b="1" dirty="0" smtClean="0">
                <a:latin typeface="Monotype Corsiva" panose="03010101010201010101" pitchFamily="66" charset="0"/>
              </a:rPr>
              <a:t> Century</a:t>
            </a:r>
            <a:endParaRPr lang="en-US" sz="6000" b="1" dirty="0">
              <a:latin typeface="Monotype Corsiva" panose="03010101010201010101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" y="304800"/>
            <a:ext cx="8686800" cy="6400800"/>
          </a:xfrm>
        </p:spPr>
        <p:txBody>
          <a:bodyPr/>
          <a:lstStyle/>
          <a:p>
            <a:pPr eaLnBrk="1" hangingPunct="1"/>
            <a:r>
              <a:rPr lang="en-US" sz="7200" b="1" dirty="0" smtClean="0">
                <a:latin typeface="Monotype Corsiva" panose="03010101010201010101" pitchFamily="66" charset="0"/>
              </a:rPr>
              <a:t>German Wars of Religion:</a:t>
            </a:r>
            <a:r>
              <a:rPr lang="en-US" sz="6600" b="1" dirty="0" smtClean="0">
                <a:latin typeface="Monotype Corsiva" panose="03010101010201010101" pitchFamily="66" charset="0"/>
              </a:rPr>
              <a:t/>
            </a:r>
            <a:br>
              <a:rPr lang="en-US" sz="6600" b="1" dirty="0" smtClean="0">
                <a:latin typeface="Monotype Corsiva" panose="03010101010201010101" pitchFamily="66" charset="0"/>
              </a:rPr>
            </a:br>
            <a:r>
              <a:rPr lang="en-US" sz="6600" b="1" dirty="0" smtClean="0">
                <a:latin typeface="Monotype Corsiva" panose="03010101010201010101" pitchFamily="66" charset="0"/>
              </a:rPr>
              <a:t/>
            </a:r>
            <a:br>
              <a:rPr lang="en-US" sz="6600" b="1" dirty="0" smtClean="0">
                <a:latin typeface="Monotype Corsiva" panose="03010101010201010101" pitchFamily="66" charset="0"/>
              </a:rPr>
            </a:br>
            <a:r>
              <a:rPr lang="en-US" sz="5400" b="1" dirty="0" smtClean="0">
                <a:latin typeface="Monotype Corsiva" panose="03010101010201010101" pitchFamily="66" charset="0"/>
              </a:rPr>
              <a:t>The German Peasants’ War (Peasants’ Revolt) and the Schmalkaldic War</a:t>
            </a:r>
            <a:br>
              <a:rPr lang="en-US" sz="5400" b="1" dirty="0" smtClean="0">
                <a:latin typeface="Monotype Corsiva" panose="03010101010201010101" pitchFamily="66" charset="0"/>
              </a:rPr>
            </a:br>
            <a:r>
              <a:rPr lang="en-US" sz="4500" dirty="0" smtClean="0">
                <a:latin typeface="Calibri" panose="020F0502020204030204" pitchFamily="34" charset="0"/>
              </a:rPr>
              <a:t/>
            </a:r>
            <a:br>
              <a:rPr lang="en-US" sz="4500" dirty="0" smtClean="0">
                <a:latin typeface="Calibri" panose="020F0502020204030204" pitchFamily="34" charset="0"/>
              </a:rPr>
            </a:br>
            <a:endParaRPr lang="en-US" sz="4500" dirty="0" smtClean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49" y="154087"/>
            <a:ext cx="906780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atin typeface="Calibri" panose="020F0502020204030204" pitchFamily="34" charset="0"/>
              </a:rPr>
              <a:t>First, the Peasants’ War</a:t>
            </a:r>
          </a:p>
          <a:p>
            <a:pPr algn="ctr"/>
            <a:r>
              <a:rPr lang="en-US" sz="4400" dirty="0" smtClean="0">
                <a:latin typeface="Calibri" panose="020F0502020204030204" pitchFamily="34" charset="0"/>
              </a:rPr>
              <a:t/>
            </a:r>
            <a:br>
              <a:rPr lang="en-US" sz="4400" dirty="0" smtClean="0">
                <a:latin typeface="Calibri" panose="020F0502020204030204" pitchFamily="34" charset="0"/>
              </a:rPr>
            </a:br>
            <a:r>
              <a:rPr lang="en-US" sz="4400" dirty="0" smtClean="0">
                <a:latin typeface="Calibri" panose="020F0502020204030204" pitchFamily="34" charset="0"/>
              </a:rPr>
              <a:t>Peasants revolted 1524-1525 in response to rise of </a:t>
            </a:r>
            <a:r>
              <a:rPr lang="en-US" sz="4400" b="1" dirty="0" smtClean="0">
                <a:latin typeface="Calibri" panose="020F0502020204030204" pitchFamily="34" charset="0"/>
              </a:rPr>
              <a:t>Protestantism</a:t>
            </a:r>
            <a:r>
              <a:rPr lang="en-US" sz="4400" dirty="0" smtClean="0">
                <a:latin typeface="Calibri" panose="020F0502020204030204" pitchFamily="34" charset="0"/>
              </a:rPr>
              <a:t>, but mostly for </a:t>
            </a:r>
            <a:r>
              <a:rPr lang="en-US" sz="4400" b="1" dirty="0" smtClean="0">
                <a:latin typeface="Calibri" panose="020F0502020204030204" pitchFamily="34" charset="0"/>
              </a:rPr>
              <a:t>political</a:t>
            </a:r>
            <a:r>
              <a:rPr lang="en-US" sz="4400" dirty="0" smtClean="0">
                <a:latin typeface="Calibri" panose="020F0502020204030204" pitchFamily="34" charset="0"/>
              </a:rPr>
              <a:t> and </a:t>
            </a:r>
            <a:r>
              <a:rPr lang="en-US" sz="4400" b="1" dirty="0" smtClean="0">
                <a:latin typeface="Calibri" panose="020F0502020204030204" pitchFamily="34" charset="0"/>
              </a:rPr>
              <a:t>economic</a:t>
            </a:r>
            <a:r>
              <a:rPr lang="en-US" sz="4400" dirty="0" smtClean="0">
                <a:latin typeface="Calibri" panose="020F0502020204030204" pitchFamily="34" charset="0"/>
              </a:rPr>
              <a:t> rights against German princes;</a:t>
            </a:r>
          </a:p>
          <a:p>
            <a:pPr algn="ctr"/>
            <a:endParaRPr lang="en-US" sz="4400" dirty="0">
              <a:latin typeface="Calibri" panose="020F0502020204030204" pitchFamily="34" charset="0"/>
            </a:endParaRPr>
          </a:p>
          <a:p>
            <a:pPr algn="ctr"/>
            <a:r>
              <a:rPr lang="en-US" sz="4400" b="1" dirty="0" smtClean="0">
                <a:latin typeface="Calibri" panose="020F0502020204030204" pitchFamily="34" charset="0"/>
              </a:rPr>
              <a:t>Denounced by Luther </a:t>
            </a:r>
            <a:r>
              <a:rPr lang="en-US" sz="4400" dirty="0" smtClean="0">
                <a:latin typeface="Calibri" panose="020F0502020204030204" pitchFamily="34" charset="0"/>
              </a:rPr>
              <a:t>and put down by German princes.</a:t>
            </a:r>
          </a:p>
          <a:p>
            <a:pPr algn="ctr"/>
            <a:endParaRPr lang="en-US" dirty="0">
              <a:latin typeface="Calibri" panose="020F0502020204030204" pitchFamily="34" charset="0"/>
            </a:endParaRPr>
          </a:p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514600"/>
            <a:ext cx="9144000" cy="1143000"/>
          </a:xfrm>
        </p:spPr>
        <p:txBody>
          <a:bodyPr/>
          <a:lstStyle/>
          <a:p>
            <a:pPr eaLnBrk="1" hangingPunct="1"/>
            <a:r>
              <a:rPr lang="en-US" sz="8000" b="1" dirty="0" smtClean="0">
                <a:latin typeface="Monotype Corsiva" panose="03010101010201010101" pitchFamily="66" charset="0"/>
              </a:rPr>
              <a:t>Part 1: </a:t>
            </a:r>
            <a:br>
              <a:rPr lang="en-US" sz="8000" b="1" dirty="0" smtClean="0">
                <a:latin typeface="Monotype Corsiva" panose="03010101010201010101" pitchFamily="66" charset="0"/>
              </a:rPr>
            </a:br>
            <a:r>
              <a:rPr lang="en-US" sz="8000" b="1" dirty="0" smtClean="0">
                <a:latin typeface="Monotype Corsiva" panose="03010101010201010101" pitchFamily="66" charset="0"/>
              </a:rPr>
              <a:t>Before the French Revolution</a:t>
            </a:r>
            <a:endParaRPr lang="en-US" sz="8000" b="1" dirty="0" smtClean="0"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8322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304800"/>
            <a:ext cx="8839200" cy="66633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800" b="1" dirty="0" smtClean="0">
                <a:latin typeface="Calibri" panose="020F0502020204030204" pitchFamily="34" charset="0"/>
              </a:rPr>
              <a:t>Formation of the Schmalkaldic League</a:t>
            </a:r>
            <a:br>
              <a:rPr lang="en-US" sz="3800" b="1" dirty="0" smtClean="0">
                <a:latin typeface="Calibri" panose="020F0502020204030204" pitchFamily="34" charset="0"/>
              </a:rPr>
            </a:br>
            <a:endParaRPr lang="en-US" sz="1500" b="1" dirty="0" smtClean="0">
              <a:latin typeface="Calibri" panose="020F0502020204030204" pitchFamily="34" charset="0"/>
            </a:endParaRPr>
          </a:p>
          <a:p>
            <a:pPr algn="ctr"/>
            <a:r>
              <a:rPr lang="en-US" sz="3800" b="1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Charles V</a:t>
            </a:r>
            <a:r>
              <a:rPr lang="en-US" sz="38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 ordered all German princes to revert to Catholicism after Peasants’ War</a:t>
            </a:r>
          </a:p>
          <a:p>
            <a:pPr algn="ctr"/>
            <a:endParaRPr lang="en-US" sz="38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sz="38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In 1531 German Protestant princes responded by forming the League which was a </a:t>
            </a:r>
            <a:r>
              <a:rPr lang="en-US" sz="3800" b="1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defensive alliance</a:t>
            </a:r>
          </a:p>
          <a:p>
            <a:pPr algn="ctr"/>
            <a:endParaRPr lang="en-US" sz="3800" b="1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sz="38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League issued </a:t>
            </a:r>
            <a:r>
              <a:rPr lang="en-US" sz="3800" b="1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Augsburg Confession </a:t>
            </a:r>
            <a:r>
              <a:rPr lang="en-US" sz="38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– a moderate statement of Prot. beliefs</a:t>
            </a:r>
          </a:p>
          <a:p>
            <a:pPr algn="ctr"/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9570"/>
            <a:ext cx="8991600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Calibri" panose="020F0502020204030204" pitchFamily="34" charset="0"/>
              </a:rPr>
              <a:t>Schmalkaldic War </a:t>
            </a:r>
            <a:r>
              <a:rPr lang="en-US" sz="2000" dirty="0" smtClean="0">
                <a:latin typeface="Calibri" panose="020F0502020204030204" pitchFamily="34" charset="0"/>
              </a:rPr>
              <a:t/>
            </a:r>
            <a:br>
              <a:rPr lang="en-US" sz="2000" dirty="0" smtClean="0">
                <a:latin typeface="Calibri" panose="020F0502020204030204" pitchFamily="34" charset="0"/>
              </a:rPr>
            </a:br>
            <a:endParaRPr lang="en-US" sz="2000" dirty="0" smtClean="0">
              <a:latin typeface="Calibri" panose="020F0502020204030204" pitchFamily="34" charset="0"/>
            </a:endParaRPr>
          </a:p>
          <a:p>
            <a:pPr algn="ctr"/>
            <a:r>
              <a:rPr lang="en-US" sz="4000" dirty="0" smtClean="0">
                <a:latin typeface="Calibri" panose="020F0502020204030204" pitchFamily="34" charset="0"/>
              </a:rPr>
              <a:t>1547- Charles V’s imperial armies crushed Schmalkaldic League &amp; he issued </a:t>
            </a:r>
            <a:r>
              <a:rPr lang="en-US" sz="4000" b="1" dirty="0" smtClean="0">
                <a:latin typeface="Calibri" panose="020F0502020204030204" pitchFamily="34" charset="0"/>
              </a:rPr>
              <a:t>Augsburg Interim</a:t>
            </a:r>
            <a:r>
              <a:rPr lang="en-US" sz="4000" dirty="0" smtClean="0">
                <a:latin typeface="Calibri" panose="020F0502020204030204" pitchFamily="34" charset="0"/>
              </a:rPr>
              <a:t> saying German </a:t>
            </a:r>
            <a:r>
              <a:rPr lang="en-US" sz="4000" dirty="0" err="1" smtClean="0">
                <a:latin typeface="Calibri" panose="020F0502020204030204" pitchFamily="34" charset="0"/>
              </a:rPr>
              <a:t>Prots</a:t>
            </a:r>
            <a:r>
              <a:rPr lang="en-US" sz="4000" dirty="0" smtClean="0">
                <a:latin typeface="Calibri" panose="020F0502020204030204" pitchFamily="34" charset="0"/>
              </a:rPr>
              <a:t> had to readopt Catholic beliefs and practices but German princes continued to resist.</a:t>
            </a:r>
          </a:p>
          <a:p>
            <a:pPr algn="ctr"/>
            <a:endParaRPr lang="en-US" sz="4000" dirty="0" smtClean="0">
              <a:latin typeface="Calibri" panose="020F0502020204030204" pitchFamily="34" charset="0"/>
            </a:endParaRPr>
          </a:p>
          <a:p>
            <a:pPr algn="ctr"/>
            <a:r>
              <a:rPr lang="en-US" sz="4000" dirty="0" smtClean="0">
                <a:latin typeface="Calibri" panose="020F0502020204030204" pitchFamily="34" charset="0"/>
              </a:rPr>
              <a:t>Charles V finally realizes by 1555, he can no longer stop growth of Protestantism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2133600"/>
            <a:ext cx="7848600" cy="3200400"/>
          </a:xfrm>
        </p:spPr>
        <p:txBody>
          <a:bodyPr/>
          <a:lstStyle/>
          <a:p>
            <a:pPr marL="342900" indent="-342900"/>
            <a:r>
              <a:rPr lang="en-US" sz="4800" dirty="0" smtClean="0">
                <a:latin typeface="Calibri" panose="020F0502020204030204" pitchFamily="34" charset="0"/>
              </a:rPr>
              <a:t>What was the Peace Treaty that established </a:t>
            </a:r>
            <a:r>
              <a:rPr lang="en-US" sz="4800" b="1" dirty="0" smtClean="0">
                <a:latin typeface="Calibri" panose="020F0502020204030204" pitchFamily="34" charset="0"/>
              </a:rPr>
              <a:t>Catholic</a:t>
            </a:r>
            <a:r>
              <a:rPr lang="en-US" sz="4800" i="1" dirty="0" smtClean="0">
                <a:latin typeface="Calibri" panose="020F0502020204030204" pitchFamily="34" charset="0"/>
              </a:rPr>
              <a:t> </a:t>
            </a:r>
            <a:r>
              <a:rPr lang="en-US" sz="4800" dirty="0" smtClean="0">
                <a:latin typeface="Calibri" panose="020F0502020204030204" pitchFamily="34" charset="0"/>
              </a:rPr>
              <a:t>and </a:t>
            </a:r>
            <a:r>
              <a:rPr lang="en-US" sz="4800" b="1" dirty="0" smtClean="0">
                <a:latin typeface="Calibri" panose="020F0502020204030204" pitchFamily="34" charset="0"/>
              </a:rPr>
              <a:t>Lutheran</a:t>
            </a:r>
            <a:r>
              <a:rPr lang="en-US" sz="4800" i="1" dirty="0" smtClean="0">
                <a:latin typeface="Calibri" panose="020F0502020204030204" pitchFamily="34" charset="0"/>
              </a:rPr>
              <a:t> </a:t>
            </a:r>
            <a:r>
              <a:rPr lang="en-US" sz="4800" dirty="0" smtClean="0">
                <a:latin typeface="Calibri" panose="020F0502020204030204" pitchFamily="34" charset="0"/>
              </a:rPr>
              <a:t>religions in Germany according to ruler of the region given by </a:t>
            </a:r>
            <a:r>
              <a:rPr lang="en-US" sz="4800" b="1" dirty="0" smtClean="0">
                <a:latin typeface="Calibri" panose="020F0502020204030204" pitchFamily="34" charset="0"/>
              </a:rPr>
              <a:t>Charles V</a:t>
            </a:r>
            <a:r>
              <a:rPr lang="en-US" sz="4000" dirty="0" smtClean="0">
                <a:latin typeface="Calibri" panose="020F0502020204030204" pitchFamily="34" charset="0"/>
              </a:rPr>
              <a:t>?</a:t>
            </a:r>
            <a:br>
              <a:rPr lang="en-US" sz="4000" dirty="0" smtClean="0">
                <a:latin typeface="Calibri" panose="020F0502020204030204" pitchFamily="34" charset="0"/>
              </a:rPr>
            </a:br>
            <a:r>
              <a:rPr lang="en-US" sz="4000" dirty="0" smtClean="0">
                <a:latin typeface="Calibri" panose="020F0502020204030204" pitchFamily="34" charset="0"/>
              </a:rPr>
              <a:t/>
            </a:r>
            <a:br>
              <a:rPr lang="en-US" sz="4000" dirty="0" smtClean="0">
                <a:latin typeface="Calibri" panose="020F0502020204030204" pitchFamily="34" charset="0"/>
              </a:rPr>
            </a:br>
            <a:endParaRPr lang="en-US" dirty="0" smtClean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-14288" y="2667000"/>
            <a:ext cx="9144001" cy="1143000"/>
          </a:xfrm>
        </p:spPr>
        <p:txBody>
          <a:bodyPr/>
          <a:lstStyle/>
          <a:p>
            <a:pPr eaLnBrk="1" hangingPunct="1"/>
            <a:r>
              <a:rPr lang="en-US" sz="8800" b="1" smtClean="0">
                <a:latin typeface="Monotype Corsiva" panose="03010101010201010101" pitchFamily="66" charset="0"/>
              </a:rPr>
              <a:t>The Peace of Augsburg of 1555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52400" y="228600"/>
            <a:ext cx="8991600" cy="6172200"/>
          </a:xfrm>
        </p:spPr>
        <p:txBody>
          <a:bodyPr/>
          <a:lstStyle/>
          <a:p>
            <a:pPr marL="0" indent="0" algn="ctr" eaLnBrk="1" hangingPunct="1">
              <a:buFontTx/>
              <a:buNone/>
            </a:pPr>
            <a:r>
              <a:rPr lang="en-US" sz="4000" dirty="0" smtClean="0">
                <a:latin typeface="Calibri" panose="020F0502020204030204" pitchFamily="34" charset="0"/>
              </a:rPr>
              <a:t>This peace established that the </a:t>
            </a:r>
            <a:r>
              <a:rPr lang="en-US" sz="4000" b="1" dirty="0" smtClean="0">
                <a:latin typeface="Calibri" panose="020F0502020204030204" pitchFamily="34" charset="0"/>
              </a:rPr>
              <a:t>ruler’s religion sets the religion</a:t>
            </a:r>
            <a:r>
              <a:rPr lang="en-US" sz="4000" dirty="0" smtClean="0">
                <a:latin typeface="Calibri" panose="020F0502020204030204" pitchFamily="34" charset="0"/>
              </a:rPr>
              <a:t> for that area (</a:t>
            </a:r>
            <a:r>
              <a:rPr lang="en-US" sz="4000" i="1" dirty="0" err="1" smtClean="0">
                <a:latin typeface="Calibri" panose="020F0502020204030204" pitchFamily="34" charset="0"/>
              </a:rPr>
              <a:t>cuius</a:t>
            </a:r>
            <a:r>
              <a:rPr lang="en-US" sz="4000" i="1" dirty="0" smtClean="0">
                <a:latin typeface="Calibri" panose="020F0502020204030204" pitchFamily="34" charset="0"/>
              </a:rPr>
              <a:t> region, </a:t>
            </a:r>
            <a:r>
              <a:rPr lang="en-US" sz="4000" i="1" dirty="0" err="1" smtClean="0">
                <a:latin typeface="Calibri" panose="020F0502020204030204" pitchFamily="34" charset="0"/>
              </a:rPr>
              <a:t>ejus</a:t>
            </a:r>
            <a:r>
              <a:rPr lang="en-US" sz="4000" i="1" dirty="0" smtClean="0">
                <a:latin typeface="Calibri" panose="020F0502020204030204" pitchFamily="34" charset="0"/>
              </a:rPr>
              <a:t> </a:t>
            </a:r>
            <a:r>
              <a:rPr lang="en-US" sz="4000" i="1" dirty="0" err="1" smtClean="0">
                <a:latin typeface="Calibri" panose="020F0502020204030204" pitchFamily="34" charset="0"/>
              </a:rPr>
              <a:t>religio</a:t>
            </a:r>
            <a:r>
              <a:rPr lang="en-US" sz="4000" i="1" dirty="0" smtClean="0">
                <a:latin typeface="Calibri" panose="020F0502020204030204" pitchFamily="34" charset="0"/>
              </a:rPr>
              <a:t>)</a:t>
            </a:r>
          </a:p>
          <a:p>
            <a:pPr marL="0" indent="0" algn="ctr" eaLnBrk="1" hangingPunct="1">
              <a:buFontTx/>
              <a:buNone/>
            </a:pPr>
            <a:endParaRPr lang="en-US" sz="2000" dirty="0" smtClean="0">
              <a:latin typeface="Calibri" panose="020F0502020204030204" pitchFamily="34" charset="0"/>
            </a:endParaRPr>
          </a:p>
          <a:p>
            <a:pPr marL="0" indent="0" algn="ctr" eaLnBrk="1" hangingPunct="1">
              <a:buFontTx/>
              <a:buNone/>
            </a:pPr>
            <a:r>
              <a:rPr lang="en-US" sz="4000" dirty="0" smtClean="0">
                <a:latin typeface="Calibri" panose="020F0502020204030204" pitchFamily="34" charset="0"/>
              </a:rPr>
              <a:t>This was a </a:t>
            </a:r>
            <a:r>
              <a:rPr lang="en-US" sz="4000" b="1" dirty="0" smtClean="0">
                <a:latin typeface="Calibri" panose="020F0502020204030204" pitchFamily="34" charset="0"/>
              </a:rPr>
              <a:t>great victory for Protestants </a:t>
            </a:r>
            <a:r>
              <a:rPr lang="en-US" sz="4000" dirty="0" smtClean="0">
                <a:latin typeface="Calibri" panose="020F0502020204030204" pitchFamily="34" charset="0"/>
              </a:rPr>
              <a:t>b/c It was official recognition of the newly arrived Lutheran church</a:t>
            </a:r>
          </a:p>
          <a:p>
            <a:pPr marL="0" indent="0" algn="ctr" eaLnBrk="1" hangingPunct="1">
              <a:buFontTx/>
              <a:buNone/>
            </a:pPr>
            <a:endParaRPr lang="en-US" sz="2000" dirty="0" smtClean="0">
              <a:latin typeface="Calibri" panose="020F0502020204030204" pitchFamily="34" charset="0"/>
            </a:endParaRPr>
          </a:p>
          <a:p>
            <a:pPr marL="0" indent="0" algn="ctr" eaLnBrk="1" hangingPunct="1">
              <a:buFontTx/>
              <a:buNone/>
            </a:pPr>
            <a:r>
              <a:rPr lang="en-US" sz="4000" dirty="0" smtClean="0">
                <a:latin typeface="Calibri" panose="020F0502020204030204" pitchFamily="34" charset="0"/>
              </a:rPr>
              <a:t>But, it would continue to</a:t>
            </a:r>
            <a:r>
              <a:rPr lang="en-US" sz="4000" b="1" dirty="0" smtClean="0">
                <a:latin typeface="Calibri" panose="020F0502020204030204" pitchFamily="34" charset="0"/>
              </a:rPr>
              <a:t> keep Germany (The H.R.E.) fragmented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-14288" y="2667000"/>
            <a:ext cx="9144001" cy="1143000"/>
          </a:xfrm>
        </p:spPr>
        <p:txBody>
          <a:bodyPr/>
          <a:lstStyle/>
          <a:p>
            <a:pPr eaLnBrk="1" hangingPunct="1"/>
            <a:r>
              <a:rPr lang="en-US" sz="8800" b="1" dirty="0" smtClean="0">
                <a:latin typeface="Monotype Corsiva" panose="03010101010201010101" pitchFamily="66" charset="0"/>
              </a:rPr>
              <a:t>The French Wars of Religion</a:t>
            </a:r>
            <a:r>
              <a:rPr lang="en-US" sz="3500" b="1" dirty="0" smtClean="0">
                <a:latin typeface="Monotype Corsiva" panose="03010101010201010101" pitchFamily="66" charset="0"/>
              </a:rPr>
              <a:t/>
            </a:r>
            <a:br>
              <a:rPr lang="en-US" sz="3500" b="1" dirty="0" smtClean="0">
                <a:latin typeface="Monotype Corsiva" panose="03010101010201010101" pitchFamily="66" charset="0"/>
              </a:rPr>
            </a:br>
            <a:r>
              <a:rPr lang="en-US" sz="3500" b="1" dirty="0" smtClean="0">
                <a:latin typeface="Monotype Corsiva" panose="03010101010201010101" pitchFamily="66" charset="0"/>
              </a:rPr>
              <a:t/>
            </a:r>
            <a:br>
              <a:rPr lang="en-US" sz="3500" b="1" dirty="0" smtClean="0">
                <a:latin typeface="Monotype Corsiva" panose="03010101010201010101" pitchFamily="66" charset="0"/>
              </a:rPr>
            </a:br>
            <a:r>
              <a:rPr lang="en-US" sz="6000" b="1" dirty="0" smtClean="0">
                <a:latin typeface="Monotype Corsiva" panose="03010101010201010101" pitchFamily="66" charset="0"/>
              </a:rPr>
              <a:t>2</a:t>
            </a:r>
            <a:r>
              <a:rPr lang="en-US" sz="6000" b="1" baseline="30000" dirty="0" smtClean="0">
                <a:latin typeface="Monotype Corsiva" panose="03010101010201010101" pitchFamily="66" charset="0"/>
              </a:rPr>
              <a:t>nd</a:t>
            </a:r>
            <a:r>
              <a:rPr lang="en-US" sz="6000" b="1" dirty="0" smtClean="0">
                <a:latin typeface="Monotype Corsiva" panose="03010101010201010101" pitchFamily="66" charset="0"/>
              </a:rPr>
              <a:t> Half of 16</a:t>
            </a:r>
            <a:r>
              <a:rPr lang="en-US" sz="6000" b="1" baseline="30000" dirty="0" smtClean="0">
                <a:latin typeface="Monotype Corsiva" panose="03010101010201010101" pitchFamily="66" charset="0"/>
              </a:rPr>
              <a:t>th</a:t>
            </a:r>
            <a:r>
              <a:rPr lang="en-US" sz="6000" b="1" dirty="0" smtClean="0">
                <a:latin typeface="Monotype Corsiva" panose="03010101010201010101" pitchFamily="66" charset="0"/>
              </a:rPr>
              <a:t> Century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9525"/>
            <a:ext cx="9144000" cy="6172200"/>
          </a:xfrm>
        </p:spPr>
        <p:txBody>
          <a:bodyPr/>
          <a:lstStyle/>
          <a:p>
            <a:pPr marL="114300" indent="0" algn="ctr">
              <a:buFontTx/>
              <a:buNone/>
              <a:defRPr/>
            </a:pPr>
            <a:r>
              <a:rPr lang="en-US" sz="3700" b="1" dirty="0" smtClean="0">
                <a:latin typeface="Calibri" panose="020F0502020204030204" pitchFamily="34" charset="0"/>
              </a:rPr>
              <a:t>Catherine </a:t>
            </a:r>
            <a:r>
              <a:rPr lang="en-US" sz="3700" b="1" dirty="0">
                <a:latin typeface="Calibri" panose="020F0502020204030204" pitchFamily="34" charset="0"/>
              </a:rPr>
              <a:t>de </a:t>
            </a:r>
            <a:r>
              <a:rPr lang="en-US" sz="3700" b="1" dirty="0" err="1">
                <a:latin typeface="Calibri" panose="020F0502020204030204" pitchFamily="34" charset="0"/>
              </a:rPr>
              <a:t>Médicis</a:t>
            </a:r>
            <a:r>
              <a:rPr lang="en-US" sz="3700" b="1" dirty="0">
                <a:latin typeface="Calibri" panose="020F0502020204030204" pitchFamily="34" charset="0"/>
              </a:rPr>
              <a:t> </a:t>
            </a:r>
            <a:r>
              <a:rPr lang="en-US" sz="3700" dirty="0">
                <a:latin typeface="Calibri" panose="020F0502020204030204" pitchFamily="34" charset="0"/>
              </a:rPr>
              <a:t>(queen </a:t>
            </a:r>
            <a:r>
              <a:rPr lang="en-US" sz="3700" dirty="0" smtClean="0">
                <a:latin typeface="Calibri" panose="020F0502020204030204" pitchFamily="34" charset="0"/>
              </a:rPr>
              <a:t>mother regent) and 3 </a:t>
            </a:r>
            <a:r>
              <a:rPr lang="en-US" sz="3700" dirty="0">
                <a:latin typeface="Calibri" panose="020F0502020204030204" pitchFamily="34" charset="0"/>
              </a:rPr>
              <a:t>French families grapple for power</a:t>
            </a:r>
          </a:p>
          <a:p>
            <a:pPr marL="457200" lvl="1" indent="0" algn="ctr">
              <a:buFontTx/>
              <a:buNone/>
              <a:defRPr/>
            </a:pPr>
            <a:endParaRPr lang="en-US" sz="2000" b="1" dirty="0" smtClean="0">
              <a:latin typeface="Calibri" panose="020F0502020204030204" pitchFamily="34" charset="0"/>
            </a:endParaRPr>
          </a:p>
          <a:p>
            <a:pPr lvl="1" algn="ctr">
              <a:buFont typeface="Arial" panose="020B0604020202020204" pitchFamily="34" charset="0"/>
              <a:buChar char="•"/>
              <a:defRPr/>
            </a:pPr>
            <a:r>
              <a:rPr lang="en-US" sz="3700" b="1" dirty="0" smtClean="0">
                <a:latin typeface="Calibri" panose="020F0502020204030204" pitchFamily="34" charset="0"/>
              </a:rPr>
              <a:t>Bourbons</a:t>
            </a:r>
            <a:r>
              <a:rPr lang="en-US" sz="3700" dirty="0">
                <a:latin typeface="Calibri" panose="020F0502020204030204" pitchFamily="34" charset="0"/>
              </a:rPr>
              <a:t>:</a:t>
            </a:r>
            <a:r>
              <a:rPr lang="en-US" sz="3700" dirty="0" smtClean="0">
                <a:latin typeface="Calibri" panose="020F0502020204030204" pitchFamily="34" charset="0"/>
              </a:rPr>
              <a:t> main Huguenot leaders</a:t>
            </a:r>
            <a:endParaRPr lang="en-US" sz="3700" dirty="0">
              <a:latin typeface="Calibri" panose="020F0502020204030204" pitchFamily="34" charset="0"/>
            </a:endParaRPr>
          </a:p>
          <a:p>
            <a:pPr lvl="1" algn="ctr">
              <a:buFont typeface="Arial" panose="020B0604020202020204" pitchFamily="34" charset="0"/>
              <a:buChar char="•"/>
              <a:defRPr/>
            </a:pPr>
            <a:r>
              <a:rPr lang="en-US" sz="3700" dirty="0" smtClean="0">
                <a:latin typeface="Calibri" panose="020F0502020204030204" pitchFamily="34" charset="0"/>
              </a:rPr>
              <a:t>Montmorency-</a:t>
            </a:r>
            <a:r>
              <a:rPr lang="en-US" sz="3700" dirty="0" err="1" smtClean="0">
                <a:latin typeface="Calibri" panose="020F0502020204030204" pitchFamily="34" charset="0"/>
              </a:rPr>
              <a:t>Chatillons</a:t>
            </a:r>
            <a:r>
              <a:rPr lang="en-US" sz="3700" dirty="0" smtClean="0">
                <a:latin typeface="Calibri" panose="020F0502020204030204" pitchFamily="34" charset="0"/>
              </a:rPr>
              <a:t>: also Huguenots</a:t>
            </a:r>
            <a:endParaRPr lang="en-US" sz="3700" dirty="0">
              <a:latin typeface="Calibri" panose="020F0502020204030204" pitchFamily="34" charset="0"/>
            </a:endParaRPr>
          </a:p>
          <a:p>
            <a:pPr lvl="1" algn="ctr">
              <a:buFont typeface="Arial" panose="020B0604020202020204" pitchFamily="34" charset="0"/>
              <a:buChar char="•"/>
              <a:defRPr/>
            </a:pPr>
            <a:r>
              <a:rPr lang="en-US" sz="3700" b="1" dirty="0">
                <a:latin typeface="Calibri" panose="020F0502020204030204" pitchFamily="34" charset="0"/>
              </a:rPr>
              <a:t>Guises</a:t>
            </a:r>
            <a:r>
              <a:rPr lang="en-US" sz="3700" dirty="0">
                <a:latin typeface="Calibri" panose="020F0502020204030204" pitchFamily="34" charset="0"/>
              </a:rPr>
              <a:t>— Catholic; controlled </a:t>
            </a:r>
            <a:r>
              <a:rPr lang="en-US" sz="3700" b="1" dirty="0">
                <a:latin typeface="Calibri" panose="020F0502020204030204" pitchFamily="34" charset="0"/>
              </a:rPr>
              <a:t>Catholic </a:t>
            </a:r>
            <a:r>
              <a:rPr lang="en-US" sz="3700" b="1" dirty="0" smtClean="0">
                <a:latin typeface="Calibri" panose="020F0502020204030204" pitchFamily="34" charset="0"/>
              </a:rPr>
              <a:t>League</a:t>
            </a:r>
            <a:endParaRPr lang="en-US" sz="3700" b="1" dirty="0">
              <a:latin typeface="Calibri" panose="020F0502020204030204" pitchFamily="34" charset="0"/>
            </a:endParaRPr>
          </a:p>
          <a:p>
            <a:pPr marL="57150" indent="0" algn="ctr">
              <a:buFontTx/>
              <a:buNone/>
              <a:defRPr/>
            </a:pPr>
            <a:endParaRPr lang="en-US" sz="2000" dirty="0" smtClean="0">
              <a:latin typeface="Calibri" panose="020F0502020204030204" pitchFamily="34" charset="0"/>
            </a:endParaRPr>
          </a:p>
          <a:p>
            <a:pPr marL="57150" indent="0" algn="ctr">
              <a:buFontTx/>
              <a:buNone/>
              <a:defRPr/>
            </a:pPr>
            <a:r>
              <a:rPr lang="en-US" sz="3700" dirty="0" smtClean="0">
                <a:latin typeface="Calibri" panose="020F0502020204030204" pitchFamily="34" charset="0"/>
              </a:rPr>
              <a:t>Catherine played all against each other, trying to keep Valois house powerful… case in point </a:t>
            </a:r>
            <a:r>
              <a:rPr lang="en-US" sz="3700" b="1" dirty="0" smtClean="0">
                <a:latin typeface="Calibri" panose="020F0502020204030204" pitchFamily="34" charset="0"/>
              </a:rPr>
              <a:t>The Bartholomew’s Day Massacre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3505200" cy="6858000"/>
          </a:xfrm>
        </p:spPr>
        <p:txBody>
          <a:bodyPr/>
          <a:lstStyle/>
          <a:p>
            <a:pPr eaLnBrk="1" hangingPunct="1"/>
            <a:r>
              <a:rPr lang="en-US" smtClean="0"/>
              <a:t>Catherine de M</a:t>
            </a:r>
            <a:r>
              <a:rPr lang="en-US" smtClean="0">
                <a:cs typeface="Arial" panose="020B0604020202020204" pitchFamily="34" charset="0"/>
              </a:rPr>
              <a:t>é</a:t>
            </a:r>
            <a:r>
              <a:rPr lang="en-US" smtClean="0"/>
              <a:t>dicis</a:t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>1519-1589</a:t>
            </a:r>
            <a:br>
              <a:rPr lang="en-US" smtClean="0"/>
            </a:br>
            <a:endParaRPr lang="en-US" smtClean="0"/>
          </a:p>
        </p:txBody>
      </p:sp>
      <p:pic>
        <p:nvPicPr>
          <p:cNvPr id="34819" name="Picture 6" descr="Image:KatharinavonMedici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630613" y="0"/>
            <a:ext cx="5513387" cy="99822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685800"/>
          </a:xfrm>
        </p:spPr>
        <p:txBody>
          <a:bodyPr/>
          <a:lstStyle/>
          <a:p>
            <a:pPr eaLnBrk="1" hangingPunct="1"/>
            <a:r>
              <a:rPr lang="en-US" sz="4000" smtClean="0"/>
              <a:t>St. Bartholomew’s Day Massacre</a:t>
            </a:r>
          </a:p>
        </p:txBody>
      </p:sp>
      <p:pic>
        <p:nvPicPr>
          <p:cNvPr id="36867" name="Picture 10" descr="571px-Massacre_saint_barthelemy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14400" y="685800"/>
            <a:ext cx="7086600" cy="61722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52400" y="152400"/>
            <a:ext cx="8991600" cy="6029325"/>
          </a:xfrm>
        </p:spPr>
        <p:txBody>
          <a:bodyPr/>
          <a:lstStyle/>
          <a:p>
            <a:pPr marL="114300" indent="0" algn="ctr">
              <a:buFontTx/>
              <a:buNone/>
            </a:pPr>
            <a:r>
              <a:rPr lang="en-US" sz="3700" dirty="0" smtClean="0">
                <a:latin typeface="Calibri" panose="020F0502020204030204" pitchFamily="34" charset="0"/>
              </a:rPr>
              <a:t>Worst of the wars was </a:t>
            </a:r>
          </a:p>
          <a:p>
            <a:pPr marL="114300" indent="0" algn="ctr">
              <a:buFontTx/>
              <a:buNone/>
            </a:pPr>
            <a:r>
              <a:rPr lang="en-US" sz="6600" b="1" dirty="0" smtClean="0">
                <a:latin typeface="Monotype Corsiva" panose="03010101010201010101" pitchFamily="66" charset="0"/>
              </a:rPr>
              <a:t>War of the Three Henrys</a:t>
            </a:r>
          </a:p>
          <a:p>
            <a:pPr marL="114300" indent="0" algn="ctr">
              <a:buFontTx/>
              <a:buNone/>
            </a:pPr>
            <a:endParaRPr lang="en-US" sz="1500" dirty="0" smtClean="0">
              <a:latin typeface="Calibri" panose="020F0502020204030204" pitchFamily="34" charset="0"/>
            </a:endParaRPr>
          </a:p>
          <a:p>
            <a:pPr marL="114300" indent="0" algn="ctr">
              <a:buFontTx/>
              <a:buNone/>
            </a:pPr>
            <a:r>
              <a:rPr lang="en-US" sz="3600" b="1" dirty="0" smtClean="0">
                <a:latin typeface="Calibri" panose="020F0502020204030204" pitchFamily="34" charset="0"/>
              </a:rPr>
              <a:t>King Henry III </a:t>
            </a:r>
            <a:r>
              <a:rPr lang="en-US" sz="3600" dirty="0" smtClean="0">
                <a:latin typeface="Calibri" panose="020F0502020204030204" pitchFamily="34" charset="0"/>
              </a:rPr>
              <a:t>allied with his Prot. Bourbon brother-in-law </a:t>
            </a:r>
            <a:r>
              <a:rPr lang="en-US" sz="3600" b="1" dirty="0" smtClean="0">
                <a:latin typeface="Calibri" panose="020F0502020204030204" pitchFamily="34" charset="0"/>
              </a:rPr>
              <a:t>Henry of Navarre </a:t>
            </a:r>
            <a:r>
              <a:rPr lang="en-US" sz="3600" dirty="0" smtClean="0">
                <a:latin typeface="Calibri" panose="020F0502020204030204" pitchFamily="34" charset="0"/>
              </a:rPr>
              <a:t>against Catholic league led by </a:t>
            </a:r>
            <a:r>
              <a:rPr lang="en-US" sz="3600" b="1" dirty="0" smtClean="0">
                <a:latin typeface="Calibri" panose="020F0502020204030204" pitchFamily="34" charset="0"/>
              </a:rPr>
              <a:t>Henry of Guises</a:t>
            </a:r>
            <a:r>
              <a:rPr lang="en-US" sz="3600" dirty="0">
                <a:latin typeface="Calibri" panose="020F0502020204030204" pitchFamily="34" charset="0"/>
              </a:rPr>
              <a:t>.</a:t>
            </a:r>
            <a:endParaRPr lang="en-US" sz="3600" dirty="0" smtClean="0">
              <a:latin typeface="Calibri" panose="020F0502020204030204" pitchFamily="34" charset="0"/>
            </a:endParaRPr>
          </a:p>
          <a:p>
            <a:pPr marL="114300" indent="0" algn="ctr">
              <a:buFontTx/>
              <a:buNone/>
            </a:pPr>
            <a:r>
              <a:rPr lang="en-US" sz="3600" dirty="0" smtClean="0">
                <a:latin typeface="Calibri" panose="020F0502020204030204" pitchFamily="34" charset="0"/>
              </a:rPr>
              <a:t>Henry III is assassinated but Henry of Navarre takes throne as </a:t>
            </a:r>
            <a:r>
              <a:rPr lang="en-US" sz="3600" b="1" dirty="0" smtClean="0">
                <a:latin typeface="Calibri" panose="020F0502020204030204" pitchFamily="34" charset="0"/>
              </a:rPr>
              <a:t>Henry IV</a:t>
            </a:r>
            <a:r>
              <a:rPr lang="en-US" sz="3600" dirty="0" smtClean="0">
                <a:latin typeface="Calibri" panose="020F0502020204030204" pitchFamily="34" charset="0"/>
              </a:rPr>
              <a:t>, wins the war, signs the </a:t>
            </a:r>
            <a:r>
              <a:rPr lang="en-US" sz="3600" b="1" dirty="0" smtClean="0">
                <a:latin typeface="Calibri" panose="020F0502020204030204" pitchFamily="34" charset="0"/>
              </a:rPr>
              <a:t>Edict of Nantes </a:t>
            </a:r>
            <a:r>
              <a:rPr lang="en-US" sz="3600" dirty="0" smtClean="0">
                <a:latin typeface="Calibri" panose="020F0502020204030204" pitchFamily="34" charset="0"/>
              </a:rPr>
              <a:t>in 1598, converts to Catholicism and starts Bourbon line of French kings.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133600"/>
            <a:ext cx="9144000" cy="3124200"/>
          </a:xfrm>
        </p:spPr>
        <p:txBody>
          <a:bodyPr/>
          <a:lstStyle/>
          <a:p>
            <a:pPr eaLnBrk="1" hangingPunct="1"/>
            <a:r>
              <a:rPr lang="en-US" sz="8800" b="1" dirty="0" smtClean="0">
                <a:latin typeface="Monotype Corsiva" panose="03010101010201010101" pitchFamily="66" charset="0"/>
              </a:rPr>
              <a:t>The Hundred Years War</a:t>
            </a:r>
            <a:r>
              <a:rPr lang="en-US" sz="8000" b="1" dirty="0" smtClean="0">
                <a:latin typeface="Monotype Corsiva" panose="03010101010201010101" pitchFamily="66" charset="0"/>
              </a:rPr>
              <a:t/>
            </a:r>
            <a:br>
              <a:rPr lang="en-US" sz="8000" b="1" dirty="0" smtClean="0">
                <a:latin typeface="Monotype Corsiva" panose="03010101010201010101" pitchFamily="66" charset="0"/>
              </a:rPr>
            </a:br>
            <a:r>
              <a:rPr lang="en-US" sz="2000" b="1" dirty="0" smtClean="0">
                <a:latin typeface="Calibri" panose="020F0502020204030204" pitchFamily="34" charset="0"/>
              </a:rPr>
              <a:t/>
            </a:r>
            <a:br>
              <a:rPr lang="en-US" sz="2000" b="1" dirty="0" smtClean="0">
                <a:latin typeface="Calibri" panose="020F0502020204030204" pitchFamily="34" charset="0"/>
              </a:rPr>
            </a:br>
            <a:r>
              <a:rPr lang="en-US" sz="6000" b="1" dirty="0" smtClean="0">
                <a:latin typeface="Monotype Corsiva" panose="03010101010201010101" pitchFamily="66" charset="0"/>
              </a:rPr>
              <a:t>1337-1453</a:t>
            </a:r>
            <a:r>
              <a:rPr lang="en-US" sz="4800" dirty="0" smtClean="0">
                <a:latin typeface="Calibri" panose="020F0502020204030204" pitchFamily="34" charset="0"/>
              </a:rPr>
              <a:t/>
            </a:r>
            <a:br>
              <a:rPr lang="en-US" sz="4800" dirty="0" smtClean="0">
                <a:latin typeface="Calibri" panose="020F0502020204030204" pitchFamily="34" charset="0"/>
              </a:rPr>
            </a:br>
            <a:r>
              <a:rPr lang="en-US" sz="4800" dirty="0" smtClean="0">
                <a:latin typeface="Calibri" panose="020F0502020204030204" pitchFamily="34" charset="0"/>
              </a:rPr>
              <a:t/>
            </a:r>
            <a:br>
              <a:rPr lang="en-US" sz="4800" dirty="0" smtClean="0">
                <a:latin typeface="Calibri" panose="020F0502020204030204" pitchFamily="34" charset="0"/>
              </a:rPr>
            </a:br>
            <a:endParaRPr lang="en-US" sz="4800" dirty="0" smtClean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title"/>
          </p:nvPr>
        </p:nvSpPr>
        <p:spPr>
          <a:xfrm>
            <a:off x="0" y="277813"/>
            <a:ext cx="3733800" cy="6580187"/>
          </a:xfrm>
        </p:spPr>
        <p:txBody>
          <a:bodyPr/>
          <a:lstStyle/>
          <a:p>
            <a:pPr eaLnBrk="1" hangingPunct="1"/>
            <a:r>
              <a:rPr lang="en-US" smtClean="0"/>
              <a:t>Henry III of France</a:t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>r. 1574-1589</a:t>
            </a:r>
          </a:p>
        </p:txBody>
      </p:sp>
      <p:pic>
        <p:nvPicPr>
          <p:cNvPr id="39939" name="Picture 6" descr="Henryk_Walezy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681413" y="0"/>
            <a:ext cx="5462587" cy="68580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title"/>
          </p:nvPr>
        </p:nvSpPr>
        <p:spPr>
          <a:xfrm>
            <a:off x="4419600" y="277813"/>
            <a:ext cx="4724400" cy="6275387"/>
          </a:xfrm>
        </p:spPr>
        <p:txBody>
          <a:bodyPr/>
          <a:lstStyle/>
          <a:p>
            <a:pPr eaLnBrk="1" hangingPunct="1"/>
            <a:r>
              <a:rPr lang="en-US" smtClean="0"/>
              <a:t>Henry IV of France</a:t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>(of Navarre)</a:t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>r. 1589-1610</a:t>
            </a:r>
          </a:p>
        </p:txBody>
      </p:sp>
      <p:pic>
        <p:nvPicPr>
          <p:cNvPr id="41987" name="Picture 6" descr="380px-Henry_IV_of_france_by_pourbous_younger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685800" y="-1295400"/>
            <a:ext cx="5454650" cy="8610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-14288" y="2667000"/>
            <a:ext cx="9144001" cy="1143000"/>
          </a:xfrm>
        </p:spPr>
        <p:txBody>
          <a:bodyPr/>
          <a:lstStyle/>
          <a:p>
            <a:pPr eaLnBrk="1" hangingPunct="1"/>
            <a:r>
              <a:rPr lang="en-US" sz="8800" b="1" dirty="0" smtClean="0">
                <a:latin typeface="Monotype Corsiva" panose="03010101010201010101" pitchFamily="66" charset="0"/>
              </a:rPr>
              <a:t>The Dutch Resistance</a:t>
            </a:r>
            <a:br>
              <a:rPr lang="en-US" sz="8800" b="1" dirty="0" smtClean="0">
                <a:latin typeface="Monotype Corsiva" panose="03010101010201010101" pitchFamily="66" charset="0"/>
              </a:rPr>
            </a:br>
            <a:r>
              <a:rPr lang="en-US" sz="6600" b="1" dirty="0" smtClean="0">
                <a:latin typeface="Monotype Corsiva" panose="03010101010201010101" pitchFamily="66" charset="0"/>
              </a:rPr>
              <a:t>1559-1648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52400"/>
            <a:ext cx="9220200" cy="6029325"/>
          </a:xfrm>
        </p:spPr>
        <p:txBody>
          <a:bodyPr/>
          <a:lstStyle/>
          <a:p>
            <a:pPr marL="114300" indent="0" algn="ctr">
              <a:buFontTx/>
              <a:buNone/>
            </a:pPr>
            <a:r>
              <a:rPr lang="en-US" sz="3700" dirty="0" smtClean="0">
                <a:latin typeface="Calibri" panose="020F0502020204030204" pitchFamily="34" charset="0"/>
              </a:rPr>
              <a:t>Who are they resisting? The Spanish!</a:t>
            </a:r>
          </a:p>
          <a:p>
            <a:pPr marL="114300" indent="0" algn="ctr">
              <a:buFontTx/>
              <a:buNone/>
            </a:pPr>
            <a:r>
              <a:rPr lang="en-US" sz="3700" dirty="0" smtClean="0">
                <a:latin typeface="Calibri" panose="020F0502020204030204" pitchFamily="34" charset="0"/>
              </a:rPr>
              <a:t>Why? They’re Prot. and Spain is Catholic…oh, and they want independence….</a:t>
            </a:r>
          </a:p>
          <a:p>
            <a:pPr marL="114300" indent="0" algn="ctr">
              <a:buFontTx/>
              <a:buNone/>
            </a:pPr>
            <a:r>
              <a:rPr lang="en-US" sz="3700" dirty="0" smtClean="0">
                <a:latin typeface="Calibri" panose="020F0502020204030204" pitchFamily="34" charset="0"/>
              </a:rPr>
              <a:t>Dutch resistance led by </a:t>
            </a:r>
            <a:r>
              <a:rPr lang="en-US" sz="3700" b="1" dirty="0" smtClean="0">
                <a:latin typeface="Calibri" panose="020F0502020204030204" pitchFamily="34" charset="0"/>
              </a:rPr>
              <a:t>William of Orange </a:t>
            </a:r>
            <a:r>
              <a:rPr lang="en-US" sz="3700" dirty="0" smtClean="0">
                <a:latin typeface="Calibri" panose="020F0502020204030204" pitchFamily="34" charset="0"/>
              </a:rPr>
              <a:t>(“the Silent”) against </a:t>
            </a:r>
            <a:r>
              <a:rPr lang="en-US" sz="3700" b="1" dirty="0" smtClean="0">
                <a:latin typeface="Calibri" panose="020F0502020204030204" pitchFamily="34" charset="0"/>
              </a:rPr>
              <a:t>Philip II</a:t>
            </a:r>
            <a:r>
              <a:rPr lang="en-US" sz="3700" dirty="0" smtClean="0">
                <a:latin typeface="Calibri" panose="020F0502020204030204" pitchFamily="34" charset="0"/>
              </a:rPr>
              <a:t>, king of Spain; Philip II sends in </a:t>
            </a:r>
            <a:r>
              <a:rPr lang="en-US" sz="3700" b="1" dirty="0" smtClean="0">
                <a:latin typeface="Calibri" panose="020F0502020204030204" pitchFamily="34" charset="0"/>
              </a:rPr>
              <a:t>Duke of Alba </a:t>
            </a:r>
            <a:r>
              <a:rPr lang="en-US" sz="3700" dirty="0" smtClean="0">
                <a:latin typeface="Calibri" panose="020F0502020204030204" pitchFamily="34" charset="0"/>
              </a:rPr>
              <a:t>to quiet them. Rules with his </a:t>
            </a:r>
            <a:r>
              <a:rPr lang="en-US" sz="3700" b="1" dirty="0" smtClean="0">
                <a:latin typeface="Calibri" panose="020F0502020204030204" pitchFamily="34" charset="0"/>
              </a:rPr>
              <a:t>Council of Blood </a:t>
            </a:r>
            <a:r>
              <a:rPr lang="en-US" sz="3700" dirty="0" smtClean="0">
                <a:latin typeface="Calibri" panose="020F0502020204030204" pitchFamily="34" charset="0"/>
              </a:rPr>
              <a:t>but to no avail. </a:t>
            </a:r>
          </a:p>
          <a:p>
            <a:pPr marL="114300" indent="0" algn="ctr">
              <a:buFontTx/>
              <a:buNone/>
            </a:pPr>
            <a:endParaRPr lang="en-US" sz="1000" dirty="0" smtClean="0">
              <a:latin typeface="Calibri" panose="020F0502020204030204" pitchFamily="34" charset="0"/>
            </a:endParaRPr>
          </a:p>
          <a:p>
            <a:pPr marL="114300" indent="0" algn="ctr">
              <a:buFontTx/>
              <a:buNone/>
            </a:pPr>
            <a:r>
              <a:rPr lang="en-US" sz="3700" b="1" dirty="0" smtClean="0">
                <a:latin typeface="Calibri" panose="020F0502020204030204" pitchFamily="34" charset="0"/>
              </a:rPr>
              <a:t>Phillip II </a:t>
            </a:r>
            <a:r>
              <a:rPr lang="en-US" sz="3700" dirty="0" smtClean="0">
                <a:latin typeface="Calibri" panose="020F0502020204030204" pitchFamily="34" charset="0"/>
              </a:rPr>
              <a:t>eventually gives up and Netherlands nominally independent in 1596 and </a:t>
            </a:r>
            <a:r>
              <a:rPr lang="en-US" sz="3700" b="1" dirty="0" smtClean="0">
                <a:latin typeface="Calibri" panose="020F0502020204030204" pitchFamily="34" charset="0"/>
              </a:rPr>
              <a:t>formally independent </a:t>
            </a:r>
            <a:r>
              <a:rPr lang="en-US" sz="3700" dirty="0" smtClean="0">
                <a:latin typeface="Calibri" panose="020F0502020204030204" pitchFamily="34" charset="0"/>
              </a:rPr>
              <a:t>at </a:t>
            </a:r>
            <a:r>
              <a:rPr lang="en-US" sz="3700" b="1" dirty="0" smtClean="0">
                <a:latin typeface="Calibri" panose="020F0502020204030204" pitchFamily="34" charset="0"/>
              </a:rPr>
              <a:t>Treaty of Westphalia</a:t>
            </a:r>
            <a:r>
              <a:rPr lang="en-US" sz="3700" dirty="0" smtClean="0">
                <a:latin typeface="Calibri" panose="020F0502020204030204" pitchFamily="34" charset="0"/>
              </a:rPr>
              <a:t>, 1648</a:t>
            </a:r>
            <a:endParaRPr lang="en-US" sz="3600" dirty="0" smtClean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title"/>
          </p:nvPr>
        </p:nvSpPr>
        <p:spPr>
          <a:xfrm>
            <a:off x="5791200" y="277813"/>
            <a:ext cx="3352800" cy="6580187"/>
          </a:xfrm>
        </p:spPr>
        <p:txBody>
          <a:bodyPr/>
          <a:lstStyle/>
          <a:p>
            <a:pPr eaLnBrk="1" hangingPunct="1"/>
            <a:r>
              <a:rPr lang="en-US" sz="4000" dirty="0" smtClean="0"/>
              <a:t>Philip II of Spain</a:t>
            </a:r>
            <a:br>
              <a:rPr lang="en-US" sz="4000" dirty="0" smtClean="0"/>
            </a:br>
            <a:r>
              <a:rPr lang="en-US" sz="4000" dirty="0"/>
              <a:t/>
            </a:r>
            <a:br>
              <a:rPr lang="en-US" sz="4000" dirty="0"/>
            </a:br>
            <a:r>
              <a:rPr lang="en-US" sz="4000" dirty="0" smtClean="0"/>
              <a:t>(son of Charles V)</a:t>
            </a:r>
            <a:br>
              <a:rPr lang="en-US" sz="4000" dirty="0" smtClean="0"/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>r. 1556 -1598</a:t>
            </a:r>
          </a:p>
        </p:txBody>
      </p:sp>
      <p:pic>
        <p:nvPicPr>
          <p:cNvPr id="46083" name="Picture 10" descr="PhilipII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5738813" cy="68580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4"/>
          <p:cNvSpPr>
            <a:spLocks noGrp="1" noChangeArrowheads="1"/>
          </p:cNvSpPr>
          <p:nvPr>
            <p:ph type="title"/>
          </p:nvPr>
        </p:nvSpPr>
        <p:spPr>
          <a:xfrm>
            <a:off x="4724400" y="277813"/>
            <a:ext cx="4267200" cy="6580187"/>
          </a:xfrm>
        </p:spPr>
        <p:txBody>
          <a:bodyPr/>
          <a:lstStyle/>
          <a:p>
            <a:pPr eaLnBrk="1" hangingPunct="1"/>
            <a:r>
              <a:rPr lang="en-US" smtClean="0"/>
              <a:t>William I of Orange</a:t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>“the Silent”</a:t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>1533-1584</a:t>
            </a:r>
          </a:p>
        </p:txBody>
      </p:sp>
      <p:pic>
        <p:nvPicPr>
          <p:cNvPr id="48131" name="Picture 6" descr="William I (William the Silent)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545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381000"/>
            <a:ext cx="3657600" cy="6477000"/>
          </a:xfrm>
        </p:spPr>
        <p:txBody>
          <a:bodyPr/>
          <a:lstStyle/>
          <a:p>
            <a:pPr eaLnBrk="1" hangingPunct="1"/>
            <a:r>
              <a:rPr lang="en-US" smtClean="0"/>
              <a:t>The Duke of Alba</a:t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>1507-1582</a:t>
            </a:r>
            <a:br>
              <a:rPr lang="en-US" smtClean="0"/>
            </a:br>
            <a:endParaRPr lang="en-US" smtClean="0"/>
          </a:p>
        </p:txBody>
      </p:sp>
      <p:pic>
        <p:nvPicPr>
          <p:cNvPr id="50179" name="Picture 8" descr="Image:Tizian 06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0788" y="0"/>
            <a:ext cx="538321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-14288" y="2667000"/>
            <a:ext cx="9144001" cy="1143000"/>
          </a:xfrm>
        </p:spPr>
        <p:txBody>
          <a:bodyPr/>
          <a:lstStyle/>
          <a:p>
            <a:pPr eaLnBrk="1" hangingPunct="1"/>
            <a:r>
              <a:rPr lang="en-US" sz="8800" b="1" dirty="0" smtClean="0">
                <a:latin typeface="Monotype Corsiva" panose="03010101010201010101" pitchFamily="66" charset="0"/>
              </a:rPr>
              <a:t>Imperial England vs. Imperial Spain</a:t>
            </a:r>
            <a:r>
              <a:rPr lang="en-US" sz="3500" b="1" dirty="0" smtClean="0">
                <a:latin typeface="Monotype Corsiva" panose="03010101010201010101" pitchFamily="66" charset="0"/>
              </a:rPr>
              <a:t/>
            </a:r>
            <a:br>
              <a:rPr lang="en-US" sz="3500" b="1" dirty="0" smtClean="0">
                <a:latin typeface="Monotype Corsiva" panose="03010101010201010101" pitchFamily="66" charset="0"/>
              </a:rPr>
            </a:br>
            <a:r>
              <a:rPr lang="en-US" sz="3500" b="1" dirty="0" smtClean="0">
                <a:latin typeface="Monotype Corsiva" panose="03010101010201010101" pitchFamily="66" charset="0"/>
              </a:rPr>
              <a:t/>
            </a:r>
            <a:br>
              <a:rPr lang="en-US" sz="3500" b="1" dirty="0" smtClean="0">
                <a:latin typeface="Monotype Corsiva" panose="03010101010201010101" pitchFamily="66" charset="0"/>
              </a:rPr>
            </a:br>
            <a:r>
              <a:rPr lang="en-US" sz="6000" b="1" dirty="0" smtClean="0">
                <a:latin typeface="Monotype Corsiva" panose="03010101010201010101" pitchFamily="66" charset="0"/>
              </a:rPr>
              <a:t>1567-1588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-4549" y="29570"/>
            <a:ext cx="9144000" cy="6029325"/>
          </a:xfrm>
        </p:spPr>
        <p:txBody>
          <a:bodyPr/>
          <a:lstStyle/>
          <a:p>
            <a:pPr marL="114300" indent="0" algn="ctr">
              <a:buFontTx/>
              <a:buNone/>
            </a:pPr>
            <a:r>
              <a:rPr lang="en-US" sz="3800" dirty="0" smtClean="0">
                <a:latin typeface="Calibri" panose="020F0502020204030204" pitchFamily="34" charset="0"/>
              </a:rPr>
              <a:t>When the Duke of Alba comes to the Netherlands in 1567, </a:t>
            </a:r>
            <a:r>
              <a:rPr lang="en-US" sz="3800" b="1" dirty="0" smtClean="0">
                <a:latin typeface="Calibri" panose="020F0502020204030204" pitchFamily="34" charset="0"/>
              </a:rPr>
              <a:t>Elizabeth I</a:t>
            </a:r>
            <a:r>
              <a:rPr lang="en-US" sz="3800" dirty="0" smtClean="0">
                <a:latin typeface="Calibri" panose="020F0502020204030204" pitchFamily="34" charset="0"/>
              </a:rPr>
              <a:t> gets worried that Spain will eventually invade from the Netherlands.</a:t>
            </a:r>
            <a:endParaRPr lang="en-US" sz="1500" dirty="0" smtClean="0">
              <a:latin typeface="Calibri" panose="020F0502020204030204" pitchFamily="34" charset="0"/>
            </a:endParaRPr>
          </a:p>
          <a:p>
            <a:pPr marL="114300" indent="0" algn="ctr">
              <a:buFontTx/>
              <a:buNone/>
            </a:pPr>
            <a:r>
              <a:rPr lang="en-US" sz="3600" dirty="0" smtClean="0">
                <a:latin typeface="Calibri" panose="020F0502020204030204" pitchFamily="34" charset="0"/>
              </a:rPr>
              <a:t>Relations w/ Spain’s </a:t>
            </a:r>
            <a:r>
              <a:rPr lang="en-US" sz="3600" b="1" dirty="0" smtClean="0">
                <a:latin typeface="Calibri" panose="020F0502020204030204" pitchFamily="34" charset="0"/>
              </a:rPr>
              <a:t>Philip II </a:t>
            </a:r>
            <a:r>
              <a:rPr lang="en-US" sz="3600" dirty="0" smtClean="0">
                <a:latin typeface="Calibri" panose="020F0502020204030204" pitchFamily="34" charset="0"/>
              </a:rPr>
              <a:t>deteriorate b/c: </a:t>
            </a:r>
          </a:p>
          <a:p>
            <a:pPr marL="857250" indent="-742950" algn="ctr">
              <a:buFont typeface="+mj-lt"/>
              <a:buAutoNum type="arabicPeriod"/>
            </a:pPr>
            <a:r>
              <a:rPr lang="en-US" sz="3600" dirty="0" smtClean="0">
                <a:latin typeface="Calibri" panose="020F0502020204030204" pitchFamily="34" charset="0"/>
              </a:rPr>
              <a:t>English privateering </a:t>
            </a:r>
          </a:p>
          <a:p>
            <a:pPr marL="857250" indent="-742950" algn="ctr">
              <a:buFont typeface="+mj-lt"/>
              <a:buAutoNum type="arabicPeriod"/>
            </a:pPr>
            <a:r>
              <a:rPr lang="en-US" sz="3600" dirty="0" smtClean="0">
                <a:latin typeface="Calibri" panose="020F0502020204030204" pitchFamily="34" charset="0"/>
              </a:rPr>
              <a:t>Elizabeth I’s papal excommunication (brings back Anglican church after sister “Bloody” </a:t>
            </a:r>
            <a:r>
              <a:rPr lang="en-US" sz="3600" b="1" dirty="0" smtClean="0">
                <a:latin typeface="Calibri" panose="020F0502020204030204" pitchFamily="34" charset="0"/>
              </a:rPr>
              <a:t>Mary Tudor </a:t>
            </a:r>
            <a:r>
              <a:rPr lang="en-US" sz="3600" dirty="0" smtClean="0">
                <a:latin typeface="Calibri" panose="020F0502020204030204" pitchFamily="34" charset="0"/>
              </a:rPr>
              <a:t>tried to end it</a:t>
            </a:r>
          </a:p>
          <a:p>
            <a:pPr marL="857250" indent="-742950" algn="ctr">
              <a:buFont typeface="+mj-lt"/>
              <a:buAutoNum type="arabicPeriod"/>
            </a:pPr>
            <a:r>
              <a:rPr lang="en-US" sz="3600" dirty="0" smtClean="0">
                <a:latin typeface="Calibri" panose="020F0502020204030204" pitchFamily="34" charset="0"/>
              </a:rPr>
              <a:t>Her execution of </a:t>
            </a:r>
            <a:r>
              <a:rPr lang="en-US" sz="3600" b="1" dirty="0" smtClean="0">
                <a:latin typeface="Calibri" panose="020F0502020204030204" pitchFamily="34" charset="0"/>
              </a:rPr>
              <a:t>Mary Queen of Scots</a:t>
            </a:r>
            <a:r>
              <a:rPr lang="en-US" sz="3600" dirty="0" smtClean="0">
                <a:latin typeface="Calibri" panose="020F0502020204030204" pitchFamily="34" charset="0"/>
              </a:rPr>
              <a:t> (Catholic cousin – part of Stuart family line)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609600"/>
            <a:ext cx="9144000" cy="5572125"/>
          </a:xfrm>
        </p:spPr>
        <p:txBody>
          <a:bodyPr/>
          <a:lstStyle/>
          <a:p>
            <a:pPr marL="114300" indent="0" algn="ctr">
              <a:buFontTx/>
              <a:buNone/>
            </a:pPr>
            <a:r>
              <a:rPr lang="en-US" sz="4000" dirty="0" smtClean="0">
                <a:latin typeface="Calibri" panose="020F0502020204030204" pitchFamily="34" charset="0"/>
              </a:rPr>
              <a:t>Philip II builds the </a:t>
            </a:r>
            <a:r>
              <a:rPr lang="en-US" sz="4000" b="1" dirty="0" smtClean="0">
                <a:latin typeface="Calibri" panose="020F0502020204030204" pitchFamily="34" charset="0"/>
              </a:rPr>
              <a:t>Spanish Armada </a:t>
            </a:r>
            <a:r>
              <a:rPr lang="en-US" sz="4000" dirty="0" smtClean="0">
                <a:latin typeface="Calibri" panose="020F0502020204030204" pitchFamily="34" charset="0"/>
              </a:rPr>
              <a:t>to invade England which is defeated/wrecked in </a:t>
            </a:r>
            <a:r>
              <a:rPr lang="en-US" sz="4000" b="1" dirty="0" smtClean="0">
                <a:latin typeface="Calibri" panose="020F0502020204030204" pitchFamily="34" charset="0"/>
              </a:rPr>
              <a:t>1588</a:t>
            </a:r>
            <a:r>
              <a:rPr lang="en-US" sz="4000" dirty="0" smtClean="0">
                <a:latin typeface="Calibri" panose="020F0502020204030204" pitchFamily="34" charset="0"/>
              </a:rPr>
              <a:t> due to faster English ships &amp; the “Protestant Wind”</a:t>
            </a:r>
          </a:p>
          <a:p>
            <a:pPr marL="114300" indent="0" algn="ctr">
              <a:buFontTx/>
              <a:buNone/>
            </a:pPr>
            <a:endParaRPr lang="en-US" sz="4000" dirty="0">
              <a:latin typeface="Calibri" panose="020F0502020204030204" pitchFamily="34" charset="0"/>
            </a:endParaRPr>
          </a:p>
          <a:p>
            <a:pPr marL="114300" indent="0" algn="ctr">
              <a:buFontTx/>
              <a:buNone/>
            </a:pPr>
            <a:r>
              <a:rPr lang="en-US" sz="4000" dirty="0" smtClean="0">
                <a:latin typeface="Calibri" panose="020F0502020204030204" pitchFamily="34" charset="0"/>
              </a:rPr>
              <a:t>England now increasing in power, Spain begins long, slow decline</a:t>
            </a:r>
          </a:p>
          <a:p>
            <a:pPr marL="114300" indent="0" algn="ctr">
              <a:buFontTx/>
              <a:buNone/>
            </a:pPr>
            <a:endParaRPr lang="en-US" sz="37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720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457200"/>
            <a:ext cx="9129215" cy="597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800" b="1" dirty="0" smtClean="0">
                <a:latin typeface="Calibri" panose="020F0502020204030204" pitchFamily="34" charset="0"/>
              </a:rPr>
              <a:t>France won </a:t>
            </a:r>
            <a:r>
              <a:rPr lang="en-US" sz="3800" dirty="0" smtClean="0">
                <a:latin typeface="Calibri" panose="020F0502020204030204" pitchFamily="34" charset="0"/>
              </a:rPr>
              <a:t>but only after a long fight with the English over a </a:t>
            </a:r>
            <a:r>
              <a:rPr lang="en-US" sz="3800" b="1" dirty="0" smtClean="0">
                <a:latin typeface="Calibri" panose="020F0502020204030204" pitchFamily="34" charset="0"/>
              </a:rPr>
              <a:t>vacant French throne</a:t>
            </a:r>
          </a:p>
          <a:p>
            <a:pPr algn="ctr"/>
            <a:endParaRPr lang="en-US" sz="2000" b="1" dirty="0" smtClean="0">
              <a:latin typeface="Calibri" panose="020F0502020204030204" pitchFamily="34" charset="0"/>
            </a:endParaRPr>
          </a:p>
          <a:p>
            <a:pPr algn="ctr"/>
            <a:r>
              <a:rPr lang="en-US" sz="3800" b="1" dirty="0" smtClean="0">
                <a:latin typeface="Calibri" panose="020F0502020204030204" pitchFamily="34" charset="0"/>
              </a:rPr>
              <a:t>The English Longbow </a:t>
            </a:r>
            <a:r>
              <a:rPr lang="en-US" sz="3800" dirty="0" smtClean="0">
                <a:latin typeface="Calibri" panose="020F0502020204030204" pitchFamily="34" charset="0"/>
              </a:rPr>
              <a:t> was superior technology and led to early English victories but </a:t>
            </a:r>
            <a:r>
              <a:rPr lang="en-US" sz="3800" b="1" dirty="0" smtClean="0">
                <a:latin typeface="Calibri" panose="020F0502020204030204" pitchFamily="34" charset="0"/>
              </a:rPr>
              <a:t>Joan of Arc </a:t>
            </a:r>
            <a:r>
              <a:rPr lang="en-US" sz="3800" dirty="0" smtClean="0">
                <a:latin typeface="Calibri" panose="020F0502020204030204" pitchFamily="34" charset="0"/>
              </a:rPr>
              <a:t>gave France a rallying point and tide turns after Battle of Orleans.</a:t>
            </a:r>
          </a:p>
          <a:p>
            <a:pPr algn="ctr"/>
            <a:endParaRPr lang="en-US" sz="2000" dirty="0">
              <a:latin typeface="Calibri" panose="020F0502020204030204" pitchFamily="34" charset="0"/>
            </a:endParaRPr>
          </a:p>
          <a:p>
            <a:pPr algn="ctr"/>
            <a:r>
              <a:rPr lang="en-US" sz="3800" dirty="0" smtClean="0">
                <a:latin typeface="Calibri" panose="020F0502020204030204" pitchFamily="34" charset="0"/>
              </a:rPr>
              <a:t>How did the Hundred Years War affect the rise of national monarchies, often referred to as the </a:t>
            </a:r>
            <a:r>
              <a:rPr lang="en-US" sz="3800" b="1" dirty="0" smtClean="0">
                <a:latin typeface="Calibri" panose="020F0502020204030204" pitchFamily="34" charset="0"/>
              </a:rPr>
              <a:t>growth of national sentiment</a:t>
            </a:r>
            <a:r>
              <a:rPr lang="en-US" sz="3800" dirty="0" smtClean="0">
                <a:latin typeface="Calibri" panose="020F0502020204030204" pitchFamily="34" charset="0"/>
              </a:rPr>
              <a:t>?</a:t>
            </a:r>
            <a:endParaRPr lang="en-US" sz="3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-14288" y="2667000"/>
            <a:ext cx="9144001" cy="1143000"/>
          </a:xfrm>
        </p:spPr>
        <p:txBody>
          <a:bodyPr/>
          <a:lstStyle/>
          <a:p>
            <a:pPr eaLnBrk="1" hangingPunct="1"/>
            <a:r>
              <a:rPr lang="en-US" sz="8800" b="1" dirty="0" smtClean="0">
                <a:latin typeface="Monotype Corsiva" panose="03010101010201010101" pitchFamily="66" charset="0"/>
              </a:rPr>
              <a:t>The English Civil War </a:t>
            </a:r>
            <a:r>
              <a:rPr lang="en-US" sz="6000" b="1" dirty="0" smtClean="0">
                <a:latin typeface="Monotype Corsiva" panose="03010101010201010101" pitchFamily="66" charset="0"/>
              </a:rPr>
              <a:t>1642-1651</a:t>
            </a:r>
          </a:p>
        </p:txBody>
      </p:sp>
    </p:spTree>
    <p:extLst>
      <p:ext uri="{BB962C8B-B14F-4D97-AF65-F5344CB8AC3E}">
        <p14:creationId xmlns:p14="http://schemas.microsoft.com/office/powerpoint/2010/main" val="1478497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412" y="457200"/>
            <a:ext cx="9144000" cy="5572125"/>
          </a:xfrm>
        </p:spPr>
        <p:txBody>
          <a:bodyPr/>
          <a:lstStyle/>
          <a:p>
            <a:pPr marL="114300" indent="0" algn="ctr">
              <a:buFontTx/>
              <a:buNone/>
            </a:pPr>
            <a:r>
              <a:rPr lang="en-US" sz="4000" b="1" dirty="0" smtClean="0">
                <a:latin typeface="Calibri" panose="020F0502020204030204" pitchFamily="34" charset="0"/>
              </a:rPr>
              <a:t>Stuarts</a:t>
            </a:r>
            <a:r>
              <a:rPr lang="en-US" sz="4000" dirty="0" smtClean="0">
                <a:latin typeface="Calibri" panose="020F0502020204030204" pitchFamily="34" charset="0"/>
              </a:rPr>
              <a:t> replace Tudor Line after Elizabeth I’s death (no children)</a:t>
            </a:r>
          </a:p>
          <a:p>
            <a:pPr marL="114300" indent="0" algn="ctr">
              <a:buFontTx/>
              <a:buNone/>
            </a:pPr>
            <a:endParaRPr lang="en-US" sz="4000" dirty="0" smtClean="0">
              <a:latin typeface="Calibri" panose="020F0502020204030204" pitchFamily="34" charset="0"/>
            </a:endParaRPr>
          </a:p>
          <a:p>
            <a:pPr marL="114300" indent="0" algn="ctr">
              <a:buFontTx/>
              <a:buNone/>
            </a:pPr>
            <a:r>
              <a:rPr lang="en-US" sz="4000" b="1" dirty="0" smtClean="0">
                <a:latin typeface="Calibri" panose="020F0502020204030204" pitchFamily="34" charset="0"/>
              </a:rPr>
              <a:t>James I</a:t>
            </a:r>
            <a:r>
              <a:rPr lang="en-US" sz="4000" dirty="0" smtClean="0">
                <a:latin typeface="Calibri" panose="020F0502020204030204" pitchFamily="34" charset="0"/>
              </a:rPr>
              <a:t> has major problems with Parliament, especially due to his Catholic sympathies (had only nominally converted to Anglican church) and tax collection</a:t>
            </a:r>
          </a:p>
          <a:p>
            <a:pPr marL="114300" indent="0" algn="ctr">
              <a:buFontTx/>
              <a:buNone/>
            </a:pPr>
            <a:endParaRPr lang="en-US" sz="37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049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52400" y="152400"/>
            <a:ext cx="9144000" cy="5572125"/>
          </a:xfrm>
        </p:spPr>
        <p:txBody>
          <a:bodyPr/>
          <a:lstStyle/>
          <a:p>
            <a:pPr marL="114300" indent="0" algn="ctr">
              <a:buFontTx/>
              <a:buNone/>
            </a:pPr>
            <a:r>
              <a:rPr lang="en-US" sz="4000" dirty="0" smtClean="0">
                <a:latin typeface="Calibri" panose="020F0502020204030204" pitchFamily="34" charset="0"/>
              </a:rPr>
              <a:t>His son, </a:t>
            </a:r>
            <a:r>
              <a:rPr lang="en-US" sz="4000" b="1" dirty="0" smtClean="0">
                <a:latin typeface="Calibri" panose="020F0502020204030204" pitchFamily="34" charset="0"/>
              </a:rPr>
              <a:t>Charles I</a:t>
            </a:r>
            <a:r>
              <a:rPr lang="en-US" sz="4000" dirty="0" smtClean="0">
                <a:latin typeface="Calibri" panose="020F0502020204030204" pitchFamily="34" charset="0"/>
              </a:rPr>
              <a:t> ruled by divine right </a:t>
            </a:r>
          </a:p>
          <a:p>
            <a:pPr marL="114300" indent="0" algn="ctr">
              <a:buFontTx/>
              <a:buNone/>
            </a:pPr>
            <a:r>
              <a:rPr lang="en-US" sz="4000" dirty="0" smtClean="0">
                <a:latin typeface="Calibri" panose="020F0502020204030204" pitchFamily="34" charset="0"/>
              </a:rPr>
              <a:t>Angers Parliament which issued </a:t>
            </a:r>
            <a:r>
              <a:rPr lang="en-US" sz="4000" b="1" dirty="0" smtClean="0">
                <a:latin typeface="Calibri" panose="020F0502020204030204" pitchFamily="34" charset="0"/>
              </a:rPr>
              <a:t>Petition of Right</a:t>
            </a:r>
            <a:r>
              <a:rPr lang="en-US" sz="4000" dirty="0" smtClean="0">
                <a:latin typeface="Calibri" panose="020F0502020204030204" pitchFamily="34" charset="0"/>
              </a:rPr>
              <a:t> trying to limit monarchial power</a:t>
            </a:r>
          </a:p>
          <a:p>
            <a:pPr marL="114300" indent="0" algn="ctr">
              <a:buFontTx/>
              <a:buNone/>
            </a:pPr>
            <a:r>
              <a:rPr lang="en-US" sz="4000" dirty="0" smtClean="0">
                <a:latin typeface="Calibri" panose="020F0502020204030204" pitchFamily="34" charset="0"/>
              </a:rPr>
              <a:t>Charles I dissolved Parliament but brings it back due to a need for tax collection after a Scottish invasion – called the </a:t>
            </a:r>
            <a:r>
              <a:rPr lang="en-US" sz="4000" b="1" dirty="0" smtClean="0">
                <a:latin typeface="Calibri" panose="020F0502020204030204" pitchFamily="34" charset="0"/>
              </a:rPr>
              <a:t>Long Parliament </a:t>
            </a:r>
            <a:r>
              <a:rPr lang="en-US" sz="4000" dirty="0" smtClean="0">
                <a:latin typeface="Calibri" panose="020F0502020204030204" pitchFamily="34" charset="0"/>
              </a:rPr>
              <a:t>which continued to meet after Civil War ended</a:t>
            </a:r>
          </a:p>
          <a:p>
            <a:pPr marL="114300" indent="0" algn="ctr">
              <a:buFontTx/>
              <a:buNone/>
            </a:pPr>
            <a:r>
              <a:rPr lang="en-US" sz="4000" dirty="0" smtClean="0">
                <a:latin typeface="Calibri" panose="020F0502020204030204" pitchFamily="34" charset="0"/>
              </a:rPr>
              <a:t>Long Parliament issued the </a:t>
            </a:r>
            <a:r>
              <a:rPr lang="en-US" sz="4000" b="1" dirty="0" smtClean="0">
                <a:latin typeface="Calibri" panose="020F0502020204030204" pitchFamily="34" charset="0"/>
              </a:rPr>
              <a:t>Grand Remonstrance</a:t>
            </a:r>
            <a:r>
              <a:rPr lang="en-US" sz="4000" dirty="0" smtClean="0">
                <a:latin typeface="Calibri" panose="020F0502020204030204" pitchFamily="34" charset="0"/>
              </a:rPr>
              <a:t> – list of grievances</a:t>
            </a:r>
          </a:p>
          <a:p>
            <a:pPr marL="114300" indent="0" algn="ctr">
              <a:buFontTx/>
              <a:buNone/>
            </a:pPr>
            <a:endParaRPr lang="en-US" sz="4000" b="1" dirty="0" smtClean="0">
              <a:latin typeface="Calibri" panose="020F0502020204030204" pitchFamily="34" charset="0"/>
            </a:endParaRPr>
          </a:p>
          <a:p>
            <a:pPr marL="114300" indent="0" algn="ctr">
              <a:buFontTx/>
              <a:buNone/>
            </a:pPr>
            <a:endParaRPr lang="en-US" sz="37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7239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838200"/>
            <a:ext cx="9144000" cy="5572125"/>
          </a:xfrm>
        </p:spPr>
        <p:txBody>
          <a:bodyPr/>
          <a:lstStyle/>
          <a:p>
            <a:pPr marL="114300" indent="0" algn="ctr">
              <a:buFontTx/>
              <a:buNone/>
            </a:pPr>
            <a:r>
              <a:rPr lang="en-US" sz="4000" dirty="0" smtClean="0">
                <a:latin typeface="Calibri" panose="020F0502020204030204" pitchFamily="34" charset="0"/>
              </a:rPr>
              <a:t>Charles I responds in anger by trying to arrest Protestant agitators in Parliament, namely </a:t>
            </a:r>
            <a:r>
              <a:rPr lang="en-US" sz="4000" b="1" dirty="0" smtClean="0">
                <a:latin typeface="Calibri" panose="020F0502020204030204" pitchFamily="34" charset="0"/>
              </a:rPr>
              <a:t>John Pym</a:t>
            </a:r>
            <a:r>
              <a:rPr lang="en-US" sz="4000" dirty="0" smtClean="0">
                <a:latin typeface="Calibri" panose="020F0502020204030204" pitchFamily="34" charset="0"/>
              </a:rPr>
              <a:t> </a:t>
            </a:r>
            <a:r>
              <a:rPr lang="en-US" sz="4000" dirty="0" smtClean="0">
                <a:latin typeface="Calibri" panose="020F0502020204030204" pitchFamily="34" charset="0"/>
              </a:rPr>
              <a:t>but he escapes</a:t>
            </a:r>
            <a:endParaRPr lang="en-US" sz="4000" dirty="0" smtClean="0">
              <a:latin typeface="Calibri" panose="020F0502020204030204" pitchFamily="34" charset="0"/>
            </a:endParaRPr>
          </a:p>
          <a:p>
            <a:pPr marL="114300" indent="0" algn="ctr">
              <a:buFontTx/>
              <a:buNone/>
            </a:pPr>
            <a:endParaRPr lang="en-US" sz="4000" dirty="0" smtClean="0">
              <a:latin typeface="Calibri" panose="020F0502020204030204" pitchFamily="34" charset="0"/>
            </a:endParaRPr>
          </a:p>
          <a:p>
            <a:pPr marL="114300" indent="0" algn="ctr">
              <a:buFontTx/>
              <a:buNone/>
            </a:pPr>
            <a:r>
              <a:rPr lang="en-US" sz="4000" dirty="0" smtClean="0">
                <a:latin typeface="Calibri" panose="020F0502020204030204" pitchFamily="34" charset="0"/>
              </a:rPr>
              <a:t>Parliament </a:t>
            </a:r>
            <a:r>
              <a:rPr lang="en-US" sz="4000" dirty="0" smtClean="0">
                <a:latin typeface="Calibri" panose="020F0502020204030204" pitchFamily="34" charset="0"/>
              </a:rPr>
              <a:t>gathers an army of supporters called </a:t>
            </a:r>
            <a:r>
              <a:rPr lang="en-US" sz="4000" b="1" dirty="0" smtClean="0">
                <a:latin typeface="Calibri" panose="020F0502020204030204" pitchFamily="34" charset="0"/>
              </a:rPr>
              <a:t>Roundheads</a:t>
            </a:r>
            <a:r>
              <a:rPr lang="en-US" sz="4000" dirty="0" smtClean="0">
                <a:latin typeface="Calibri" panose="020F0502020204030204" pitchFamily="34" charset="0"/>
              </a:rPr>
              <a:t>; their army is called the </a:t>
            </a:r>
            <a:r>
              <a:rPr lang="en-US" sz="4000" b="1" dirty="0" smtClean="0">
                <a:latin typeface="Calibri" panose="020F0502020204030204" pitchFamily="34" charset="0"/>
              </a:rPr>
              <a:t>New Model Army </a:t>
            </a:r>
            <a:r>
              <a:rPr lang="en-US" sz="4000" dirty="0" smtClean="0">
                <a:latin typeface="Calibri" panose="020F0502020204030204" pitchFamily="34" charset="0"/>
              </a:rPr>
              <a:t>commanded by </a:t>
            </a:r>
            <a:r>
              <a:rPr lang="en-US" sz="4000" b="1" dirty="0" smtClean="0">
                <a:latin typeface="Calibri" panose="020F0502020204030204" pitchFamily="34" charset="0"/>
              </a:rPr>
              <a:t>Oliver Cromwell</a:t>
            </a:r>
          </a:p>
          <a:p>
            <a:pPr marL="114300" indent="0" algn="ctr">
              <a:buFontTx/>
              <a:buNone/>
            </a:pPr>
            <a:endParaRPr lang="en-US" sz="4000" b="1" dirty="0" smtClean="0">
              <a:latin typeface="Calibri" panose="020F0502020204030204" pitchFamily="34" charset="0"/>
            </a:endParaRPr>
          </a:p>
          <a:p>
            <a:pPr marL="114300" indent="0" algn="ctr">
              <a:buFontTx/>
              <a:buNone/>
            </a:pPr>
            <a:endParaRPr lang="en-US" sz="37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0704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52400"/>
            <a:ext cx="9144000" cy="5572125"/>
          </a:xfrm>
        </p:spPr>
        <p:txBody>
          <a:bodyPr/>
          <a:lstStyle/>
          <a:p>
            <a:pPr marL="114300" indent="0" algn="ctr">
              <a:buFontTx/>
              <a:buNone/>
            </a:pPr>
            <a:r>
              <a:rPr lang="en-US" sz="4000" dirty="0" smtClean="0">
                <a:latin typeface="Calibri" panose="020F0502020204030204" pitchFamily="34" charset="0"/>
              </a:rPr>
              <a:t>Charles I’s supporters are known as </a:t>
            </a:r>
            <a:r>
              <a:rPr lang="en-US" sz="4000" b="1" dirty="0" smtClean="0">
                <a:latin typeface="Calibri" panose="020F0502020204030204" pitchFamily="34" charset="0"/>
              </a:rPr>
              <a:t>Cavaliers</a:t>
            </a:r>
            <a:endParaRPr lang="en-US" sz="1500" b="1" dirty="0" smtClean="0">
              <a:latin typeface="Calibri" panose="020F0502020204030204" pitchFamily="34" charset="0"/>
            </a:endParaRPr>
          </a:p>
          <a:p>
            <a:pPr marL="114300" indent="0" algn="ctr">
              <a:buFontTx/>
              <a:buNone/>
            </a:pPr>
            <a:endParaRPr lang="en-US" sz="1500" dirty="0" smtClean="0">
              <a:latin typeface="Calibri" panose="020F0502020204030204" pitchFamily="34" charset="0"/>
            </a:endParaRPr>
          </a:p>
          <a:p>
            <a:pPr marL="114300" indent="0" algn="ctr">
              <a:buFontTx/>
              <a:buNone/>
            </a:pPr>
            <a:r>
              <a:rPr lang="en-US" sz="4000" dirty="0" smtClean="0">
                <a:latin typeface="Calibri" panose="020F0502020204030204" pitchFamily="34" charset="0"/>
              </a:rPr>
              <a:t>Cavaliers</a:t>
            </a:r>
            <a:r>
              <a:rPr lang="en-US" sz="4000" dirty="0" smtClean="0">
                <a:latin typeface="Calibri" panose="020F0502020204030204" pitchFamily="34" charset="0"/>
              </a:rPr>
              <a:t> </a:t>
            </a:r>
            <a:r>
              <a:rPr lang="en-US" sz="4000" dirty="0" smtClean="0">
                <a:latin typeface="Calibri" panose="020F0502020204030204" pitchFamily="34" charset="0"/>
              </a:rPr>
              <a:t>lose an important </a:t>
            </a:r>
            <a:r>
              <a:rPr lang="en-US" sz="4000" b="1" dirty="0" smtClean="0">
                <a:latin typeface="Calibri" panose="020F0502020204030204" pitchFamily="34" charset="0"/>
              </a:rPr>
              <a:t>Battle of Naseby</a:t>
            </a:r>
            <a:r>
              <a:rPr lang="en-US" sz="4000" dirty="0" smtClean="0">
                <a:latin typeface="Calibri" panose="020F0502020204030204" pitchFamily="34" charset="0"/>
              </a:rPr>
              <a:t>; Charles I is captured at </a:t>
            </a:r>
            <a:r>
              <a:rPr lang="en-US" sz="4000" b="1" dirty="0" smtClean="0">
                <a:latin typeface="Calibri" panose="020F0502020204030204" pitchFamily="34" charset="0"/>
              </a:rPr>
              <a:t>Battle of Marston Moor</a:t>
            </a:r>
            <a:r>
              <a:rPr lang="en-US" sz="4000" dirty="0" smtClean="0">
                <a:latin typeface="Calibri" panose="020F0502020204030204" pitchFamily="34" charset="0"/>
              </a:rPr>
              <a:t> ending English Civil </a:t>
            </a:r>
            <a:r>
              <a:rPr lang="en-US" sz="4000" dirty="0" smtClean="0">
                <a:latin typeface="Calibri" panose="020F0502020204030204" pitchFamily="34" charset="0"/>
              </a:rPr>
              <a:t>War</a:t>
            </a:r>
          </a:p>
          <a:p>
            <a:pPr marL="114300" indent="0" algn="ctr">
              <a:buFontTx/>
              <a:buNone/>
            </a:pPr>
            <a:endParaRPr lang="en-US" sz="1500" dirty="0">
              <a:latin typeface="Calibri" panose="020F0502020204030204" pitchFamily="34" charset="0"/>
            </a:endParaRPr>
          </a:p>
          <a:p>
            <a:pPr marL="114300" indent="0" algn="ctr">
              <a:buFontTx/>
              <a:buNone/>
            </a:pPr>
            <a:r>
              <a:rPr lang="en-US" sz="4000" dirty="0" smtClean="0">
                <a:latin typeface="Calibri" panose="020F0502020204030204" pitchFamily="34" charset="0"/>
              </a:rPr>
              <a:t>Make sure you know what happens under Commonwealth, Protectorate, Restoration, and Glorious Revolution!</a:t>
            </a:r>
            <a:endParaRPr lang="en-US" sz="4000" dirty="0" smtClean="0">
              <a:latin typeface="Calibri" panose="020F0502020204030204" pitchFamily="34" charset="0"/>
            </a:endParaRPr>
          </a:p>
          <a:p>
            <a:pPr marL="114300" indent="0" algn="ctr">
              <a:buFontTx/>
              <a:buNone/>
            </a:pPr>
            <a:endParaRPr lang="en-US" sz="4000" b="1" dirty="0" smtClean="0">
              <a:latin typeface="Calibri" panose="020F0502020204030204" pitchFamily="34" charset="0"/>
            </a:endParaRPr>
          </a:p>
          <a:p>
            <a:pPr marL="114300" indent="0" algn="ctr">
              <a:buFontTx/>
              <a:buNone/>
            </a:pPr>
            <a:endParaRPr lang="en-US" sz="37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5321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-14288" y="2667000"/>
            <a:ext cx="9144001" cy="1143000"/>
          </a:xfrm>
        </p:spPr>
        <p:txBody>
          <a:bodyPr/>
          <a:lstStyle/>
          <a:p>
            <a:pPr eaLnBrk="1" hangingPunct="1"/>
            <a:r>
              <a:rPr lang="en-US" sz="8800" b="1" dirty="0" smtClean="0">
                <a:latin typeface="Monotype Corsiva" panose="03010101010201010101" pitchFamily="66" charset="0"/>
              </a:rPr>
              <a:t>The Thirty Years War</a:t>
            </a:r>
            <a:br>
              <a:rPr lang="en-US" sz="8800" b="1" dirty="0" smtClean="0">
                <a:latin typeface="Monotype Corsiva" panose="03010101010201010101" pitchFamily="66" charset="0"/>
              </a:rPr>
            </a:br>
            <a:r>
              <a:rPr lang="en-US" sz="6000" b="1" dirty="0" smtClean="0">
                <a:latin typeface="Monotype Corsiva" panose="03010101010201010101" pitchFamily="66" charset="0"/>
              </a:rPr>
              <a:t>1618-1648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-6824" y="5687"/>
            <a:ext cx="8991600" cy="5410200"/>
          </a:xfrm>
        </p:spPr>
        <p:txBody>
          <a:bodyPr/>
          <a:lstStyle/>
          <a:p>
            <a:pPr marL="0" indent="0" algn="ctr" eaLnBrk="1" hangingPunct="1">
              <a:buFontTx/>
              <a:buNone/>
            </a:pPr>
            <a:r>
              <a:rPr lang="en-US" sz="4000" dirty="0" smtClean="0">
                <a:latin typeface="Calibri" panose="020F0502020204030204" pitchFamily="34" charset="0"/>
              </a:rPr>
              <a:t>Germany embroiled in another round of religious wars due to German princes vs. Holy Roman Emperor (political and economic reasons) </a:t>
            </a:r>
          </a:p>
          <a:p>
            <a:pPr marL="0" indent="0" algn="ctr" eaLnBrk="1" hangingPunct="1">
              <a:buFontTx/>
              <a:buNone/>
            </a:pPr>
            <a:r>
              <a:rPr lang="en-US" sz="4000" dirty="0" smtClean="0">
                <a:latin typeface="Calibri" panose="020F0502020204030204" pitchFamily="34" charset="0"/>
              </a:rPr>
              <a:t>Charles V’s Brother </a:t>
            </a:r>
            <a:r>
              <a:rPr lang="en-US" sz="4000" b="1" dirty="0" smtClean="0">
                <a:latin typeface="Calibri" panose="020F0502020204030204" pitchFamily="34" charset="0"/>
              </a:rPr>
              <a:t>Ferdinand II</a:t>
            </a:r>
            <a:r>
              <a:rPr lang="en-US" sz="4000" dirty="0" smtClean="0">
                <a:latin typeface="Calibri" panose="020F0502020204030204" pitchFamily="34" charset="0"/>
              </a:rPr>
              <a:t> wants to do what his brother never could, reestablish Catholicism as only religion in HRE, ending the Peace of Augsburg of 1555 </a:t>
            </a:r>
          </a:p>
          <a:p>
            <a:pPr marL="0" indent="0" algn="ctr" eaLnBrk="1" hangingPunct="1">
              <a:buFontTx/>
              <a:buNone/>
            </a:pPr>
            <a:r>
              <a:rPr lang="en-US" sz="4000" dirty="0" smtClean="0">
                <a:latin typeface="Calibri" panose="020F0502020204030204" pitchFamily="34" charset="0"/>
              </a:rPr>
              <a:t>War goes through 4 periods.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ext Placeholder 2"/>
          <p:cNvSpPr>
            <a:spLocks noGrp="1" noChangeArrowheads="1"/>
          </p:cNvSpPr>
          <p:nvPr>
            <p:ph type="body" idx="4294967295"/>
          </p:nvPr>
        </p:nvSpPr>
        <p:spPr>
          <a:xfrm>
            <a:off x="0" y="277338"/>
            <a:ext cx="9144000" cy="6555641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marL="57150" indent="0" algn="ctr">
              <a:spcBef>
                <a:spcPct val="0"/>
              </a:spcBef>
              <a:buFontTx/>
              <a:buNone/>
              <a:tabLst>
                <a:tab pos="1600200" algn="l"/>
              </a:tabLst>
            </a:pPr>
            <a:r>
              <a:rPr lang="en-US" sz="3000" b="1" u="sng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The Bohemian Period (1618-1625)</a:t>
            </a:r>
            <a:endParaRPr lang="en-US" sz="3000" b="1" u="sng" dirty="0" smtClean="0">
              <a:latin typeface="Calibri" panose="020F0502020204030204" pitchFamily="34" charset="0"/>
            </a:endParaRPr>
          </a:p>
          <a:p>
            <a:pPr marL="57150" indent="0" algn="ctr">
              <a:spcBef>
                <a:spcPct val="0"/>
              </a:spcBef>
              <a:buFontTx/>
              <a:buNone/>
              <a:tabLst>
                <a:tab pos="1600200" algn="l"/>
              </a:tabLst>
            </a:pPr>
            <a:r>
              <a:rPr lang="en-US" sz="3000" b="1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Ferdinand II</a:t>
            </a:r>
            <a:r>
              <a:rPr lang="en-US" sz="30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 (Hapsburg) was king of Bohemia and also in line for HRE; to restore Catholicism to Hapsburg lands he revoked religious freedoms of Bohemian </a:t>
            </a:r>
            <a:r>
              <a:rPr lang="en-US" sz="3000" dirty="0" err="1" smtClean="0">
                <a:latin typeface="Calibri" panose="020F0502020204030204" pitchFamily="34" charset="0"/>
                <a:cs typeface="Times New Roman" panose="02020603050405020304" pitchFamily="18" charset="0"/>
              </a:rPr>
              <a:t>Prots</a:t>
            </a:r>
            <a:r>
              <a:rPr lang="en-US" sz="30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 who responded by throwing one of his regents out the window (</a:t>
            </a:r>
            <a:r>
              <a:rPr lang="en-US" sz="3000" b="1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Defenestration of Prague</a:t>
            </a:r>
            <a:r>
              <a:rPr lang="en-US" sz="30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). </a:t>
            </a:r>
          </a:p>
          <a:p>
            <a:pPr marL="57150" indent="0" algn="ctr">
              <a:spcBef>
                <a:spcPct val="0"/>
              </a:spcBef>
              <a:buFontTx/>
              <a:buNone/>
              <a:tabLst>
                <a:tab pos="1600200" algn="l"/>
              </a:tabLst>
            </a:pPr>
            <a:endParaRPr lang="en-US" sz="1000" dirty="0" smtClean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" indent="0" algn="ctr">
              <a:spcBef>
                <a:spcPct val="0"/>
              </a:spcBef>
              <a:buFontTx/>
              <a:buNone/>
              <a:tabLst>
                <a:tab pos="1600200" algn="l"/>
              </a:tabLst>
            </a:pPr>
            <a:r>
              <a:rPr lang="en-US" sz="30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When he became HRE, Bohemians revolted and chose Protestant </a:t>
            </a:r>
            <a:r>
              <a:rPr lang="en-US" sz="3000" b="1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Frederick V</a:t>
            </a:r>
            <a:r>
              <a:rPr lang="en-US" sz="30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 as their leader</a:t>
            </a:r>
          </a:p>
          <a:p>
            <a:pPr marL="57150" indent="0" algn="ctr">
              <a:spcBef>
                <a:spcPct val="0"/>
              </a:spcBef>
              <a:buFontTx/>
              <a:buNone/>
              <a:tabLst>
                <a:tab pos="1600200" algn="l"/>
              </a:tabLst>
            </a:pPr>
            <a:endParaRPr lang="en-US" sz="1000" dirty="0" smtClean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" indent="0" algn="ctr">
              <a:spcBef>
                <a:spcPct val="0"/>
              </a:spcBef>
              <a:buFontTx/>
              <a:buNone/>
              <a:tabLst>
                <a:tab pos="1600200" algn="l"/>
              </a:tabLst>
            </a:pPr>
            <a:r>
              <a:rPr lang="en-US" sz="30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Escalated into </a:t>
            </a:r>
            <a:r>
              <a:rPr lang="en-US" sz="3000" dirty="0" err="1" smtClean="0">
                <a:latin typeface="Calibri" panose="020F0502020204030204" pitchFamily="34" charset="0"/>
                <a:cs typeface="Times New Roman" panose="02020603050405020304" pitchFamily="18" charset="0"/>
              </a:rPr>
              <a:t>internat’l</a:t>
            </a:r>
            <a:r>
              <a:rPr lang="en-US" sz="30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 war; Spain sent troops to help Ferdinand</a:t>
            </a:r>
          </a:p>
          <a:p>
            <a:pPr marL="57150" indent="0" algn="ctr">
              <a:spcBef>
                <a:spcPct val="0"/>
              </a:spcBef>
              <a:buFontTx/>
              <a:buNone/>
              <a:tabLst>
                <a:tab pos="1600200" algn="l"/>
              </a:tabLst>
            </a:pPr>
            <a:endParaRPr lang="en-US" sz="1000" dirty="0" smtClean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" indent="0" algn="ctr">
              <a:spcBef>
                <a:spcPct val="0"/>
              </a:spcBef>
              <a:buFontTx/>
              <a:buNone/>
              <a:tabLst>
                <a:tab pos="1600200" algn="l"/>
              </a:tabLst>
            </a:pPr>
            <a:r>
              <a:rPr lang="en-US" sz="3000" b="1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Maximilian of Bavaria </a:t>
            </a:r>
            <a:r>
              <a:rPr lang="en-US" sz="30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and elector of Saxony (Lutheran who wanted territorial gain) also helped Ferdinand; </a:t>
            </a:r>
            <a:r>
              <a:rPr lang="en-US" sz="3000" dirty="0" err="1" smtClean="0">
                <a:latin typeface="Calibri" panose="020F0502020204030204" pitchFamily="34" charset="0"/>
                <a:cs typeface="Times New Roman" panose="02020603050405020304" pitchFamily="18" charset="0"/>
              </a:rPr>
              <a:t>Ferd</a:t>
            </a:r>
            <a:r>
              <a:rPr lang="en-US" sz="30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 wins over Fred &amp; re-</a:t>
            </a:r>
            <a:r>
              <a:rPr lang="en-US" sz="3000" dirty="0" err="1" smtClean="0">
                <a:latin typeface="Calibri" panose="020F0502020204030204" pitchFamily="34" charset="0"/>
                <a:cs typeface="Times New Roman" panose="02020603050405020304" pitchFamily="18" charset="0"/>
              </a:rPr>
              <a:t>Catholocizes</a:t>
            </a:r>
            <a:r>
              <a:rPr lang="en-US" sz="30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 HRE</a:t>
            </a:r>
            <a:endParaRPr lang="en-US" sz="3000" dirty="0" smtClean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0" y="9099"/>
            <a:ext cx="8991600" cy="7201972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marL="457200" lvl="1" indent="0" algn="ctr">
              <a:spcBef>
                <a:spcPct val="0"/>
              </a:spcBef>
              <a:buFontTx/>
              <a:buNone/>
              <a:tabLst>
                <a:tab pos="1600200" algn="l"/>
              </a:tabLst>
            </a:pPr>
            <a:r>
              <a:rPr lang="en-US" sz="3600" b="1" u="sng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The Danish Period (1625-1629)</a:t>
            </a:r>
          </a:p>
          <a:p>
            <a:pPr marL="457200" lvl="1" indent="0" algn="ctr">
              <a:spcBef>
                <a:spcPct val="0"/>
              </a:spcBef>
              <a:buFontTx/>
              <a:buNone/>
              <a:tabLst>
                <a:tab pos="1600200" algn="l"/>
              </a:tabLst>
            </a:pPr>
            <a:endParaRPr lang="en-US" sz="3600" b="1" u="sng" dirty="0" smtClean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lvl="1" indent="0" algn="ctr">
              <a:spcBef>
                <a:spcPct val="0"/>
              </a:spcBef>
              <a:buFontTx/>
              <a:buNone/>
              <a:tabLst>
                <a:tab pos="1600200" algn="l"/>
              </a:tabLst>
            </a:pPr>
            <a:r>
              <a:rPr lang="en-US" sz="36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Lutheran king </a:t>
            </a:r>
            <a:r>
              <a:rPr lang="en-US" sz="3600" b="1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Christian IV </a:t>
            </a:r>
            <a:r>
              <a:rPr lang="en-US" sz="36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of Denmark wanted to extend Danish influence &amp; began new phase of Prot. Resistance</a:t>
            </a:r>
          </a:p>
          <a:p>
            <a:pPr marL="457200" lvl="1" indent="0" algn="ctr">
              <a:spcBef>
                <a:spcPct val="0"/>
              </a:spcBef>
              <a:buFontTx/>
              <a:buNone/>
              <a:tabLst>
                <a:tab pos="1600200" algn="l"/>
              </a:tabLst>
            </a:pPr>
            <a:endParaRPr lang="en-US" sz="3600" dirty="0" smtClean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lvl="1" indent="0" algn="ctr">
              <a:spcBef>
                <a:spcPct val="0"/>
              </a:spcBef>
              <a:buFontTx/>
              <a:buNone/>
              <a:tabLst>
                <a:tab pos="1600200" algn="l"/>
              </a:tabLst>
            </a:pPr>
            <a:r>
              <a:rPr lang="en-US" sz="36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Invaded HRE but humiliated by Maximilian of Bavaria; forced to retreat</a:t>
            </a:r>
          </a:p>
          <a:p>
            <a:pPr marL="457200" lvl="1" indent="0" algn="ctr">
              <a:spcBef>
                <a:spcPct val="0"/>
              </a:spcBef>
              <a:buFontTx/>
              <a:buNone/>
              <a:tabLst>
                <a:tab pos="1600200" algn="l"/>
              </a:tabLst>
            </a:pPr>
            <a:endParaRPr lang="en-US" sz="3600" dirty="0" smtClean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lvl="1" indent="0" algn="ctr">
              <a:spcBef>
                <a:spcPct val="0"/>
              </a:spcBef>
              <a:buFontTx/>
              <a:buNone/>
              <a:tabLst>
                <a:tab pos="1600200" algn="l"/>
              </a:tabLst>
            </a:pPr>
            <a:r>
              <a:rPr lang="en-US" sz="36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Ferdinand II didn’t trust Maximilian any more – too powerful; forms new alliance with </a:t>
            </a:r>
            <a:r>
              <a:rPr lang="en-US" sz="3600" b="1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Albrecht of Wallenstein</a:t>
            </a:r>
            <a:endParaRPr lang="en-US" sz="3600" dirty="0" smtClean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lvl="1" indent="0" algn="ctr">
              <a:spcBef>
                <a:spcPct val="0"/>
              </a:spcBef>
              <a:buFontTx/>
              <a:buNone/>
              <a:tabLst>
                <a:tab pos="1600200" algn="l"/>
              </a:tabLst>
            </a:pPr>
            <a:endParaRPr lang="en-US" sz="3000" dirty="0" smtClean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0" y="-8492"/>
            <a:ext cx="8991600" cy="6647974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marL="457200" lvl="1" indent="0" algn="ctr">
              <a:spcBef>
                <a:spcPct val="0"/>
              </a:spcBef>
              <a:buFontTx/>
              <a:buNone/>
              <a:tabLst>
                <a:tab pos="1600200" algn="l"/>
              </a:tabLst>
            </a:pPr>
            <a:endParaRPr lang="en-US" sz="3000" dirty="0" smtClean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lvl="1" indent="0" algn="ctr">
              <a:spcBef>
                <a:spcPct val="0"/>
              </a:spcBef>
              <a:buFontTx/>
              <a:buNone/>
              <a:tabLst>
                <a:tab pos="1600200" algn="l"/>
              </a:tabLst>
            </a:pPr>
            <a:r>
              <a:rPr lang="en-US" sz="3600" b="1" u="sng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The Swedish Period (1630-1635)</a:t>
            </a:r>
          </a:p>
          <a:p>
            <a:pPr marL="457200" lvl="1" indent="0" algn="ctr">
              <a:spcBef>
                <a:spcPct val="0"/>
              </a:spcBef>
              <a:buFontTx/>
              <a:buNone/>
              <a:tabLst>
                <a:tab pos="1600200" algn="l"/>
              </a:tabLst>
            </a:pPr>
            <a:endParaRPr lang="en-US" sz="3600" b="1" u="sng" dirty="0" smtClean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lvl="1" indent="0" algn="ctr">
              <a:spcBef>
                <a:spcPct val="0"/>
              </a:spcBef>
              <a:buFontTx/>
              <a:buNone/>
              <a:tabLst>
                <a:tab pos="1600200" algn="l"/>
              </a:tabLst>
            </a:pPr>
            <a:r>
              <a:rPr lang="en-US" sz="36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Lutheran king of Sweden </a:t>
            </a:r>
            <a:r>
              <a:rPr lang="en-US" sz="3600" dirty="0" err="1" smtClean="0">
                <a:latin typeface="Calibri" panose="020F0502020204030204" pitchFamily="34" charset="0"/>
                <a:cs typeface="Times New Roman" panose="02020603050405020304" pitchFamily="18" charset="0"/>
              </a:rPr>
              <a:t>Gustavus</a:t>
            </a:r>
            <a:r>
              <a:rPr lang="en-US" sz="36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Calibri" panose="020F0502020204030204" pitchFamily="34" charset="0"/>
                <a:cs typeface="Times New Roman" panose="02020603050405020304" pitchFamily="18" charset="0"/>
              </a:rPr>
              <a:t>Adolphus</a:t>
            </a:r>
            <a:r>
              <a:rPr lang="en-US" sz="36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 takes up Prot. cause and invades but is killed by Wallenstein</a:t>
            </a:r>
          </a:p>
          <a:p>
            <a:pPr marL="457200" lvl="1" indent="0" algn="ctr">
              <a:spcBef>
                <a:spcPct val="0"/>
              </a:spcBef>
              <a:buFontTx/>
              <a:buNone/>
              <a:tabLst>
                <a:tab pos="1600200" algn="l"/>
              </a:tabLst>
            </a:pPr>
            <a:endParaRPr lang="en-US" sz="36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lvl="1" indent="0" algn="ctr">
              <a:spcBef>
                <a:spcPct val="0"/>
              </a:spcBef>
              <a:buFontTx/>
              <a:buNone/>
              <a:tabLst>
                <a:tab pos="1600200" algn="l"/>
              </a:tabLst>
            </a:pPr>
            <a:r>
              <a:rPr lang="en-US" sz="36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Wallenstein has now also become too powerful so Ferdinand II has him assassinated</a:t>
            </a:r>
          </a:p>
          <a:p>
            <a:pPr marL="457200" lvl="1" indent="0" algn="ctr">
              <a:spcBef>
                <a:spcPct val="0"/>
              </a:spcBef>
              <a:buFontTx/>
              <a:buNone/>
              <a:tabLst>
                <a:tab pos="1600200" algn="l"/>
              </a:tabLst>
            </a:pPr>
            <a:endParaRPr lang="en-US" sz="36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lvl="1" indent="0" algn="ctr">
              <a:spcBef>
                <a:spcPct val="0"/>
              </a:spcBef>
              <a:buFontTx/>
              <a:buNone/>
              <a:tabLst>
                <a:tab pos="1600200" algn="l"/>
              </a:tabLst>
            </a:pPr>
            <a:r>
              <a:rPr lang="en-US" sz="3600" dirty="0" err="1" smtClean="0">
                <a:latin typeface="Calibri" panose="020F0502020204030204" pitchFamily="34" charset="0"/>
                <a:cs typeface="Times New Roman" panose="02020603050405020304" pitchFamily="18" charset="0"/>
              </a:rPr>
              <a:t>Ferd’s</a:t>
            </a:r>
            <a:r>
              <a:rPr lang="en-US" sz="36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 forces crush remaining Swedes</a:t>
            </a:r>
          </a:p>
        </p:txBody>
      </p:sp>
    </p:spTree>
    <p:extLst>
      <p:ext uri="{BB962C8B-B14F-4D97-AF65-F5344CB8AC3E}">
        <p14:creationId xmlns:p14="http://schemas.microsoft.com/office/powerpoint/2010/main" val="398922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533400"/>
            <a:ext cx="9144000" cy="606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atin typeface="Calibri" panose="020F0502020204030204" pitchFamily="34" charset="0"/>
              </a:rPr>
              <a:t>Monarchies of </a:t>
            </a:r>
            <a:r>
              <a:rPr lang="en-US" sz="4400" b="1" dirty="0" smtClean="0">
                <a:latin typeface="Calibri" panose="020F0502020204030204" pitchFamily="34" charset="0"/>
              </a:rPr>
              <a:t>France</a:t>
            </a:r>
            <a:r>
              <a:rPr lang="en-US" sz="4400" dirty="0" smtClean="0">
                <a:latin typeface="Calibri" panose="020F0502020204030204" pitchFamily="34" charset="0"/>
              </a:rPr>
              <a:t> and </a:t>
            </a:r>
            <a:r>
              <a:rPr lang="en-US" sz="4400" b="1" dirty="0" smtClean="0">
                <a:latin typeface="Calibri" panose="020F0502020204030204" pitchFamily="34" charset="0"/>
              </a:rPr>
              <a:t>England</a:t>
            </a:r>
            <a:r>
              <a:rPr lang="en-US" sz="4400" dirty="0" smtClean="0">
                <a:latin typeface="Calibri" panose="020F0502020204030204" pitchFamily="34" charset="0"/>
              </a:rPr>
              <a:t> used the War as justification for </a:t>
            </a:r>
            <a:r>
              <a:rPr lang="en-US" sz="4400" b="1" dirty="0" smtClean="0">
                <a:latin typeface="Calibri" panose="020F0502020204030204" pitchFamily="34" charset="0"/>
              </a:rPr>
              <a:t>centralizing their power </a:t>
            </a:r>
            <a:r>
              <a:rPr lang="en-US" sz="4400" dirty="0" smtClean="0">
                <a:latin typeface="Calibri" panose="020F0502020204030204" pitchFamily="34" charset="0"/>
              </a:rPr>
              <a:t>over society.</a:t>
            </a:r>
          </a:p>
          <a:p>
            <a:pPr algn="ctr"/>
            <a:endParaRPr lang="en-US" sz="4400" dirty="0" smtClean="0">
              <a:latin typeface="Calibri" panose="020F0502020204030204" pitchFamily="34" charset="0"/>
            </a:endParaRPr>
          </a:p>
          <a:p>
            <a:pPr algn="ctr"/>
            <a:r>
              <a:rPr lang="en-US" sz="4400" dirty="0" smtClean="0">
                <a:latin typeface="Calibri" panose="020F0502020204030204" pitchFamily="34" charset="0"/>
              </a:rPr>
              <a:t>Europe entered the H.Y.W. in a </a:t>
            </a:r>
            <a:r>
              <a:rPr lang="en-US" sz="4400" b="1" dirty="0" smtClean="0">
                <a:latin typeface="Calibri" panose="020F0502020204030204" pitchFamily="34" charset="0"/>
              </a:rPr>
              <a:t>feudal state </a:t>
            </a:r>
            <a:r>
              <a:rPr lang="en-US" sz="4400" dirty="0" smtClean="0">
                <a:latin typeface="Calibri" panose="020F0502020204030204" pitchFamily="34" charset="0"/>
              </a:rPr>
              <a:t>but emerged in the early modern world with the beginnings of </a:t>
            </a:r>
            <a:r>
              <a:rPr lang="en-US" sz="4400" b="1" dirty="0" smtClean="0">
                <a:latin typeface="Calibri" panose="020F0502020204030204" pitchFamily="34" charset="0"/>
              </a:rPr>
              <a:t>centralized monarchies.</a:t>
            </a:r>
            <a:endParaRPr lang="en-US" sz="4400" dirty="0" smtClean="0">
              <a:latin typeface="Calibri" panose="020F0502020204030204" pitchFamily="34" charset="0"/>
            </a:endParaRPr>
          </a:p>
          <a:p>
            <a:endParaRPr lang="en-US" dirty="0">
              <a:latin typeface="Calibri" panose="020F0502020204030204" pitchFamily="34" charset="0"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0" y="-50376"/>
            <a:ext cx="9144000" cy="6878806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marL="457200" lvl="1" indent="0" algn="ctr">
              <a:spcBef>
                <a:spcPct val="0"/>
              </a:spcBef>
              <a:buFontTx/>
              <a:buNone/>
              <a:tabLst>
                <a:tab pos="1600200" algn="l"/>
              </a:tabLst>
            </a:pPr>
            <a:r>
              <a:rPr lang="en-US" sz="3600" b="1" u="sng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The French Period (1635-1648)</a:t>
            </a:r>
          </a:p>
          <a:p>
            <a:pPr marL="457200" lvl="1" indent="0" algn="ctr">
              <a:spcBef>
                <a:spcPct val="0"/>
              </a:spcBef>
              <a:buFontTx/>
              <a:buNone/>
              <a:tabLst>
                <a:tab pos="1600200" algn="l"/>
              </a:tabLst>
            </a:pPr>
            <a:endParaRPr lang="en-US" sz="1500" dirty="0" smtClean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lvl="1" indent="0" algn="ctr">
              <a:spcBef>
                <a:spcPct val="0"/>
              </a:spcBef>
              <a:buFontTx/>
              <a:buNone/>
              <a:tabLst>
                <a:tab pos="1600200" algn="l"/>
              </a:tabLst>
            </a:pPr>
            <a:r>
              <a:rPr lang="en-US" sz="36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Longest and most devastating</a:t>
            </a:r>
          </a:p>
          <a:p>
            <a:pPr marL="457200" lvl="1" indent="0" algn="ctr">
              <a:spcBef>
                <a:spcPct val="0"/>
              </a:spcBef>
              <a:buFontTx/>
              <a:buNone/>
              <a:tabLst>
                <a:tab pos="1600200" algn="l"/>
              </a:tabLst>
            </a:pPr>
            <a:r>
              <a:rPr lang="en-US" sz="36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France enters war and sends $ and troops</a:t>
            </a:r>
          </a:p>
          <a:p>
            <a:pPr marL="457200" lvl="1" indent="0" algn="ctr">
              <a:spcBef>
                <a:spcPct val="0"/>
              </a:spcBef>
              <a:buFontTx/>
              <a:buNone/>
              <a:tabLst>
                <a:tab pos="1600200" algn="l"/>
              </a:tabLst>
            </a:pPr>
            <a:r>
              <a:rPr lang="en-US" sz="36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During 13-year period Swedes, French, Spanish soldiers battled throughout HRE</a:t>
            </a:r>
          </a:p>
          <a:p>
            <a:pPr marL="457200" lvl="1" indent="0" algn="ctr">
              <a:spcBef>
                <a:spcPct val="0"/>
              </a:spcBef>
              <a:buFontTx/>
              <a:buNone/>
              <a:tabLst>
                <a:tab pos="1600200" algn="l"/>
              </a:tabLst>
            </a:pPr>
            <a:endParaRPr lang="en-US" sz="15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lvl="1" indent="0" algn="ctr">
              <a:spcBef>
                <a:spcPct val="0"/>
              </a:spcBef>
              <a:buFontTx/>
              <a:buNone/>
              <a:tabLst>
                <a:tab pos="1600200" algn="l"/>
              </a:tabLst>
            </a:pPr>
            <a:r>
              <a:rPr lang="en-US" sz="36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Germans not united so couldn’t keep other countries out; peace talks began in 1644 but by this time 1/3 German population died due to the War</a:t>
            </a:r>
          </a:p>
          <a:p>
            <a:pPr marL="457200" lvl="1" indent="0" algn="ctr">
              <a:spcBef>
                <a:spcPct val="0"/>
              </a:spcBef>
              <a:buFontTx/>
              <a:buNone/>
              <a:tabLst>
                <a:tab pos="1600200" algn="l"/>
              </a:tabLst>
            </a:pPr>
            <a:endParaRPr lang="en-US" sz="1500" dirty="0" smtClean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lvl="1" indent="0" algn="ctr">
              <a:spcBef>
                <a:spcPct val="0"/>
              </a:spcBef>
              <a:buFontTx/>
              <a:buNone/>
              <a:tabLst>
                <a:tab pos="1600200" algn="l"/>
              </a:tabLst>
            </a:pPr>
            <a:r>
              <a:rPr lang="en-US" sz="36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Worst European catastrophe since Black Death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667000"/>
            <a:ext cx="9144000" cy="1143000"/>
          </a:xfrm>
        </p:spPr>
        <p:txBody>
          <a:bodyPr/>
          <a:lstStyle/>
          <a:p>
            <a:pPr eaLnBrk="1" hangingPunct="1"/>
            <a:r>
              <a:rPr lang="en-US" sz="4800" smtClean="0">
                <a:latin typeface="Calibri" panose="020F0502020204030204" pitchFamily="34" charset="0"/>
              </a:rPr>
              <a:t>What was the Peace Treaty that ended the Thirty Years War (and thereby the Wars of Religion)?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819400"/>
            <a:ext cx="9144000" cy="1143000"/>
          </a:xfrm>
        </p:spPr>
        <p:txBody>
          <a:bodyPr/>
          <a:lstStyle/>
          <a:p>
            <a:pPr eaLnBrk="1" hangingPunct="1"/>
            <a:r>
              <a:rPr lang="en-US" sz="8000" b="1" smtClean="0">
                <a:latin typeface="Monotype Corsiva" panose="03010101010201010101" pitchFamily="66" charset="0"/>
              </a:rPr>
              <a:t>Treaty of Westphalia, 1648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marL="0" indent="0" algn="ctr" eaLnBrk="1" hangingPunct="1">
              <a:buNone/>
            </a:pPr>
            <a:r>
              <a:rPr lang="en-US" sz="2800" b="1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Details of the Treaty of Westphalia</a:t>
            </a:r>
          </a:p>
          <a:p>
            <a:pPr eaLnBrk="1" hangingPunct="1"/>
            <a:r>
              <a:rPr lang="en-US" sz="28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Continued terms of Peace of Augsburg of 1555 but with </a:t>
            </a:r>
            <a:r>
              <a:rPr lang="en-US" sz="2800" b="1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Calvinism</a:t>
            </a:r>
            <a:r>
              <a:rPr lang="en-US" sz="28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 added to Lutheranism as officially accepted religions in HRE</a:t>
            </a:r>
          </a:p>
          <a:p>
            <a:pPr eaLnBrk="1" hangingPunct="1"/>
            <a:r>
              <a:rPr lang="en-US" sz="28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Dutch and Swiss now officially independent, recognized</a:t>
            </a:r>
          </a:p>
          <a:p>
            <a:pPr eaLnBrk="1" hangingPunct="1"/>
            <a:r>
              <a:rPr lang="en-US" sz="28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The Treaty maintained independence and Sovereignty of 300 separate German States.  Germany was </a:t>
            </a:r>
            <a:r>
              <a:rPr lang="en-US" sz="2800" b="1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fragmented</a:t>
            </a:r>
            <a:r>
              <a:rPr lang="en-US" sz="28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 and wrecked by the war (basically, kept the HRE)</a:t>
            </a:r>
          </a:p>
          <a:p>
            <a:pPr eaLnBrk="1" hangingPunct="1"/>
            <a:r>
              <a:rPr lang="en-US" sz="2800" b="1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This was the last great war over religious issues</a:t>
            </a:r>
          </a:p>
          <a:p>
            <a:pPr eaLnBrk="1" hangingPunct="1"/>
            <a:r>
              <a:rPr lang="en-US" sz="2800" b="1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Prussia</a:t>
            </a:r>
            <a:r>
              <a:rPr lang="en-US" sz="28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 emerged as strongest German state</a:t>
            </a:r>
          </a:p>
          <a:p>
            <a:pPr eaLnBrk="1" hangingPunct="1"/>
            <a:r>
              <a:rPr lang="en-US" sz="28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Winners: Sweden, Prussia, Calvinists, Swiss Confederation, The Netherlands, German Princes, &amp; France</a:t>
            </a:r>
          </a:p>
          <a:p>
            <a:pPr eaLnBrk="1" hangingPunct="1"/>
            <a:r>
              <a:rPr lang="en-US" sz="28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Losers: Hapsburg HRE’s and Hapsburg Spain – another defeat after Armada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6" grpId="0" build="p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5" descr="KISH_14_33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0"/>
            <a:ext cx="8305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362200"/>
            <a:ext cx="8839200" cy="1143000"/>
          </a:xfrm>
        </p:spPr>
        <p:txBody>
          <a:bodyPr/>
          <a:lstStyle/>
          <a:p>
            <a:r>
              <a:rPr lang="en-US" sz="8800" b="1" dirty="0" smtClean="0">
                <a:latin typeface="Monotype Corsiva" panose="03010101010201010101" pitchFamily="66" charset="0"/>
              </a:rPr>
              <a:t>Louis XIV’s Wars</a:t>
            </a:r>
            <a:r>
              <a:rPr lang="en-US" sz="3500" b="1" dirty="0" smtClean="0">
                <a:latin typeface="Monotype Corsiva" panose="03010101010201010101" pitchFamily="66" charset="0"/>
              </a:rPr>
              <a:t/>
            </a:r>
            <a:br>
              <a:rPr lang="en-US" sz="3500" b="1" dirty="0" smtClean="0">
                <a:latin typeface="Monotype Corsiva" panose="03010101010201010101" pitchFamily="66" charset="0"/>
              </a:rPr>
            </a:br>
            <a:r>
              <a:rPr lang="en-US" sz="3500" b="1" dirty="0">
                <a:latin typeface="Monotype Corsiva" panose="03010101010201010101" pitchFamily="66" charset="0"/>
              </a:rPr>
              <a:t/>
            </a:r>
            <a:br>
              <a:rPr lang="en-US" sz="3500" b="1" dirty="0">
                <a:latin typeface="Monotype Corsiva" panose="03010101010201010101" pitchFamily="66" charset="0"/>
              </a:rPr>
            </a:br>
            <a:r>
              <a:rPr lang="en-US" sz="6000" b="1" dirty="0" smtClean="0">
                <a:latin typeface="Monotype Corsiva" panose="03010101010201010101" pitchFamily="66" charset="0"/>
              </a:rPr>
              <a:t>1667-1713</a:t>
            </a:r>
            <a:endParaRPr lang="en-US" sz="6000" b="1" dirty="0"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5542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5897562"/>
          </a:xfrm>
        </p:spPr>
        <p:txBody>
          <a:bodyPr/>
          <a:lstStyle/>
          <a:p>
            <a:r>
              <a:rPr lang="en-US" sz="9600" b="1" dirty="0" smtClean="0">
                <a:latin typeface="Monotype Corsiva" panose="03010101010201010101" pitchFamily="66" charset="0"/>
              </a:rPr>
              <a:t>War of </a:t>
            </a:r>
            <a:r>
              <a:rPr lang="en-US" sz="9600" b="1" dirty="0" smtClean="0">
                <a:latin typeface="Monotype Corsiva" panose="03010101010201010101" pitchFamily="66" charset="0"/>
              </a:rPr>
              <a:t>Devolution</a:t>
            </a:r>
            <a:br>
              <a:rPr lang="en-US" sz="9600" b="1" dirty="0" smtClean="0">
                <a:latin typeface="Monotype Corsiva" panose="03010101010201010101" pitchFamily="66" charset="0"/>
              </a:rPr>
            </a:br>
            <a:r>
              <a:rPr lang="en-US" sz="6600" b="1" dirty="0" smtClean="0">
                <a:latin typeface="Monotype Corsiva" panose="03010101010201010101" pitchFamily="66" charset="0"/>
              </a:rPr>
              <a:t>1667-1668</a:t>
            </a:r>
            <a:r>
              <a:rPr lang="en-US" sz="8000" dirty="0" smtClean="0">
                <a:latin typeface="Monotype Corsiva" panose="03010101010201010101" pitchFamily="66" charset="0"/>
              </a:rPr>
              <a:t/>
            </a:r>
            <a:br>
              <a:rPr lang="en-US" sz="8000" dirty="0" smtClean="0">
                <a:latin typeface="Monotype Corsiva" panose="03010101010201010101" pitchFamily="66" charset="0"/>
              </a:rPr>
            </a:br>
            <a:r>
              <a:rPr lang="en-US" sz="4000" dirty="0" smtClean="0">
                <a:latin typeface="Calibri" panose="020F0502020204030204" pitchFamily="34" charset="0"/>
              </a:rPr>
              <a:t/>
            </a:r>
            <a:br>
              <a:rPr lang="en-US" sz="4000" dirty="0" smtClean="0">
                <a:latin typeface="Calibri" panose="020F0502020204030204" pitchFamily="34" charset="0"/>
              </a:rPr>
            </a:br>
            <a:endParaRPr lang="en-US" sz="40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2797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9067800" cy="652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latin typeface="Calibri" panose="020F0502020204030204" pitchFamily="34" charset="0"/>
                <a:ea typeface="Times New Roman" panose="02020603050405020304" pitchFamily="18" charset="0"/>
              </a:rPr>
              <a:t>1</a:t>
            </a:r>
            <a:r>
              <a:rPr lang="en-US" sz="3000" baseline="30000" dirty="0">
                <a:latin typeface="Calibri" panose="020F0502020204030204" pitchFamily="34" charset="0"/>
                <a:ea typeface="Times New Roman" panose="02020603050405020304" pitchFamily="18" charset="0"/>
              </a:rPr>
              <a:t>st</a:t>
            </a:r>
            <a:r>
              <a:rPr lang="en-US" sz="3000" dirty="0">
                <a:latin typeface="Calibri" panose="020F0502020204030204" pitchFamily="34" charset="0"/>
                <a:ea typeface="Times New Roman" panose="02020603050405020304" pitchFamily="18" charset="0"/>
              </a:rPr>
              <a:t> great foreign  war of France</a:t>
            </a:r>
            <a:r>
              <a:rPr lang="en-US" sz="2800" dirty="0">
                <a:latin typeface="Calibri" panose="020F0502020204030204" pitchFamily="34" charset="0"/>
                <a:ea typeface="Times New Roman" panose="02020603050405020304" pitchFamily="18" charset="0"/>
              </a:rPr>
              <a:t/>
            </a:r>
            <a:br>
              <a:rPr lang="en-US" sz="2800" dirty="0">
                <a:latin typeface="Calibri" panose="020F0502020204030204" pitchFamily="34" charset="0"/>
                <a:ea typeface="Times New Roman" panose="02020603050405020304" pitchFamily="18" charset="0"/>
              </a:rPr>
            </a:br>
            <a:endParaRPr lang="en-US" sz="1400" dirty="0">
              <a:latin typeface="Calibri" panose="020F0502020204030204" pitchFamily="34" charset="0"/>
            </a:endParaRPr>
          </a:p>
          <a:p>
            <a:pPr algn="ctr"/>
            <a:r>
              <a:rPr lang="en-US" sz="3000" dirty="0">
                <a:latin typeface="Calibri" panose="020F0502020204030204" pitchFamily="34" charset="0"/>
                <a:ea typeface="Times New Roman" panose="02020603050405020304" pitchFamily="18" charset="0"/>
              </a:rPr>
              <a:t>Fought over Louis’s claim to </a:t>
            </a:r>
            <a:r>
              <a:rPr lang="en-US" sz="3000" b="1" dirty="0">
                <a:latin typeface="Calibri" panose="020F0502020204030204" pitchFamily="34" charset="0"/>
                <a:ea typeface="Times New Roman" panose="02020603050405020304" pitchFamily="18" charset="0"/>
              </a:rPr>
              <a:t>Spanish Belgium </a:t>
            </a:r>
            <a:r>
              <a:rPr lang="en-US" sz="3000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(aka </a:t>
            </a:r>
            <a:r>
              <a:rPr lang="en-US" sz="3000" b="1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Spanish Netherlands</a:t>
            </a:r>
            <a:r>
              <a:rPr lang="en-US" sz="3000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)</a:t>
            </a:r>
            <a:r>
              <a:rPr lang="en-US" sz="3000" b="1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3000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through </a:t>
            </a:r>
            <a:r>
              <a:rPr lang="en-US" sz="3000" dirty="0">
                <a:latin typeface="Calibri" panose="020F0502020204030204" pitchFamily="34" charset="0"/>
                <a:ea typeface="Times New Roman" panose="02020603050405020304" pitchFamily="18" charset="0"/>
              </a:rPr>
              <a:t>his wife </a:t>
            </a:r>
            <a:r>
              <a:rPr lang="en-US" sz="3000" b="1" dirty="0">
                <a:latin typeface="Calibri" panose="020F0502020204030204" pitchFamily="34" charset="0"/>
                <a:ea typeface="Times New Roman" panose="02020603050405020304" pitchFamily="18" charset="0"/>
              </a:rPr>
              <a:t>Marie Therese</a:t>
            </a:r>
            <a:r>
              <a:rPr lang="en-US" sz="1600" b="1" dirty="0">
                <a:latin typeface="Calibri" panose="020F0502020204030204" pitchFamily="34" charset="0"/>
                <a:ea typeface="Times New Roman" panose="02020603050405020304" pitchFamily="18" charset="0"/>
              </a:rPr>
              <a:t/>
            </a:r>
            <a:br>
              <a:rPr lang="en-US" sz="1600" b="1" dirty="0"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en-US" sz="1600" dirty="0">
                <a:latin typeface="Calibri" panose="020F0502020204030204" pitchFamily="34" charset="0"/>
                <a:ea typeface="Times New Roman" panose="02020603050405020304" pitchFamily="18" charset="0"/>
              </a:rPr>
              <a:t/>
            </a:r>
            <a:br>
              <a:rPr lang="en-US" sz="1600" dirty="0"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en-US" sz="3000" dirty="0">
                <a:latin typeface="Calibri" panose="020F0502020204030204" pitchFamily="34" charset="0"/>
                <a:ea typeface="Times New Roman" panose="02020603050405020304" pitchFamily="18" charset="0"/>
              </a:rPr>
              <a:t>Philip IV (King of Spain) died and left all land to </a:t>
            </a:r>
            <a:r>
              <a:rPr lang="en-US" sz="3000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son Charles II </a:t>
            </a:r>
            <a:r>
              <a:rPr lang="en-US" sz="3000" dirty="0">
                <a:latin typeface="Calibri" panose="020F0502020204030204" pitchFamily="34" charset="0"/>
                <a:ea typeface="Times New Roman" panose="02020603050405020304" pitchFamily="18" charset="0"/>
              </a:rPr>
              <a:t>from a 2nd marriage (Marie was 1st child from 1st marriage</a:t>
            </a:r>
            <a:r>
              <a:rPr lang="en-US" sz="3000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) but Louis </a:t>
            </a:r>
            <a:r>
              <a:rPr lang="en-US" sz="3000" dirty="0">
                <a:latin typeface="Calibri" panose="020F0502020204030204" pitchFamily="34" charset="0"/>
                <a:ea typeface="Times New Roman" panose="02020603050405020304" pitchFamily="18" charset="0"/>
              </a:rPr>
              <a:t>claimed the property should devolve to child from 1st marriage </a:t>
            </a:r>
            <a:r>
              <a:rPr lang="en-US" sz="3000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b/c of local Belgian laws so </a:t>
            </a:r>
            <a:r>
              <a:rPr lang="en-US" sz="3000" dirty="0">
                <a:latin typeface="Calibri" panose="020F0502020204030204" pitchFamily="34" charset="0"/>
                <a:ea typeface="Times New Roman" panose="02020603050405020304" pitchFamily="18" charset="0"/>
              </a:rPr>
              <a:t>he sent armies in 1667</a:t>
            </a:r>
            <a:r>
              <a:rPr lang="en-US" sz="2800" dirty="0">
                <a:latin typeface="Calibri" panose="020F0502020204030204" pitchFamily="34" charset="0"/>
                <a:ea typeface="Times New Roman" panose="02020603050405020304" pitchFamily="18" charset="0"/>
              </a:rPr>
              <a:t/>
            </a:r>
            <a:br>
              <a:rPr lang="en-US" sz="2800" dirty="0">
                <a:latin typeface="Calibri" panose="020F0502020204030204" pitchFamily="34" charset="0"/>
                <a:ea typeface="Times New Roman" panose="02020603050405020304" pitchFamily="18" charset="0"/>
              </a:rPr>
            </a:br>
            <a:endParaRPr lang="en-US" sz="1400" dirty="0">
              <a:latin typeface="Calibri" panose="020F0502020204030204" pitchFamily="34" charset="0"/>
            </a:endParaRPr>
          </a:p>
          <a:p>
            <a:pPr algn="ctr"/>
            <a:r>
              <a:rPr lang="en-US" sz="3000" dirty="0">
                <a:latin typeface="Calibri" panose="020F0502020204030204" pitchFamily="34" charset="0"/>
                <a:ea typeface="Times New Roman" panose="02020603050405020304" pitchFamily="18" charset="0"/>
              </a:rPr>
              <a:t>England, Sweden, Holland formed </a:t>
            </a:r>
            <a:r>
              <a:rPr lang="en-US" sz="3000" b="1" dirty="0">
                <a:latin typeface="Calibri" panose="020F0502020204030204" pitchFamily="34" charset="0"/>
                <a:ea typeface="Times New Roman" panose="02020603050405020304" pitchFamily="18" charset="0"/>
              </a:rPr>
              <a:t>Triple Alliance </a:t>
            </a:r>
            <a:r>
              <a:rPr lang="en-US" sz="3000" dirty="0">
                <a:latin typeface="Calibri" panose="020F0502020204030204" pitchFamily="34" charset="0"/>
                <a:ea typeface="Times New Roman" panose="02020603050405020304" pitchFamily="18" charset="0"/>
              </a:rPr>
              <a:t>forcing Louis to back down</a:t>
            </a:r>
            <a:r>
              <a:rPr lang="en-US" sz="2800" dirty="0">
                <a:latin typeface="Calibri" panose="020F0502020204030204" pitchFamily="34" charset="0"/>
                <a:ea typeface="Times New Roman" panose="02020603050405020304" pitchFamily="18" charset="0"/>
              </a:rPr>
              <a:t/>
            </a:r>
            <a:br>
              <a:rPr lang="en-US" sz="2800" dirty="0">
                <a:latin typeface="Calibri" panose="020F0502020204030204" pitchFamily="34" charset="0"/>
                <a:ea typeface="Times New Roman" panose="02020603050405020304" pitchFamily="18" charset="0"/>
              </a:rPr>
            </a:br>
            <a:endParaRPr lang="en-US" sz="1400" dirty="0">
              <a:latin typeface="Calibri" panose="020F0502020204030204" pitchFamily="34" charset="0"/>
            </a:endParaRPr>
          </a:p>
          <a:p>
            <a:pPr algn="ctr"/>
            <a:r>
              <a:rPr lang="en-US" sz="3000" b="1" dirty="0">
                <a:latin typeface="Calibri" panose="020F0502020204030204" pitchFamily="34" charset="0"/>
                <a:ea typeface="Times New Roman" panose="02020603050405020304" pitchFamily="18" charset="0"/>
              </a:rPr>
              <a:t>Treaty of Aix-la-Chapelle (1668</a:t>
            </a:r>
            <a:r>
              <a:rPr lang="en-US" sz="3000" dirty="0">
                <a:latin typeface="Calibri" panose="020F0502020204030204" pitchFamily="34" charset="0"/>
                <a:ea typeface="Times New Roman" panose="02020603050405020304" pitchFamily="18" charset="0"/>
              </a:rPr>
              <a:t>)—Louis given control of certain towns on border of Sp. Netherlands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1419966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5897562"/>
          </a:xfrm>
        </p:spPr>
        <p:txBody>
          <a:bodyPr/>
          <a:lstStyle/>
          <a:p>
            <a:r>
              <a:rPr lang="en-US" sz="9600" b="1" dirty="0" smtClean="0">
                <a:latin typeface="Monotype Corsiva" panose="03010101010201010101" pitchFamily="66" charset="0"/>
              </a:rPr>
              <a:t>The Dutch War</a:t>
            </a:r>
            <a:br>
              <a:rPr lang="en-US" sz="9600" b="1" dirty="0" smtClean="0">
                <a:latin typeface="Monotype Corsiva" panose="03010101010201010101" pitchFamily="66" charset="0"/>
              </a:rPr>
            </a:br>
            <a:r>
              <a:rPr lang="en-US" sz="6600" b="1" dirty="0" smtClean="0">
                <a:latin typeface="Monotype Corsiva" panose="03010101010201010101" pitchFamily="66" charset="0"/>
              </a:rPr>
              <a:t>1672-1678</a:t>
            </a:r>
            <a:r>
              <a:rPr lang="en-US" sz="8000" dirty="0" smtClean="0">
                <a:latin typeface="Monotype Corsiva" panose="03010101010201010101" pitchFamily="66" charset="0"/>
              </a:rPr>
              <a:t/>
            </a:r>
            <a:br>
              <a:rPr lang="en-US" sz="8000" dirty="0" smtClean="0">
                <a:latin typeface="Monotype Corsiva" panose="03010101010201010101" pitchFamily="66" charset="0"/>
              </a:rPr>
            </a:br>
            <a:r>
              <a:rPr lang="en-US" sz="4000" dirty="0" smtClean="0">
                <a:latin typeface="Calibri" panose="020F0502020204030204" pitchFamily="34" charset="0"/>
              </a:rPr>
              <a:t/>
            </a:r>
            <a:br>
              <a:rPr lang="en-US" sz="4000" dirty="0" smtClean="0">
                <a:latin typeface="Calibri" panose="020F0502020204030204" pitchFamily="34" charset="0"/>
              </a:rPr>
            </a:br>
            <a:endParaRPr lang="en-US" sz="40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4019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35169" y="22274"/>
            <a:ext cx="9108831" cy="6740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tabLst>
                <a:tab pos="1600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tabLst>
                <a:tab pos="1600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tabLst>
                <a:tab pos="1600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1600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1600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1600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1600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1600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1600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kumimoji="0" lang="en-US" sz="3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1670 – France signed </a:t>
            </a:r>
            <a:r>
              <a:rPr kumimoji="0" lang="en-US" sz="3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Treaty of Dover </a:t>
            </a:r>
            <a:r>
              <a:rPr kumimoji="0" lang="en-US" sz="3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with England against the Dutch and Triple Alliance crumbled</a:t>
            </a:r>
          </a:p>
          <a:p>
            <a:pPr algn="ctr"/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  <a:p>
            <a:pPr algn="ctr"/>
            <a:r>
              <a:rPr kumimoji="0" lang="en-US" sz="3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Louis now in good position to invade which he did in 1672; felt beating</a:t>
            </a:r>
            <a:r>
              <a:rPr kumimoji="0" lang="en-US" sz="3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the Netherlands would allow him to finally gain Spanish Belgium</a:t>
            </a:r>
          </a:p>
          <a:p>
            <a:pPr algn="ctr"/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  <a:p>
            <a:pPr algn="ctr"/>
            <a:r>
              <a:rPr kumimoji="0" lang="en-US" sz="3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Faced by William III of Orange (future King William III England </a:t>
            </a:r>
            <a:r>
              <a:rPr lang="en-US" sz="3000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due to </a:t>
            </a:r>
            <a:r>
              <a:rPr kumimoji="0" lang="en-US" sz="3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Glorious Revolution) who u</a:t>
            </a:r>
            <a:r>
              <a:rPr lang="en-US" sz="3000" dirty="0" smtClean="0">
                <a:latin typeface="Calibri" panose="020F0502020204030204" pitchFamily="34" charset="0"/>
              </a:rPr>
              <a:t>nited 7 Dutch provinces together and then joined with HRE and Spain against Louis XIV</a:t>
            </a:r>
          </a:p>
          <a:p>
            <a:pPr algn="ctr"/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  <a:p>
            <a:pPr algn="ctr"/>
            <a:r>
              <a:rPr kumimoji="0" lang="en-US" sz="3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Peace of Nijmegen </a:t>
            </a:r>
            <a:r>
              <a:rPr kumimoji="0" lang="en-US" sz="3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(</a:t>
            </a:r>
            <a:r>
              <a:rPr kumimoji="0" lang="en-US" sz="3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Ny</a:t>
            </a:r>
            <a:r>
              <a:rPr kumimoji="0" lang="en-US" sz="3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-may-gen) ended war—Netherlands kept most territory and Louis only gained a few more towns on French border of Spanish</a:t>
            </a:r>
            <a:r>
              <a:rPr kumimoji="0" lang="en-US" sz="3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Netherlands</a:t>
            </a:r>
            <a:endParaRPr kumimoji="0" lang="en-US" sz="3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1073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English Longbow</a:t>
            </a:r>
          </a:p>
        </p:txBody>
      </p:sp>
      <p:pic>
        <p:nvPicPr>
          <p:cNvPr id="8195" name="Picture 6" descr="Image:Longbow arrow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57400"/>
            <a:ext cx="9220200" cy="212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0"/>
            <a:ext cx="9144000" cy="5897562"/>
          </a:xfrm>
        </p:spPr>
        <p:txBody>
          <a:bodyPr/>
          <a:lstStyle/>
          <a:p>
            <a:r>
              <a:rPr lang="en-US" sz="9000" b="1" dirty="0" smtClean="0">
                <a:latin typeface="Monotype Corsiva" panose="03010101010201010101" pitchFamily="66" charset="0"/>
              </a:rPr>
              <a:t>The Nine Years’ War</a:t>
            </a:r>
            <a:br>
              <a:rPr lang="en-US" sz="9000" b="1" dirty="0" smtClean="0">
                <a:latin typeface="Monotype Corsiva" panose="03010101010201010101" pitchFamily="66" charset="0"/>
              </a:rPr>
            </a:br>
            <a:r>
              <a:rPr lang="en-US" sz="7500" b="1" dirty="0" smtClean="0">
                <a:latin typeface="Monotype Corsiva" panose="03010101010201010101" pitchFamily="66" charset="0"/>
              </a:rPr>
              <a:t>(War of the League of Augsburg)</a:t>
            </a:r>
            <a:r>
              <a:rPr lang="en-US" sz="7500" b="1" dirty="0" smtClean="0">
                <a:latin typeface="Monotype Corsiva" panose="03010101010201010101" pitchFamily="66" charset="0"/>
              </a:rPr>
              <a:t/>
            </a:r>
            <a:br>
              <a:rPr lang="en-US" sz="7500" b="1" dirty="0" smtClean="0">
                <a:latin typeface="Monotype Corsiva" panose="03010101010201010101" pitchFamily="66" charset="0"/>
              </a:rPr>
            </a:br>
            <a:r>
              <a:rPr lang="en-US" sz="3500" b="1" dirty="0" smtClean="0">
                <a:latin typeface="Monotype Corsiva" panose="03010101010201010101" pitchFamily="66" charset="0"/>
              </a:rPr>
              <a:t/>
            </a:r>
            <a:br>
              <a:rPr lang="en-US" sz="3500" b="1" dirty="0" smtClean="0">
                <a:latin typeface="Monotype Corsiva" panose="03010101010201010101" pitchFamily="66" charset="0"/>
              </a:rPr>
            </a:br>
            <a:r>
              <a:rPr lang="en-US" sz="6600" b="1" dirty="0" smtClean="0">
                <a:latin typeface="Monotype Corsiva" panose="03010101010201010101" pitchFamily="66" charset="0"/>
              </a:rPr>
              <a:t>1688-1697</a:t>
            </a:r>
            <a:r>
              <a:rPr lang="en-US" sz="8000" dirty="0" smtClean="0">
                <a:latin typeface="Monotype Corsiva" panose="03010101010201010101" pitchFamily="66" charset="0"/>
              </a:rPr>
              <a:t/>
            </a:r>
            <a:br>
              <a:rPr lang="en-US" sz="8000" dirty="0" smtClean="0">
                <a:latin typeface="Monotype Corsiva" panose="03010101010201010101" pitchFamily="66" charset="0"/>
              </a:rPr>
            </a:br>
            <a:r>
              <a:rPr lang="en-US" sz="4000" dirty="0" smtClean="0">
                <a:latin typeface="Calibri" panose="020F0502020204030204" pitchFamily="34" charset="0"/>
              </a:rPr>
              <a:t/>
            </a:r>
            <a:br>
              <a:rPr lang="en-US" sz="4000" dirty="0" smtClean="0">
                <a:latin typeface="Calibri" panose="020F0502020204030204" pitchFamily="34" charset="0"/>
              </a:rPr>
            </a:br>
            <a:endParaRPr lang="en-US" sz="40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7184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35169" y="253110"/>
            <a:ext cx="9108831" cy="62786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tabLst>
                <a:tab pos="1600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tabLst>
                <a:tab pos="1600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tabLst>
                <a:tab pos="1600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1600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1600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1600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1600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1600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1600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 algn="ctr"/>
            <a:r>
              <a:rPr lang="en-US" sz="3000" dirty="0">
                <a:latin typeface="Calibri" panose="020F0502020204030204" pitchFamily="34" charset="0"/>
              </a:rPr>
              <a:t>Louis kept army at full </a:t>
            </a:r>
            <a:r>
              <a:rPr lang="en-US" sz="3000" dirty="0" smtClean="0">
                <a:latin typeface="Calibri" panose="020F0502020204030204" pitchFamily="34" charset="0"/>
              </a:rPr>
              <a:t>strength, </a:t>
            </a:r>
            <a:r>
              <a:rPr lang="en-US" sz="3000" dirty="0">
                <a:latin typeface="Calibri" panose="020F0502020204030204" pitchFamily="34" charset="0"/>
              </a:rPr>
              <a:t>ready to go to war if </a:t>
            </a:r>
            <a:r>
              <a:rPr lang="en-US" sz="3000" dirty="0" smtClean="0">
                <a:latin typeface="Calibri" panose="020F0502020204030204" pitchFamily="34" charset="0"/>
              </a:rPr>
              <a:t>needed, b/c he wanted to push borders to the Rhine</a:t>
            </a:r>
            <a:endParaRPr lang="en-US" sz="3000" dirty="0">
              <a:latin typeface="Calibri" panose="020F0502020204030204" pitchFamily="34" charset="0"/>
            </a:endParaRPr>
          </a:p>
          <a:p>
            <a:pPr algn="ctr"/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  <a:p>
            <a:pPr algn="ctr"/>
            <a:r>
              <a:rPr kumimoji="0" lang="en-US" sz="3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In 1681,</a:t>
            </a:r>
            <a:r>
              <a:rPr kumimoji="0" lang="en-US" sz="3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he conquered HRE border town of Strasbourg</a:t>
            </a:r>
          </a:p>
          <a:p>
            <a:pPr algn="ctr"/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  <a:p>
            <a:pPr algn="ctr"/>
            <a:r>
              <a:rPr kumimoji="0" lang="en-US" sz="3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League of Augsburg</a:t>
            </a:r>
            <a:r>
              <a:rPr kumimoji="0" lang="en-US" sz="30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kumimoji="0" lang="en-US" sz="3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created in 1686 to resist further French expansion into German states; included HRE, England, Spain and the Netherlands</a:t>
            </a:r>
            <a:endParaRPr lang="en-US" sz="3000" dirty="0" smtClean="0">
              <a:latin typeface="Calibri" panose="020F0502020204030204" pitchFamily="34" charset="0"/>
            </a:endParaRPr>
          </a:p>
          <a:p>
            <a:pPr algn="ctr"/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  <a:p>
            <a:pPr algn="ctr"/>
            <a:r>
              <a:rPr kumimoji="0" lang="en-US" sz="3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Eventually stalemate and exhaustion forced all to sign a peace agreement</a:t>
            </a:r>
            <a:endParaRPr kumimoji="0" lang="en-US" sz="15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algn="ctr"/>
            <a:endParaRPr kumimoji="0" lang="en-US" sz="15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algn="ctr"/>
            <a:r>
              <a:rPr kumimoji="0" lang="en-US" sz="3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Peace of Ryswick </a:t>
            </a:r>
            <a:r>
              <a:rPr kumimoji="0" lang="en-US" sz="3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signed 1697 – big win for William III</a:t>
            </a:r>
            <a:r>
              <a:rPr kumimoji="0" lang="en-US" sz="30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 who secured Netherlands borders and Louis XIV only got to keep Strasbourg</a:t>
            </a:r>
            <a:endParaRPr kumimoji="0" lang="en-US" sz="3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6904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0"/>
            <a:ext cx="9144000" cy="5897562"/>
          </a:xfrm>
        </p:spPr>
        <p:txBody>
          <a:bodyPr/>
          <a:lstStyle/>
          <a:p>
            <a:r>
              <a:rPr lang="en-US" sz="9000" b="1" dirty="0" smtClean="0">
                <a:latin typeface="Monotype Corsiva" panose="03010101010201010101" pitchFamily="66" charset="0"/>
              </a:rPr>
              <a:t>War of Spanish Succession</a:t>
            </a:r>
            <a:r>
              <a:rPr lang="en-US" sz="3500" b="1" dirty="0" smtClean="0">
                <a:latin typeface="Monotype Corsiva" panose="03010101010201010101" pitchFamily="66" charset="0"/>
              </a:rPr>
              <a:t/>
            </a:r>
            <a:br>
              <a:rPr lang="en-US" sz="3500" b="1" dirty="0" smtClean="0">
                <a:latin typeface="Monotype Corsiva" panose="03010101010201010101" pitchFamily="66" charset="0"/>
              </a:rPr>
            </a:br>
            <a:r>
              <a:rPr lang="en-US" sz="6600" b="1" dirty="0" smtClean="0">
                <a:latin typeface="Monotype Corsiva" panose="03010101010201010101" pitchFamily="66" charset="0"/>
              </a:rPr>
              <a:t>1701-1714</a:t>
            </a:r>
            <a:r>
              <a:rPr lang="en-US" sz="8000" dirty="0" smtClean="0">
                <a:latin typeface="Monotype Corsiva" panose="03010101010201010101" pitchFamily="66" charset="0"/>
              </a:rPr>
              <a:t/>
            </a:r>
            <a:br>
              <a:rPr lang="en-US" sz="8000" dirty="0" smtClean="0">
                <a:latin typeface="Monotype Corsiva" panose="03010101010201010101" pitchFamily="66" charset="0"/>
              </a:rPr>
            </a:br>
            <a:r>
              <a:rPr lang="en-US" sz="4000" dirty="0" smtClean="0">
                <a:latin typeface="Calibri" panose="020F0502020204030204" pitchFamily="34" charset="0"/>
              </a:rPr>
              <a:t/>
            </a:r>
            <a:br>
              <a:rPr lang="en-US" sz="4000" dirty="0" smtClean="0">
                <a:latin typeface="Calibri" panose="020F0502020204030204" pitchFamily="34" charset="0"/>
              </a:rPr>
            </a:br>
            <a:endParaRPr lang="en-US" sz="40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161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1285" y="0"/>
            <a:ext cx="9108831" cy="70019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tabLst>
                <a:tab pos="1600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tabLst>
                <a:tab pos="1600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tabLst>
                <a:tab pos="1600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1600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1600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1600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1600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1600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1600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 algn="ctr"/>
            <a:r>
              <a:rPr lang="en-US" sz="3000" dirty="0" smtClean="0">
                <a:latin typeface="Calibri" panose="020F0502020204030204" pitchFamily="34" charset="0"/>
              </a:rPr>
              <a:t>In 1700 Charles II of Spain dies and now both Louis and Hapsburg HRE </a:t>
            </a:r>
            <a:r>
              <a:rPr lang="en-US" sz="3000" b="1" dirty="0" smtClean="0">
                <a:latin typeface="Calibri" panose="020F0502020204030204" pitchFamily="34" charset="0"/>
              </a:rPr>
              <a:t>Leopold I</a:t>
            </a:r>
            <a:r>
              <a:rPr lang="en-US" sz="3000" dirty="0" smtClean="0">
                <a:latin typeface="Calibri" panose="020F0502020204030204" pitchFamily="34" charset="0"/>
              </a:rPr>
              <a:t> claim rights to the throne through their marriages (Leopold married Marie Therese’s younger sister)</a:t>
            </a:r>
            <a:endParaRPr lang="en-US" sz="1500" dirty="0" smtClean="0">
              <a:latin typeface="Calibri" panose="020F0502020204030204" pitchFamily="34" charset="0"/>
            </a:endParaRPr>
          </a:p>
          <a:p>
            <a:pPr lvl="1" algn="ctr"/>
            <a:endParaRPr lang="en-US" sz="1500" dirty="0" smtClean="0">
              <a:latin typeface="Calibri" panose="020F0502020204030204" pitchFamily="34" charset="0"/>
            </a:endParaRPr>
          </a:p>
          <a:p>
            <a:pPr lvl="1" algn="ctr"/>
            <a:r>
              <a:rPr kumimoji="0" lang="en-US" sz="3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Louis’s grandson </a:t>
            </a:r>
            <a:r>
              <a:rPr kumimoji="0" lang="en-US" sz="3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Philip of Anjou</a:t>
            </a:r>
            <a:r>
              <a:rPr kumimoji="0" lang="en-US" sz="30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kumimoji="0" lang="en-US" sz="30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was put </a:t>
            </a:r>
            <a:r>
              <a:rPr kumimoji="0" lang="en-US" sz="3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on the throne as </a:t>
            </a:r>
            <a:r>
              <a:rPr kumimoji="0" lang="en-US" sz="30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Philip V</a:t>
            </a:r>
            <a:r>
              <a:rPr kumimoji="0" lang="en-US" sz="3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by Charles II at his death b/c had better claim to the throne (older sister)</a:t>
            </a:r>
          </a:p>
          <a:p>
            <a:pPr algn="ctr"/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  <a:p>
            <a:pPr algn="ctr"/>
            <a:r>
              <a:rPr kumimoji="0" lang="en-US" sz="3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1701 – </a:t>
            </a:r>
            <a:r>
              <a:rPr kumimoji="0" lang="en-US" sz="3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Grand Alliance </a:t>
            </a:r>
            <a:r>
              <a:rPr kumimoji="0" lang="en-US" sz="3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forms in response to expanding French</a:t>
            </a:r>
            <a:r>
              <a:rPr kumimoji="0" lang="en-US" sz="30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 power; included England, Holland, HRE &amp; Louis responded by claiming William and Mary were not rightful heirs of England…the abdicated James II’s Catholic child was</a:t>
            </a:r>
            <a:endParaRPr kumimoji="0" lang="en-US" sz="1500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  <a:p>
            <a:pPr algn="ctr"/>
            <a:endParaRPr kumimoji="0" lang="en-US" sz="1500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  <a:p>
            <a:pPr algn="ctr"/>
            <a:r>
              <a:rPr lang="en-US" sz="3000" dirty="0" err="1" smtClean="0">
                <a:latin typeface="Calibri" panose="020F0502020204030204" pitchFamily="34" charset="0"/>
              </a:rPr>
              <a:t>Them’s</a:t>
            </a:r>
            <a:r>
              <a:rPr lang="en-US" sz="3000" dirty="0" smtClean="0">
                <a:latin typeface="Calibri" panose="020F0502020204030204" pitchFamily="34" charset="0"/>
              </a:rPr>
              <a:t> </a:t>
            </a:r>
            <a:r>
              <a:rPr lang="en-US" sz="3000" dirty="0" err="1" smtClean="0">
                <a:latin typeface="Calibri" panose="020F0502020204030204" pitchFamily="34" charset="0"/>
              </a:rPr>
              <a:t>fightin</a:t>
            </a:r>
            <a:r>
              <a:rPr lang="en-US" sz="3000" dirty="0" smtClean="0">
                <a:latin typeface="Calibri" panose="020F0502020204030204" pitchFamily="34" charset="0"/>
              </a:rPr>
              <a:t>’ words!</a:t>
            </a:r>
            <a:endParaRPr kumimoji="0" lang="en-US" sz="3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5713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1285" y="654029"/>
            <a:ext cx="9108831" cy="5693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tabLst>
                <a:tab pos="1600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tabLst>
                <a:tab pos="1600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tabLst>
                <a:tab pos="1600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1600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1600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1600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1600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1600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1600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 algn="ctr"/>
            <a:r>
              <a:rPr lang="en-US" sz="3200" dirty="0" smtClean="0">
                <a:latin typeface="Calibri" panose="020F0502020204030204" pitchFamily="34" charset="0"/>
              </a:rPr>
              <a:t>War broke out between Louis XIV and the Grand Alliance in 1701 and engulfed most of Europe</a:t>
            </a:r>
          </a:p>
          <a:p>
            <a:pPr lvl="1" algn="ctr"/>
            <a:endParaRPr lang="en-US" sz="1500" dirty="0" smtClean="0">
              <a:latin typeface="Calibri" panose="020F0502020204030204" pitchFamily="34" charset="0"/>
            </a:endParaRPr>
          </a:p>
          <a:p>
            <a:pPr lvl="1" algn="ctr"/>
            <a:r>
              <a:rPr kumimoji="0" lang="en-US" sz="3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By this point, France low on money, resources, military generals and the English were superior in all ways</a:t>
            </a:r>
          </a:p>
          <a:p>
            <a:pPr algn="ctr"/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  <a:p>
            <a:pPr algn="ctr"/>
            <a:r>
              <a:rPr kumimoji="0" lang="en-US" sz="3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After France started losing battles</a:t>
            </a:r>
            <a:r>
              <a:rPr kumimoji="0" lang="en-US" sz="32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 had to deal with internal problems like famines, uprisings, heavy tax burdens (same old story…)</a:t>
            </a:r>
          </a:p>
          <a:p>
            <a:pPr algn="ctr"/>
            <a:endParaRPr kumimoji="0" lang="en-US" sz="1500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  <a:p>
            <a:pPr algn="ctr"/>
            <a:r>
              <a:rPr lang="en-US" sz="3200" dirty="0" smtClean="0">
                <a:latin typeface="Calibri" panose="020F0502020204030204" pitchFamily="34" charset="0"/>
              </a:rPr>
              <a:t>After over a decade of fighting, all were ready to begin signing treaties in 1713</a:t>
            </a:r>
            <a:endParaRPr kumimoji="0" lang="en-US" sz="32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3596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-34119" y="1905000"/>
            <a:ext cx="9144000" cy="1143000"/>
          </a:xfrm>
        </p:spPr>
        <p:txBody>
          <a:bodyPr/>
          <a:lstStyle/>
          <a:p>
            <a:pPr eaLnBrk="1" hangingPunct="1"/>
            <a:r>
              <a:rPr lang="en-US" sz="4800" dirty="0" smtClean="0">
                <a:latin typeface="Calibri" panose="020F0502020204030204" pitchFamily="34" charset="0"/>
              </a:rPr>
              <a:t>Now, name the most important </a:t>
            </a:r>
            <a:r>
              <a:rPr lang="en-US" sz="4800" dirty="0" smtClean="0">
                <a:latin typeface="Calibri" panose="020F0502020204030204" pitchFamily="34" charset="0"/>
              </a:rPr>
              <a:t>Treaty that ended the War of Spanish </a:t>
            </a:r>
            <a:r>
              <a:rPr lang="en-US" sz="4800" dirty="0" smtClean="0">
                <a:latin typeface="Calibri" panose="020F0502020204030204" pitchFamily="34" charset="0"/>
              </a:rPr>
              <a:t>Succession…</a:t>
            </a:r>
            <a:endParaRPr lang="en-US" sz="4800" dirty="0" smtClean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590800"/>
            <a:ext cx="9144000" cy="1143000"/>
          </a:xfrm>
        </p:spPr>
        <p:txBody>
          <a:bodyPr/>
          <a:lstStyle/>
          <a:p>
            <a:pPr eaLnBrk="1" hangingPunct="1"/>
            <a:r>
              <a:rPr lang="en-US" sz="8000" b="1" dirty="0" smtClean="0">
                <a:latin typeface="Monotype Corsiva" panose="03010101010201010101" pitchFamily="66" charset="0"/>
              </a:rPr>
              <a:t>Treaty of Utrecht, 1713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685800"/>
          </a:xfrm>
        </p:spPr>
        <p:txBody>
          <a:bodyPr/>
          <a:lstStyle/>
          <a:p>
            <a:pPr eaLnBrk="1" hangingPunct="1"/>
            <a:r>
              <a:rPr lang="en-US" sz="4000" dirty="0" smtClean="0">
                <a:latin typeface="Calibri" panose="020F0502020204030204" pitchFamily="34" charset="0"/>
              </a:rPr>
              <a:t>Main Points of the Treaty of Utrecht</a:t>
            </a:r>
            <a:endParaRPr lang="en-US" sz="4000" dirty="0" smtClean="0">
              <a:latin typeface="Calibri" panose="020F0502020204030204" pitchFamily="34" charset="0"/>
            </a:endParaRP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609600"/>
            <a:ext cx="9144000" cy="4678363"/>
          </a:xfrm>
        </p:spPr>
        <p:txBody>
          <a:bodyPr/>
          <a:lstStyle/>
          <a:p>
            <a:pPr eaLnBrk="1" hangingPunct="1"/>
            <a:r>
              <a:rPr lang="en-US" sz="3000" b="1" dirty="0" smtClean="0">
                <a:latin typeface="Calibri" panose="020F0502020204030204" pitchFamily="34" charset="0"/>
              </a:rPr>
              <a:t>Philip V</a:t>
            </a:r>
            <a:r>
              <a:rPr lang="en-US" sz="3000" dirty="0" smtClean="0">
                <a:latin typeface="Calibri" panose="020F0502020204030204" pitchFamily="34" charset="0"/>
              </a:rPr>
              <a:t> remains on the throne in Spain beginning </a:t>
            </a:r>
            <a:r>
              <a:rPr lang="en-US" sz="3000" b="1" dirty="0" smtClean="0">
                <a:latin typeface="Calibri" panose="020F0502020204030204" pitchFamily="34" charset="0"/>
              </a:rPr>
              <a:t>Bourbon line of Spanish kings </a:t>
            </a:r>
            <a:r>
              <a:rPr lang="en-US" sz="3000" dirty="0" smtClean="0">
                <a:latin typeface="Calibri" panose="020F0502020204030204" pitchFamily="34" charset="0"/>
              </a:rPr>
              <a:t>but </a:t>
            </a:r>
            <a:r>
              <a:rPr lang="en-US" sz="3000" dirty="0" smtClean="0">
                <a:latin typeface="Calibri" panose="020F0502020204030204" pitchFamily="34" charset="0"/>
              </a:rPr>
              <a:t>Spain’s </a:t>
            </a:r>
            <a:r>
              <a:rPr lang="en-US" sz="3000" dirty="0" smtClean="0">
                <a:latin typeface="Calibri" panose="020F0502020204030204" pitchFamily="34" charset="0"/>
              </a:rPr>
              <a:t>dominions are broken up and </a:t>
            </a:r>
            <a:r>
              <a:rPr lang="en-US" sz="3000" dirty="0" smtClean="0">
                <a:latin typeface="Calibri" panose="020F0502020204030204" pitchFamily="34" charset="0"/>
              </a:rPr>
              <a:t>dispersed:</a:t>
            </a:r>
            <a:endParaRPr lang="en-US" sz="3000" dirty="0" smtClean="0">
              <a:latin typeface="Calibri" panose="020F0502020204030204" pitchFamily="34" charset="0"/>
            </a:endParaRPr>
          </a:p>
          <a:p>
            <a:pPr eaLnBrk="1" hangingPunct="1"/>
            <a:r>
              <a:rPr lang="en-US" sz="3000" b="1" dirty="0" smtClean="0">
                <a:latin typeface="Calibri" panose="020F0502020204030204" pitchFamily="34" charset="0"/>
              </a:rPr>
              <a:t>Gibraltar</a:t>
            </a:r>
            <a:r>
              <a:rPr lang="en-US" sz="3000" dirty="0" smtClean="0">
                <a:latin typeface="Calibri" panose="020F0502020204030204" pitchFamily="34" charset="0"/>
              </a:rPr>
              <a:t> and </a:t>
            </a:r>
            <a:r>
              <a:rPr lang="en-US" sz="3000" b="1" dirty="0" smtClean="0">
                <a:latin typeface="Calibri" panose="020F0502020204030204" pitchFamily="34" charset="0"/>
              </a:rPr>
              <a:t>Minorca</a:t>
            </a:r>
            <a:r>
              <a:rPr lang="en-US" sz="3000" dirty="0" smtClean="0">
                <a:latin typeface="Calibri" panose="020F0502020204030204" pitchFamily="34" charset="0"/>
              </a:rPr>
              <a:t> </a:t>
            </a:r>
            <a:r>
              <a:rPr lang="en-US" sz="3000" dirty="0" smtClean="0">
                <a:latin typeface="Calibri" panose="020F0502020204030204" pitchFamily="34" charset="0"/>
              </a:rPr>
              <a:t>goes </a:t>
            </a:r>
            <a:r>
              <a:rPr lang="en-US" sz="3000" dirty="0" smtClean="0">
                <a:latin typeface="Calibri" panose="020F0502020204030204" pitchFamily="34" charset="0"/>
              </a:rPr>
              <a:t>to </a:t>
            </a:r>
            <a:r>
              <a:rPr lang="en-US" sz="3000" dirty="0" smtClean="0">
                <a:latin typeface="Calibri" panose="020F0502020204030204" pitchFamily="34" charset="0"/>
              </a:rPr>
              <a:t>British giving them lost of control in Mediterranean</a:t>
            </a:r>
            <a:endParaRPr lang="en-US" sz="3000" dirty="0" smtClean="0">
              <a:latin typeface="Calibri" panose="020F0502020204030204" pitchFamily="34" charset="0"/>
            </a:endParaRPr>
          </a:p>
          <a:p>
            <a:pPr eaLnBrk="1" hangingPunct="1"/>
            <a:r>
              <a:rPr lang="en-US" sz="3000" dirty="0" smtClean="0">
                <a:latin typeface="Calibri" panose="020F0502020204030204" pitchFamily="34" charset="0"/>
              </a:rPr>
              <a:t>Sardinia goes from Spain to Italy </a:t>
            </a:r>
            <a:r>
              <a:rPr lang="en-US" sz="3000" dirty="0" smtClean="0">
                <a:latin typeface="Calibri" panose="020F0502020204030204" pitchFamily="34" charset="0"/>
              </a:rPr>
              <a:t>(becomes </a:t>
            </a:r>
            <a:r>
              <a:rPr lang="en-US" sz="3000" b="1" dirty="0" smtClean="0">
                <a:latin typeface="Calibri" panose="020F0502020204030204" pitchFamily="34" charset="0"/>
              </a:rPr>
              <a:t>Piedmont-Sardinia</a:t>
            </a:r>
            <a:r>
              <a:rPr lang="en-US" sz="3000" dirty="0" smtClean="0">
                <a:latin typeface="Calibri" panose="020F0502020204030204" pitchFamily="34" charset="0"/>
              </a:rPr>
              <a:t>)</a:t>
            </a:r>
            <a:endParaRPr lang="en-US" sz="3000" dirty="0" smtClean="0">
              <a:latin typeface="Calibri" panose="020F0502020204030204" pitchFamily="34" charset="0"/>
            </a:endParaRPr>
          </a:p>
          <a:p>
            <a:pPr eaLnBrk="1" hangingPunct="1"/>
            <a:r>
              <a:rPr lang="en-US" sz="3000" dirty="0" smtClean="0">
                <a:latin typeface="Calibri" panose="020F0502020204030204" pitchFamily="34" charset="0"/>
              </a:rPr>
              <a:t>The Spanish Netherlands </a:t>
            </a:r>
            <a:r>
              <a:rPr lang="en-US" sz="3000" dirty="0" smtClean="0">
                <a:latin typeface="Calibri" panose="020F0502020204030204" pitchFamily="34" charset="0"/>
              </a:rPr>
              <a:t>is now </a:t>
            </a:r>
            <a:r>
              <a:rPr lang="en-US" sz="3000" dirty="0" smtClean="0">
                <a:latin typeface="Calibri" panose="020F0502020204030204" pitchFamily="34" charset="0"/>
              </a:rPr>
              <a:t>Austrian </a:t>
            </a:r>
            <a:r>
              <a:rPr lang="en-US" sz="3000" dirty="0" err="1" smtClean="0">
                <a:latin typeface="Calibri" panose="020F0502020204030204" pitchFamily="34" charset="0"/>
              </a:rPr>
              <a:t>Neths</a:t>
            </a:r>
            <a:r>
              <a:rPr lang="en-US" sz="3000" dirty="0" smtClean="0">
                <a:latin typeface="Calibri" panose="020F0502020204030204" pitchFamily="34" charset="0"/>
              </a:rPr>
              <a:t>.</a:t>
            </a:r>
            <a:endParaRPr lang="en-US" sz="3000" dirty="0" smtClean="0">
              <a:latin typeface="Calibri" panose="020F0502020204030204" pitchFamily="34" charset="0"/>
            </a:endParaRPr>
          </a:p>
          <a:p>
            <a:pPr eaLnBrk="1" hangingPunct="1"/>
            <a:r>
              <a:rPr lang="en-US" sz="3000" dirty="0" smtClean="0">
                <a:latin typeface="Calibri" panose="020F0502020204030204" pitchFamily="34" charset="0"/>
              </a:rPr>
              <a:t>Spain </a:t>
            </a:r>
            <a:r>
              <a:rPr lang="en-US" sz="3000" dirty="0" smtClean="0">
                <a:latin typeface="Calibri" panose="020F0502020204030204" pitchFamily="34" charset="0"/>
              </a:rPr>
              <a:t>keeps New Spain holdings in S.</a:t>
            </a:r>
            <a:r>
              <a:rPr lang="en-US" sz="3000" dirty="0" smtClean="0">
                <a:latin typeface="Calibri" panose="020F0502020204030204" pitchFamily="34" charset="0"/>
              </a:rPr>
              <a:t> America</a:t>
            </a:r>
            <a:endParaRPr lang="en-US" sz="3000" dirty="0" smtClean="0">
              <a:latin typeface="Calibri" panose="020F0502020204030204" pitchFamily="34" charset="0"/>
            </a:endParaRPr>
          </a:p>
          <a:p>
            <a:pPr eaLnBrk="1" hangingPunct="1"/>
            <a:r>
              <a:rPr lang="en-US" sz="3000" dirty="0" smtClean="0">
                <a:latin typeface="Calibri" panose="020F0502020204030204" pitchFamily="34" charset="0"/>
              </a:rPr>
              <a:t>In Canada, </a:t>
            </a:r>
            <a:r>
              <a:rPr lang="en-US" sz="3000" dirty="0" smtClean="0">
                <a:latin typeface="Calibri" panose="020F0502020204030204" pitchFamily="34" charset="0"/>
              </a:rPr>
              <a:t>Newfoundland/Nova </a:t>
            </a:r>
            <a:r>
              <a:rPr lang="en-US" sz="3000" dirty="0" smtClean="0">
                <a:latin typeface="Calibri" panose="020F0502020204030204" pitchFamily="34" charset="0"/>
              </a:rPr>
              <a:t>Scotia go to </a:t>
            </a:r>
            <a:r>
              <a:rPr lang="en-US" sz="3000" dirty="0" smtClean="0">
                <a:latin typeface="Calibri" panose="020F0502020204030204" pitchFamily="34" charset="0"/>
              </a:rPr>
              <a:t>Britain</a:t>
            </a:r>
          </a:p>
          <a:p>
            <a:pPr eaLnBrk="1" hangingPunct="1"/>
            <a:r>
              <a:rPr lang="en-US" sz="3000" dirty="0" smtClean="0">
                <a:latin typeface="Calibri" panose="020F0502020204030204" pitchFamily="34" charset="0"/>
              </a:rPr>
              <a:t>Britain gets </a:t>
            </a:r>
            <a:r>
              <a:rPr lang="en-US" sz="3000" b="1" dirty="0" smtClean="0">
                <a:latin typeface="Calibri" panose="020F0502020204030204" pitchFamily="34" charset="0"/>
              </a:rPr>
              <a:t>Asiento privilege </a:t>
            </a:r>
            <a:r>
              <a:rPr lang="en-US" sz="3000" dirty="0" smtClean="0">
                <a:latin typeface="Calibri" panose="020F0502020204030204" pitchFamily="34" charset="0"/>
              </a:rPr>
              <a:t>to provide slaves to New Spain; </a:t>
            </a:r>
            <a:r>
              <a:rPr lang="en-US" sz="3000" b="1" dirty="0" smtClean="0">
                <a:latin typeface="Calibri" panose="020F0502020204030204" pitchFamily="34" charset="0"/>
              </a:rPr>
              <a:t>British </a:t>
            </a:r>
            <a:r>
              <a:rPr lang="en-US" sz="3000" b="1" dirty="0" smtClean="0">
                <a:latin typeface="Calibri" panose="020F0502020204030204" pitchFamily="34" charset="0"/>
              </a:rPr>
              <a:t>greatest winners </a:t>
            </a:r>
            <a:r>
              <a:rPr lang="en-US" sz="3000" b="1" dirty="0" smtClean="0">
                <a:latin typeface="Calibri" panose="020F0502020204030204" pitchFamily="34" charset="0"/>
              </a:rPr>
              <a:t>of the </a:t>
            </a:r>
            <a:r>
              <a:rPr lang="en-US" sz="3000" b="1" dirty="0" smtClean="0">
                <a:latin typeface="Calibri" panose="020F0502020204030204" pitchFamily="34" charset="0"/>
              </a:rPr>
              <a:t>T</a:t>
            </a:r>
            <a:r>
              <a:rPr lang="en-US" sz="3000" b="1" dirty="0" smtClean="0">
                <a:latin typeface="Calibri" panose="020F0502020204030204" pitchFamily="34" charset="0"/>
              </a:rPr>
              <a:t>reaty</a:t>
            </a:r>
            <a:endParaRPr lang="en-US" sz="3000" b="1" dirty="0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2902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7" name="Picture 5" descr="KISH_17_39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438" y="0"/>
            <a:ext cx="51117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362200"/>
            <a:ext cx="8839200" cy="1143000"/>
          </a:xfrm>
        </p:spPr>
        <p:txBody>
          <a:bodyPr/>
          <a:lstStyle/>
          <a:p>
            <a:r>
              <a:rPr lang="en-US" sz="8800" b="1" dirty="0" smtClean="0">
                <a:latin typeface="Monotype Corsiva" panose="03010101010201010101" pitchFamily="66" charset="0"/>
              </a:rPr>
              <a:t>Mercantile Empires Wars </a:t>
            </a:r>
            <a:r>
              <a:rPr lang="en-US" sz="8800" b="1" dirty="0" smtClean="0">
                <a:latin typeface="Monotype Corsiva" panose="03010101010201010101" pitchFamily="66" charset="0"/>
              </a:rPr>
              <a:t>of the 18</a:t>
            </a:r>
            <a:r>
              <a:rPr lang="en-US" sz="8800" b="1" baseline="30000" dirty="0" smtClean="0">
                <a:latin typeface="Monotype Corsiva" panose="03010101010201010101" pitchFamily="66" charset="0"/>
              </a:rPr>
              <a:t>th</a:t>
            </a:r>
            <a:r>
              <a:rPr lang="en-US" sz="8800" b="1" dirty="0" smtClean="0">
                <a:latin typeface="Monotype Corsiva" panose="03010101010201010101" pitchFamily="66" charset="0"/>
              </a:rPr>
              <a:t> Century</a:t>
            </a:r>
            <a:endParaRPr lang="en-US" sz="6000" b="1" dirty="0"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7539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5" descr="The Hundred Years' Wa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0" y="-6934200"/>
            <a:ext cx="10844213" cy="1428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37531"/>
            <a:ext cx="9144000" cy="4678363"/>
          </a:xfrm>
        </p:spPr>
        <p:txBody>
          <a:bodyPr/>
          <a:lstStyle/>
          <a:p>
            <a:pPr marL="0" indent="0" algn="ctr" eaLnBrk="1" hangingPunct="1">
              <a:buNone/>
            </a:pPr>
            <a:r>
              <a:rPr lang="en-US" b="1" dirty="0" smtClean="0">
                <a:latin typeface="Calibri" panose="020F0502020204030204" pitchFamily="34" charset="0"/>
              </a:rPr>
              <a:t>Treaty of Utrecht </a:t>
            </a:r>
            <a:r>
              <a:rPr lang="en-US" dirty="0" smtClean="0">
                <a:latin typeface="Calibri" panose="020F0502020204030204" pitchFamily="34" charset="0"/>
              </a:rPr>
              <a:t>set up a new reason for war: trade rivalries built on </a:t>
            </a:r>
            <a:r>
              <a:rPr lang="en-US" b="1" dirty="0" smtClean="0">
                <a:latin typeface="Calibri" panose="020F0502020204030204" pitchFamily="34" charset="0"/>
              </a:rPr>
              <a:t>mercantilist</a:t>
            </a:r>
            <a:r>
              <a:rPr lang="en-US" dirty="0" smtClean="0">
                <a:latin typeface="Calibri" panose="020F0502020204030204" pitchFamily="34" charset="0"/>
              </a:rPr>
              <a:t> goals; also </a:t>
            </a:r>
            <a:r>
              <a:rPr lang="en-US" dirty="0" smtClean="0">
                <a:latin typeface="Calibri" panose="020F0502020204030204" pitchFamily="34" charset="0"/>
              </a:rPr>
              <a:t>keeping the </a:t>
            </a:r>
            <a:r>
              <a:rPr lang="en-US" b="1" dirty="0" smtClean="0">
                <a:latin typeface="Calibri" panose="020F0502020204030204" pitchFamily="34" charset="0"/>
              </a:rPr>
              <a:t>balance of power </a:t>
            </a:r>
            <a:r>
              <a:rPr lang="en-US" dirty="0" smtClean="0">
                <a:latin typeface="Calibri" panose="020F0502020204030204" pitchFamily="34" charset="0"/>
              </a:rPr>
              <a:t>was important</a:t>
            </a:r>
            <a:endParaRPr lang="en-US" dirty="0" smtClean="0">
              <a:latin typeface="Calibri" panose="020F0502020204030204" pitchFamily="34" charset="0"/>
            </a:endParaRPr>
          </a:p>
          <a:p>
            <a:pPr marL="0" indent="0" algn="ctr" eaLnBrk="1" hangingPunct="1">
              <a:buNone/>
            </a:pPr>
            <a:r>
              <a:rPr lang="en-US" dirty="0">
                <a:latin typeface="Calibri" panose="020F0502020204030204" pitchFamily="34" charset="0"/>
              </a:rPr>
              <a:t>O</a:t>
            </a:r>
            <a:r>
              <a:rPr lang="en-US" dirty="0" smtClean="0">
                <a:latin typeface="Calibri" panose="020F0502020204030204" pitchFamily="34" charset="0"/>
              </a:rPr>
              <a:t>ther points of the Treaty:</a:t>
            </a:r>
            <a:endParaRPr lang="en-US" dirty="0" smtClean="0">
              <a:latin typeface="Calibri" panose="020F0502020204030204" pitchFamily="34" charset="0"/>
            </a:endParaRPr>
          </a:p>
          <a:p>
            <a:pPr eaLnBrk="1" hangingPunct="1"/>
            <a:r>
              <a:rPr lang="en-US" dirty="0" smtClean="0">
                <a:latin typeface="Calibri" panose="020F0502020204030204" pitchFamily="34" charset="0"/>
              </a:rPr>
              <a:t>Britain and France got holdings in India</a:t>
            </a:r>
            <a:endParaRPr lang="en-US" dirty="0" smtClean="0">
              <a:latin typeface="Calibri" panose="020F0502020204030204" pitchFamily="34" charset="0"/>
            </a:endParaRPr>
          </a:p>
          <a:p>
            <a:pPr eaLnBrk="1" hangingPunct="1"/>
            <a:r>
              <a:rPr lang="en-US" dirty="0" smtClean="0">
                <a:latin typeface="Calibri" panose="020F0502020204030204" pitchFamily="34" charset="0"/>
              </a:rPr>
              <a:t>The Dutch gain supremacy in Pacific (Indonesia)</a:t>
            </a:r>
            <a:endParaRPr lang="en-US" dirty="0" smtClean="0">
              <a:latin typeface="Calibri" panose="020F0502020204030204" pitchFamily="34" charset="0"/>
            </a:endParaRPr>
          </a:p>
          <a:p>
            <a:pPr eaLnBrk="1" hangingPunct="1"/>
            <a:r>
              <a:rPr lang="en-US" dirty="0" smtClean="0">
                <a:latin typeface="Calibri" panose="020F0502020204030204" pitchFamily="34" charset="0"/>
              </a:rPr>
              <a:t>The French solidify holdings along St. Lawrence River, Great Lakes, Mississippi River Valley</a:t>
            </a:r>
          </a:p>
          <a:p>
            <a:pPr eaLnBrk="1" hangingPunct="1"/>
            <a:r>
              <a:rPr lang="en-US" dirty="0" smtClean="0">
                <a:latin typeface="Calibri" panose="020F0502020204030204" pitchFamily="34" charset="0"/>
              </a:rPr>
              <a:t>Spain, Britain, &amp; France all had holdings in </a:t>
            </a:r>
            <a:r>
              <a:rPr lang="en-US" b="1" dirty="0" smtClean="0">
                <a:latin typeface="Calibri" panose="020F0502020204030204" pitchFamily="34" charset="0"/>
              </a:rPr>
              <a:t>West Indies </a:t>
            </a:r>
            <a:r>
              <a:rPr lang="en-US" dirty="0" smtClean="0">
                <a:latin typeface="Calibri" panose="020F0502020204030204" pitchFamily="34" charset="0"/>
              </a:rPr>
              <a:t>(Caribbean)</a:t>
            </a:r>
          </a:p>
          <a:p>
            <a:pPr marL="0" indent="0" algn="ctr" eaLnBrk="1" hangingPunct="1">
              <a:buNone/>
            </a:pPr>
            <a:r>
              <a:rPr lang="en-US" b="1" dirty="0">
                <a:latin typeface="Calibri" panose="020F0502020204030204" pitchFamily="34" charset="0"/>
              </a:rPr>
              <a:t>Expanding </a:t>
            </a:r>
            <a:r>
              <a:rPr lang="en-US" b="1" dirty="0" smtClean="0">
                <a:latin typeface="Calibri" panose="020F0502020204030204" pitchFamily="34" charset="0"/>
              </a:rPr>
              <a:t>empires </a:t>
            </a:r>
            <a:r>
              <a:rPr lang="en-US" b="1" dirty="0">
                <a:latin typeface="Calibri" panose="020F0502020204030204" pitchFamily="34" charset="0"/>
              </a:rPr>
              <a:t>+ Expanding trade networks + </a:t>
            </a:r>
            <a:r>
              <a:rPr lang="en-US" b="1" dirty="0" smtClean="0">
                <a:latin typeface="Calibri" panose="020F0502020204030204" pitchFamily="34" charset="0"/>
              </a:rPr>
              <a:t>Previous major </a:t>
            </a:r>
            <a:r>
              <a:rPr lang="en-US" b="1" dirty="0">
                <a:latin typeface="Calibri" panose="020F0502020204030204" pitchFamily="34" charset="0"/>
              </a:rPr>
              <a:t>rivalries = WAR</a:t>
            </a:r>
            <a:endParaRPr lang="en-US" b="1" dirty="0" smtClean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362200"/>
            <a:ext cx="8839200" cy="1143000"/>
          </a:xfrm>
        </p:spPr>
        <p:txBody>
          <a:bodyPr/>
          <a:lstStyle/>
          <a:p>
            <a:r>
              <a:rPr lang="en-US" sz="9000" b="1" dirty="0" smtClean="0">
                <a:latin typeface="Monotype Corsiva" panose="03010101010201010101" pitchFamily="66" charset="0"/>
              </a:rPr>
              <a:t>War of Jenkins’ Ear</a:t>
            </a:r>
            <a:r>
              <a:rPr lang="en-US" sz="4500" b="1" dirty="0" smtClean="0">
                <a:latin typeface="Monotype Corsiva" panose="03010101010201010101" pitchFamily="66" charset="0"/>
              </a:rPr>
              <a:t/>
            </a:r>
            <a:br>
              <a:rPr lang="en-US" sz="4500" b="1" dirty="0" smtClean="0">
                <a:latin typeface="Monotype Corsiva" panose="03010101010201010101" pitchFamily="66" charset="0"/>
              </a:rPr>
            </a:br>
            <a:r>
              <a:rPr lang="en-US" sz="4500" b="1" dirty="0">
                <a:latin typeface="Monotype Corsiva" panose="03010101010201010101" pitchFamily="66" charset="0"/>
              </a:rPr>
              <a:t/>
            </a:r>
            <a:br>
              <a:rPr lang="en-US" sz="4500" b="1" dirty="0">
                <a:latin typeface="Monotype Corsiva" panose="03010101010201010101" pitchFamily="66" charset="0"/>
              </a:rPr>
            </a:br>
            <a:r>
              <a:rPr lang="en-US" sz="7000" b="1" dirty="0" smtClean="0">
                <a:latin typeface="Monotype Corsiva" panose="03010101010201010101" pitchFamily="66" charset="0"/>
              </a:rPr>
              <a:t>Started 1739</a:t>
            </a:r>
            <a:br>
              <a:rPr lang="en-US" sz="7000" b="1" dirty="0" smtClean="0">
                <a:latin typeface="Monotype Corsiva" panose="03010101010201010101" pitchFamily="66" charset="0"/>
              </a:rPr>
            </a:br>
            <a:endParaRPr lang="en-US" sz="7000" b="1" dirty="0"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6107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228600"/>
            <a:ext cx="9144000" cy="4678363"/>
          </a:xfrm>
        </p:spPr>
        <p:txBody>
          <a:bodyPr/>
          <a:lstStyle/>
          <a:p>
            <a:pPr marL="0" indent="0" algn="ctr" eaLnBrk="1" hangingPunct="1">
              <a:buNone/>
            </a:pPr>
            <a:r>
              <a:rPr lang="en-US" sz="3500" b="1" dirty="0" smtClean="0">
                <a:latin typeface="Calibri" panose="020F0502020204030204" pitchFamily="34" charset="0"/>
              </a:rPr>
              <a:t>West Indies </a:t>
            </a:r>
            <a:r>
              <a:rPr lang="en-US" sz="3500" dirty="0" smtClean="0">
                <a:latin typeface="Calibri" panose="020F0502020204030204" pitchFamily="34" charset="0"/>
              </a:rPr>
              <a:t>was a hotbed of trade rivalry between England and Spain and add to that the Asiento privilege and British privateering, seeds of war planted</a:t>
            </a:r>
            <a:endParaRPr lang="en-US" sz="2000" dirty="0" smtClean="0">
              <a:latin typeface="Calibri" panose="020F0502020204030204" pitchFamily="34" charset="0"/>
            </a:endParaRPr>
          </a:p>
          <a:p>
            <a:pPr marL="0" indent="0" algn="ctr" eaLnBrk="1" hangingPunct="1">
              <a:buNone/>
            </a:pPr>
            <a:endParaRPr lang="en-US" sz="2000" dirty="0" smtClean="0">
              <a:latin typeface="Calibri" panose="020F0502020204030204" pitchFamily="34" charset="0"/>
            </a:endParaRPr>
          </a:p>
          <a:p>
            <a:pPr marL="0" indent="0" algn="ctr" eaLnBrk="1" hangingPunct="1">
              <a:buNone/>
            </a:pPr>
            <a:r>
              <a:rPr lang="en-US" sz="3500" dirty="0" smtClean="0">
                <a:latin typeface="Calibri" panose="020F0502020204030204" pitchFamily="34" charset="0"/>
              </a:rPr>
              <a:t>In 1731, a fight broke out when a Spanish patrol crew boarded an English ship and the English captain </a:t>
            </a:r>
            <a:r>
              <a:rPr lang="en-US" sz="3500" b="1" dirty="0" smtClean="0">
                <a:latin typeface="Calibri" panose="020F0502020204030204" pitchFamily="34" charset="0"/>
              </a:rPr>
              <a:t>Robert Jenkins</a:t>
            </a:r>
            <a:r>
              <a:rPr lang="en-US" sz="3500" dirty="0" smtClean="0">
                <a:latin typeface="Calibri" panose="020F0502020204030204" pitchFamily="34" charset="0"/>
              </a:rPr>
              <a:t>’ ear was cut off</a:t>
            </a:r>
            <a:endParaRPr lang="en-US" sz="2000" dirty="0" smtClean="0">
              <a:latin typeface="Calibri" panose="020F0502020204030204" pitchFamily="34" charset="0"/>
            </a:endParaRPr>
          </a:p>
          <a:p>
            <a:pPr marL="0" indent="0" algn="ctr" eaLnBrk="1" hangingPunct="1">
              <a:buNone/>
            </a:pPr>
            <a:endParaRPr lang="en-US" sz="2000" dirty="0" smtClean="0">
              <a:latin typeface="Calibri" panose="020F0502020204030204" pitchFamily="34" charset="0"/>
            </a:endParaRPr>
          </a:p>
          <a:p>
            <a:pPr marL="0" indent="0" algn="ctr" eaLnBrk="1" hangingPunct="1">
              <a:buNone/>
            </a:pPr>
            <a:r>
              <a:rPr lang="en-US" sz="3500" dirty="0" smtClean="0">
                <a:latin typeface="Calibri" panose="020F0502020204030204" pitchFamily="34" charset="0"/>
              </a:rPr>
              <a:t>Years later, Jenkins testified before Parliament about Spanish “atrocities;” War began in 1739</a:t>
            </a:r>
          </a:p>
          <a:p>
            <a:pPr marL="0" indent="0" algn="ctr" eaLnBrk="1" hangingPunct="1">
              <a:buNone/>
            </a:pPr>
            <a:r>
              <a:rPr lang="en-US" sz="3500" dirty="0" smtClean="0">
                <a:latin typeface="Calibri" panose="020F0502020204030204" pitchFamily="34" charset="0"/>
              </a:rPr>
              <a:t>Meanwhile…</a:t>
            </a:r>
            <a:endParaRPr lang="en-US" sz="3500" dirty="0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3261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895600"/>
            <a:ext cx="8839200" cy="1143000"/>
          </a:xfrm>
        </p:spPr>
        <p:txBody>
          <a:bodyPr/>
          <a:lstStyle/>
          <a:p>
            <a:r>
              <a:rPr lang="en-US" sz="9000" b="1" dirty="0" smtClean="0">
                <a:latin typeface="Monotype Corsiva" panose="03010101010201010101" pitchFamily="66" charset="0"/>
              </a:rPr>
              <a:t>War of Austrian Succession</a:t>
            </a:r>
            <a:r>
              <a:rPr lang="en-US" sz="4500" b="1" dirty="0" smtClean="0">
                <a:latin typeface="Monotype Corsiva" panose="03010101010201010101" pitchFamily="66" charset="0"/>
              </a:rPr>
              <a:t/>
            </a:r>
            <a:br>
              <a:rPr lang="en-US" sz="4500" b="1" dirty="0" smtClean="0">
                <a:latin typeface="Monotype Corsiva" panose="03010101010201010101" pitchFamily="66" charset="0"/>
              </a:rPr>
            </a:br>
            <a:r>
              <a:rPr lang="en-US" sz="4500" b="1" dirty="0">
                <a:latin typeface="Monotype Corsiva" panose="03010101010201010101" pitchFamily="66" charset="0"/>
              </a:rPr>
              <a:t/>
            </a:r>
            <a:br>
              <a:rPr lang="en-US" sz="4500" b="1" dirty="0">
                <a:latin typeface="Monotype Corsiva" panose="03010101010201010101" pitchFamily="66" charset="0"/>
              </a:rPr>
            </a:br>
            <a:r>
              <a:rPr lang="en-US" sz="7000" b="1" dirty="0" smtClean="0">
                <a:latin typeface="Monotype Corsiva" panose="03010101010201010101" pitchFamily="66" charset="0"/>
              </a:rPr>
              <a:t>Started 1740</a:t>
            </a:r>
            <a:br>
              <a:rPr lang="en-US" sz="7000" b="1" dirty="0" smtClean="0">
                <a:latin typeface="Monotype Corsiva" panose="03010101010201010101" pitchFamily="66" charset="0"/>
              </a:rPr>
            </a:br>
            <a:endParaRPr lang="en-US" sz="7000" b="1" dirty="0"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9556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52400"/>
            <a:ext cx="9144000" cy="4678363"/>
          </a:xfrm>
        </p:spPr>
        <p:txBody>
          <a:bodyPr/>
          <a:lstStyle/>
          <a:p>
            <a:pPr marL="0" indent="0" algn="ctr" eaLnBrk="1" hangingPunct="1">
              <a:buNone/>
            </a:pPr>
            <a:r>
              <a:rPr lang="en-US" sz="3500" b="1" dirty="0" smtClean="0">
                <a:latin typeface="Calibri" panose="020F0502020204030204" pitchFamily="34" charset="0"/>
              </a:rPr>
              <a:t>Frederick II “The Great” </a:t>
            </a:r>
            <a:r>
              <a:rPr lang="en-US" sz="3500" dirty="0" smtClean="0">
                <a:latin typeface="Calibri" panose="020F0502020204030204" pitchFamily="34" charset="0"/>
              </a:rPr>
              <a:t>(</a:t>
            </a:r>
            <a:r>
              <a:rPr lang="en-US" sz="3500" dirty="0" err="1" smtClean="0">
                <a:latin typeface="Calibri" panose="020F0502020204030204" pitchFamily="34" charset="0"/>
              </a:rPr>
              <a:t>F.t.G</a:t>
            </a:r>
            <a:r>
              <a:rPr lang="en-US" sz="3500" dirty="0" smtClean="0">
                <a:latin typeface="Calibri" panose="020F0502020204030204" pitchFamily="34" charset="0"/>
              </a:rPr>
              <a:t>.) of Prussia decided to test just how powerful </a:t>
            </a:r>
            <a:r>
              <a:rPr lang="en-US" sz="3500" b="1" dirty="0" smtClean="0">
                <a:latin typeface="Calibri" panose="020F0502020204030204" pitchFamily="34" charset="0"/>
              </a:rPr>
              <a:t>Maria Teresa</a:t>
            </a:r>
            <a:r>
              <a:rPr lang="en-US" sz="3500" dirty="0" smtClean="0">
                <a:latin typeface="Calibri" panose="020F0502020204030204" pitchFamily="34" charset="0"/>
              </a:rPr>
              <a:t>, the new Holy Roman Empress (thanks to </a:t>
            </a:r>
            <a:r>
              <a:rPr lang="en-US" sz="3500" b="1" dirty="0" smtClean="0">
                <a:latin typeface="Calibri" panose="020F0502020204030204" pitchFamily="34" charset="0"/>
              </a:rPr>
              <a:t>Pragmatic Sanction</a:t>
            </a:r>
            <a:r>
              <a:rPr lang="en-US" sz="3500" dirty="0" smtClean="0">
                <a:latin typeface="Calibri" panose="020F0502020204030204" pitchFamily="34" charset="0"/>
              </a:rPr>
              <a:t>) would be</a:t>
            </a:r>
            <a:endParaRPr lang="en-US" sz="1000" dirty="0" smtClean="0">
              <a:latin typeface="Calibri" panose="020F0502020204030204" pitchFamily="34" charset="0"/>
            </a:endParaRPr>
          </a:p>
          <a:p>
            <a:pPr marL="0" indent="0" algn="ctr" eaLnBrk="1" hangingPunct="1">
              <a:buNone/>
            </a:pPr>
            <a:endParaRPr lang="en-US" sz="1000" dirty="0" smtClean="0">
              <a:latin typeface="Calibri" panose="020F0502020204030204" pitchFamily="34" charset="0"/>
            </a:endParaRPr>
          </a:p>
          <a:p>
            <a:pPr marL="0" indent="0" algn="ctr" eaLnBrk="1" hangingPunct="1">
              <a:buNone/>
            </a:pPr>
            <a:r>
              <a:rPr lang="en-US" sz="3500" dirty="0" smtClean="0">
                <a:latin typeface="Calibri" panose="020F0502020204030204" pitchFamily="34" charset="0"/>
              </a:rPr>
              <a:t>In 1740 he invaded and seized Silesia, starting the War</a:t>
            </a:r>
            <a:endParaRPr lang="en-US" sz="1000" dirty="0" smtClean="0">
              <a:latin typeface="Calibri" panose="020F0502020204030204" pitchFamily="34" charset="0"/>
            </a:endParaRPr>
          </a:p>
          <a:p>
            <a:pPr marL="0" indent="0" algn="ctr" eaLnBrk="1" hangingPunct="1">
              <a:buNone/>
            </a:pPr>
            <a:endParaRPr lang="en-US" sz="1000" dirty="0" smtClean="0">
              <a:latin typeface="Calibri" panose="020F0502020204030204" pitchFamily="34" charset="0"/>
            </a:endParaRPr>
          </a:p>
          <a:p>
            <a:pPr marL="0" indent="0" algn="ctr" eaLnBrk="1" hangingPunct="1">
              <a:buNone/>
            </a:pPr>
            <a:r>
              <a:rPr lang="en-US" sz="3500" dirty="0" smtClean="0">
                <a:latin typeface="Calibri" panose="020F0502020204030204" pitchFamily="34" charset="0"/>
              </a:rPr>
              <a:t>Maria Teresa rallied support among Austrian and Hungarian nobility (promised them more power, Hungarian local autonomy) and this kept </a:t>
            </a:r>
            <a:r>
              <a:rPr lang="en-US" sz="3500" dirty="0" err="1" smtClean="0">
                <a:latin typeface="Calibri" panose="020F0502020204030204" pitchFamily="34" charset="0"/>
              </a:rPr>
              <a:t>F.t.G</a:t>
            </a:r>
            <a:r>
              <a:rPr lang="en-US" sz="3500" dirty="0" smtClean="0">
                <a:latin typeface="Calibri" panose="020F0502020204030204" pitchFamily="34" charset="0"/>
              </a:rPr>
              <a:t> from advancing further</a:t>
            </a:r>
          </a:p>
          <a:p>
            <a:pPr marL="0" indent="0" algn="ctr" eaLnBrk="1" hangingPunct="1">
              <a:buNone/>
            </a:pPr>
            <a:r>
              <a:rPr lang="en-US" sz="3500" dirty="0" smtClean="0">
                <a:latin typeface="Calibri" panose="020F0502020204030204" pitchFamily="34" charset="0"/>
              </a:rPr>
              <a:t>Meanwhile…</a:t>
            </a:r>
            <a:endParaRPr lang="en-US" sz="3500" dirty="0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9782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52400"/>
            <a:ext cx="9144000" cy="4678363"/>
          </a:xfrm>
        </p:spPr>
        <p:txBody>
          <a:bodyPr/>
          <a:lstStyle/>
          <a:p>
            <a:pPr marL="0" indent="0" algn="ctr" eaLnBrk="1" hangingPunct="1">
              <a:buNone/>
            </a:pPr>
            <a:r>
              <a:rPr lang="en-US" sz="3500" b="1" dirty="0" smtClean="0">
                <a:latin typeface="Calibri" panose="020F0502020204030204" pitchFamily="34" charset="0"/>
              </a:rPr>
              <a:t>France</a:t>
            </a:r>
            <a:r>
              <a:rPr lang="en-US" sz="3500" dirty="0" smtClean="0">
                <a:latin typeface="Calibri" panose="020F0502020204030204" pitchFamily="34" charset="0"/>
              </a:rPr>
              <a:t> </a:t>
            </a:r>
            <a:r>
              <a:rPr lang="en-US" sz="3500" dirty="0" smtClean="0">
                <a:latin typeface="Calibri" panose="020F0502020204030204" pitchFamily="34" charset="0"/>
              </a:rPr>
              <a:t>finally decides to choose sides in both wars, Jenkins’ Ear and Austrian Succession</a:t>
            </a:r>
            <a:endParaRPr lang="en-US" sz="1000" dirty="0" smtClean="0">
              <a:latin typeface="Calibri" panose="020F0502020204030204" pitchFamily="34" charset="0"/>
            </a:endParaRPr>
          </a:p>
          <a:p>
            <a:pPr marL="0" indent="0" algn="ctr" eaLnBrk="1" hangingPunct="1">
              <a:buNone/>
            </a:pPr>
            <a:endParaRPr lang="en-US" sz="1000" dirty="0" smtClean="0">
              <a:latin typeface="Calibri" panose="020F0502020204030204" pitchFamily="34" charset="0"/>
            </a:endParaRPr>
          </a:p>
          <a:p>
            <a:pPr marL="0" indent="0" algn="ctr" eaLnBrk="1" hangingPunct="1">
              <a:buNone/>
            </a:pPr>
            <a:r>
              <a:rPr lang="en-US" sz="3500" dirty="0" smtClean="0">
                <a:latin typeface="Calibri" panose="020F0502020204030204" pitchFamily="34" charset="0"/>
              </a:rPr>
              <a:t>It supports Prussia against Austria (anti-Hapsburg move) and Spain against Great Britain (Bourbon ties)</a:t>
            </a:r>
            <a:endParaRPr lang="en-US" sz="1000" dirty="0" smtClean="0">
              <a:latin typeface="Calibri" panose="020F0502020204030204" pitchFamily="34" charset="0"/>
            </a:endParaRPr>
          </a:p>
          <a:p>
            <a:pPr marL="0" indent="0" algn="ctr" eaLnBrk="1" hangingPunct="1">
              <a:buNone/>
            </a:pPr>
            <a:endParaRPr lang="en-US" sz="1000" dirty="0" smtClean="0">
              <a:latin typeface="Calibri" panose="020F0502020204030204" pitchFamily="34" charset="0"/>
            </a:endParaRPr>
          </a:p>
          <a:p>
            <a:pPr marL="0" indent="0" algn="ctr" eaLnBrk="1" hangingPunct="1">
              <a:buNone/>
            </a:pPr>
            <a:r>
              <a:rPr lang="en-US" sz="3500" dirty="0" smtClean="0">
                <a:latin typeface="Calibri" panose="020F0502020204030204" pitchFamily="34" charset="0"/>
              </a:rPr>
              <a:t>France basically brings both wars together which end in a stalemate in 1748 at another </a:t>
            </a:r>
            <a:r>
              <a:rPr lang="en-US" sz="3500" b="1" dirty="0">
                <a:latin typeface="Calibri" panose="020F0502020204030204" pitchFamily="34" charset="0"/>
              </a:rPr>
              <a:t>Treaty of </a:t>
            </a:r>
            <a:r>
              <a:rPr lang="en-US" sz="3500" b="1" dirty="0" smtClean="0">
                <a:latin typeface="Calibri" panose="020F0502020204030204" pitchFamily="34" charset="0"/>
              </a:rPr>
              <a:t>Aix-la-Chapelle </a:t>
            </a:r>
            <a:r>
              <a:rPr lang="en-US" sz="3500" dirty="0" smtClean="0">
                <a:latin typeface="Calibri" panose="020F0502020204030204" pitchFamily="34" charset="0"/>
              </a:rPr>
              <a:t>which said:</a:t>
            </a:r>
          </a:p>
          <a:p>
            <a:pPr marL="0" indent="0" algn="ctr" eaLnBrk="1" hangingPunct="1">
              <a:buNone/>
            </a:pPr>
            <a:r>
              <a:rPr lang="en-US" sz="3500" dirty="0" smtClean="0">
                <a:latin typeface="Calibri" panose="020F0502020204030204" pitchFamily="34" charset="0"/>
              </a:rPr>
              <a:t>Spain kept Asiento contract w/ GB, Prussia kept Silesia, British/French holdings remained the same; this was just a break in the action…</a:t>
            </a:r>
          </a:p>
        </p:txBody>
      </p:sp>
    </p:spTree>
    <p:extLst>
      <p:ext uri="{BB962C8B-B14F-4D97-AF65-F5344CB8AC3E}">
        <p14:creationId xmlns:p14="http://schemas.microsoft.com/office/powerpoint/2010/main" val="140575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895600"/>
            <a:ext cx="8839200" cy="1143000"/>
          </a:xfrm>
        </p:spPr>
        <p:txBody>
          <a:bodyPr/>
          <a:lstStyle/>
          <a:p>
            <a:r>
              <a:rPr lang="en-US" sz="9000" b="1" dirty="0" smtClean="0">
                <a:latin typeface="Monotype Corsiva" panose="03010101010201010101" pitchFamily="66" charset="0"/>
              </a:rPr>
              <a:t>The Diplomatic Revolution of 1756 and Seven Years’ War</a:t>
            </a:r>
            <a:r>
              <a:rPr lang="en-US" sz="4500" b="1" dirty="0">
                <a:latin typeface="Monotype Corsiva" panose="03010101010201010101" pitchFamily="66" charset="0"/>
              </a:rPr>
              <a:t/>
            </a:r>
            <a:br>
              <a:rPr lang="en-US" sz="4500" b="1" dirty="0">
                <a:latin typeface="Monotype Corsiva" panose="03010101010201010101" pitchFamily="66" charset="0"/>
              </a:rPr>
            </a:br>
            <a:r>
              <a:rPr lang="en-US" sz="7000" b="1" dirty="0" smtClean="0">
                <a:latin typeface="Monotype Corsiva" panose="03010101010201010101" pitchFamily="66" charset="0"/>
              </a:rPr>
              <a:t>1756-1763</a:t>
            </a:r>
            <a:endParaRPr lang="en-US" sz="7000" b="1" dirty="0"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2675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-5687" y="304800"/>
            <a:ext cx="9144000" cy="4678363"/>
          </a:xfrm>
        </p:spPr>
        <p:txBody>
          <a:bodyPr/>
          <a:lstStyle/>
          <a:p>
            <a:pPr marL="0" indent="0" algn="ctr" eaLnBrk="1" hangingPunct="1">
              <a:buNone/>
            </a:pPr>
            <a:r>
              <a:rPr lang="en-US" sz="3500" dirty="0" smtClean="0">
                <a:latin typeface="Calibri" panose="020F0502020204030204" pitchFamily="34" charset="0"/>
              </a:rPr>
              <a:t>Many countries concerned that France was again tipping the balance of power in its favor</a:t>
            </a:r>
            <a:endParaRPr lang="en-US" sz="1000" dirty="0" smtClean="0">
              <a:latin typeface="Calibri" panose="020F0502020204030204" pitchFamily="34" charset="0"/>
            </a:endParaRPr>
          </a:p>
          <a:p>
            <a:pPr marL="0" indent="0" algn="ctr" eaLnBrk="1" hangingPunct="1">
              <a:buNone/>
            </a:pPr>
            <a:r>
              <a:rPr lang="en-US" sz="3500" dirty="0" smtClean="0">
                <a:latin typeface="Calibri" panose="020F0502020204030204" pitchFamily="34" charset="0"/>
              </a:rPr>
              <a:t>Drives </a:t>
            </a:r>
            <a:r>
              <a:rPr lang="en-US" sz="3500" dirty="0" err="1" smtClean="0">
                <a:latin typeface="Calibri" panose="020F0502020204030204" pitchFamily="34" charset="0"/>
              </a:rPr>
              <a:t>F.t.G</a:t>
            </a:r>
            <a:r>
              <a:rPr lang="en-US" sz="3500" dirty="0" smtClean="0">
                <a:latin typeface="Calibri" panose="020F0502020204030204" pitchFamily="34" charset="0"/>
              </a:rPr>
              <a:t>. in Prussia to reach out to Great Britain by signing defensive alliance called  </a:t>
            </a:r>
            <a:r>
              <a:rPr lang="en-US" sz="3500" b="1" dirty="0" smtClean="0">
                <a:latin typeface="Calibri" panose="020F0502020204030204" pitchFamily="34" charset="0"/>
              </a:rPr>
              <a:t>Convention of Westminster</a:t>
            </a:r>
            <a:endParaRPr lang="en-US" sz="1500" b="1" dirty="0" smtClean="0">
              <a:latin typeface="Calibri" panose="020F0502020204030204" pitchFamily="34" charset="0"/>
            </a:endParaRPr>
          </a:p>
          <a:p>
            <a:pPr marL="0" indent="0" algn="ctr" eaLnBrk="1" hangingPunct="1">
              <a:buNone/>
            </a:pPr>
            <a:r>
              <a:rPr lang="en-US" sz="3500" dirty="0" smtClean="0">
                <a:latin typeface="Calibri" panose="020F0502020204030204" pitchFamily="34" charset="0"/>
              </a:rPr>
              <a:t>Gives </a:t>
            </a:r>
            <a:r>
              <a:rPr lang="en-US" sz="3500" b="1" dirty="0" smtClean="0">
                <a:latin typeface="Calibri" panose="020F0502020204030204" pitchFamily="34" charset="0"/>
              </a:rPr>
              <a:t>Maria Teresa </a:t>
            </a:r>
            <a:r>
              <a:rPr lang="en-US" sz="3500" dirty="0" smtClean="0">
                <a:latin typeface="Calibri" panose="020F0502020204030204" pitchFamily="34" charset="0"/>
              </a:rPr>
              <a:t>an excuse to join with former Hapsburg enemy, France, in a defensive alliance</a:t>
            </a:r>
            <a:endParaRPr lang="en-US" sz="1000" dirty="0" smtClean="0">
              <a:latin typeface="Calibri" panose="020F0502020204030204" pitchFamily="34" charset="0"/>
            </a:endParaRPr>
          </a:p>
          <a:p>
            <a:pPr marL="0" indent="0" algn="ctr" eaLnBrk="1" hangingPunct="1">
              <a:buNone/>
            </a:pPr>
            <a:r>
              <a:rPr lang="en-US" sz="3500" dirty="0" smtClean="0">
                <a:latin typeface="Calibri" panose="020F0502020204030204" pitchFamily="34" charset="0"/>
              </a:rPr>
              <a:t>Now, a reversal of alliances, called the </a:t>
            </a:r>
            <a:r>
              <a:rPr lang="en-US" sz="3500" b="1" dirty="0" smtClean="0">
                <a:latin typeface="Calibri" panose="020F0502020204030204" pitchFamily="34" charset="0"/>
              </a:rPr>
              <a:t>Diplomatic Revolution of 1756 </a:t>
            </a:r>
            <a:r>
              <a:rPr lang="en-US" sz="3500" dirty="0" smtClean="0">
                <a:latin typeface="Calibri" panose="020F0502020204030204" pitchFamily="34" charset="0"/>
              </a:rPr>
              <a:t>has occurred: </a:t>
            </a:r>
            <a:r>
              <a:rPr lang="en-US" sz="3500" b="1" dirty="0" smtClean="0">
                <a:latin typeface="Calibri" panose="020F0502020204030204" pitchFamily="34" charset="0"/>
              </a:rPr>
              <a:t>B</a:t>
            </a:r>
            <a:r>
              <a:rPr lang="en-US" sz="3500" b="1" dirty="0" smtClean="0">
                <a:latin typeface="Calibri" panose="020F0502020204030204" pitchFamily="34" charset="0"/>
              </a:rPr>
              <a:t>ritain and Prussia vs. France and Austria</a:t>
            </a:r>
          </a:p>
          <a:p>
            <a:pPr marL="0" indent="0" algn="ctr" eaLnBrk="1" hangingPunct="1">
              <a:buNone/>
            </a:pPr>
            <a:r>
              <a:rPr lang="en-US" sz="3500" dirty="0" smtClean="0">
                <a:latin typeface="Calibri" panose="020F0502020204030204" pitchFamily="34" charset="0"/>
              </a:rPr>
              <a:t>Leads to a new round of fighting…</a:t>
            </a:r>
            <a:endParaRPr lang="en-US" sz="3500" dirty="0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6654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0"/>
            <a:ext cx="9144000" cy="4678363"/>
          </a:xfrm>
        </p:spPr>
        <p:txBody>
          <a:bodyPr/>
          <a:lstStyle/>
          <a:p>
            <a:pPr marL="0" indent="0" algn="ctr" eaLnBrk="1" hangingPunct="1">
              <a:buNone/>
            </a:pPr>
            <a:r>
              <a:rPr lang="en-US" sz="5400" b="1" dirty="0" smtClean="0">
                <a:latin typeface="Monotype Corsiva" panose="03010101010201010101" pitchFamily="66" charset="0"/>
              </a:rPr>
              <a:t>The Seven Years’ War</a:t>
            </a:r>
            <a:endParaRPr lang="en-US" sz="1600" b="1" dirty="0" smtClean="0">
              <a:latin typeface="Monotype Corsiva" panose="03010101010201010101" pitchFamily="66" charset="0"/>
            </a:endParaRPr>
          </a:p>
          <a:p>
            <a:pPr marL="0" indent="0" algn="ctr" eaLnBrk="1" hangingPunct="1">
              <a:buNone/>
            </a:pPr>
            <a:r>
              <a:rPr lang="en-US" dirty="0" smtClean="0">
                <a:latin typeface="Calibri" panose="020F0502020204030204" pitchFamily="34" charset="0"/>
              </a:rPr>
              <a:t>Has two major areas of conflict – The </a:t>
            </a:r>
            <a:r>
              <a:rPr lang="en-US" b="1" dirty="0" smtClean="0">
                <a:latin typeface="Calibri" panose="020F0502020204030204" pitchFamily="34" charset="0"/>
              </a:rPr>
              <a:t>Continental War</a:t>
            </a:r>
            <a:r>
              <a:rPr lang="en-US" dirty="0" smtClean="0">
                <a:latin typeface="Calibri" panose="020F0502020204030204" pitchFamily="34" charset="0"/>
              </a:rPr>
              <a:t> and the </a:t>
            </a:r>
            <a:r>
              <a:rPr lang="en-US" b="1" dirty="0" smtClean="0">
                <a:latin typeface="Calibri" panose="020F0502020204030204" pitchFamily="34" charset="0"/>
              </a:rPr>
              <a:t>Colonial War</a:t>
            </a:r>
            <a:endParaRPr lang="en-US" sz="1500" b="1" dirty="0" smtClean="0">
              <a:latin typeface="Calibri" panose="020F0502020204030204" pitchFamily="34" charset="0"/>
            </a:endParaRPr>
          </a:p>
          <a:p>
            <a:pPr marL="0" indent="0" algn="ctr" eaLnBrk="1" hangingPunct="1">
              <a:buNone/>
            </a:pPr>
            <a:endParaRPr lang="en-US" sz="1500" b="1" dirty="0" smtClean="0">
              <a:latin typeface="Calibri" panose="020F0502020204030204" pitchFamily="34" charset="0"/>
            </a:endParaRPr>
          </a:p>
          <a:p>
            <a:pPr marL="0" indent="0" algn="ctr" eaLnBrk="1" hangingPunct="1">
              <a:buNone/>
            </a:pPr>
            <a:r>
              <a:rPr lang="en-US" u="sng" dirty="0" smtClean="0">
                <a:latin typeface="Calibri" panose="020F0502020204030204" pitchFamily="34" charset="0"/>
              </a:rPr>
              <a:t>First, the Continental War</a:t>
            </a:r>
            <a:endParaRPr lang="en-US" u="sng" dirty="0" smtClean="0">
              <a:latin typeface="Calibri" panose="020F0502020204030204" pitchFamily="34" charset="0"/>
            </a:endParaRPr>
          </a:p>
          <a:p>
            <a:pPr marL="0" indent="0" algn="ctr" eaLnBrk="1" hangingPunct="1">
              <a:buNone/>
            </a:pPr>
            <a:r>
              <a:rPr lang="en-US" dirty="0" err="1" smtClean="0">
                <a:latin typeface="Calibri" panose="020F0502020204030204" pitchFamily="34" charset="0"/>
              </a:rPr>
              <a:t>F.t.G</a:t>
            </a:r>
            <a:r>
              <a:rPr lang="en-US" dirty="0" smtClean="0">
                <a:latin typeface="Calibri" panose="020F0502020204030204" pitchFamily="34" charset="0"/>
              </a:rPr>
              <a:t>. </a:t>
            </a:r>
            <a:r>
              <a:rPr lang="en-US" dirty="0" smtClean="0">
                <a:latin typeface="Calibri" panose="020F0502020204030204" pitchFamily="34" charset="0"/>
              </a:rPr>
              <a:t>opens hostilities again by invading </a:t>
            </a:r>
            <a:r>
              <a:rPr lang="en-US" b="1" dirty="0" smtClean="0">
                <a:latin typeface="Calibri" panose="020F0502020204030204" pitchFamily="34" charset="0"/>
              </a:rPr>
              <a:t>Saxony</a:t>
            </a:r>
            <a:r>
              <a:rPr lang="en-US" dirty="0" smtClean="0">
                <a:latin typeface="Calibri" panose="020F0502020204030204" pitchFamily="34" charset="0"/>
              </a:rPr>
              <a:t> (part of HRE) in his continued fight against Austrian power and Maria Teresa who had hoped to regain Silesia</a:t>
            </a:r>
            <a:endParaRPr lang="en-US" b="1" dirty="0" smtClean="0">
              <a:latin typeface="Calibri" panose="020F0502020204030204" pitchFamily="34" charset="0"/>
            </a:endParaRPr>
          </a:p>
          <a:p>
            <a:pPr marL="0" indent="0" algn="ctr" eaLnBrk="1" hangingPunct="1">
              <a:buNone/>
            </a:pPr>
            <a:r>
              <a:rPr lang="en-US" dirty="0" smtClean="0">
                <a:latin typeface="Calibri" panose="020F0502020204030204" pitchFamily="34" charset="0"/>
              </a:rPr>
              <a:t>After 7 years of fighting and hundreds of thousands dead with very little land gains, </a:t>
            </a:r>
            <a:r>
              <a:rPr lang="en-US" b="1" dirty="0" smtClean="0">
                <a:latin typeface="Calibri" panose="020F0502020204030204" pitchFamily="34" charset="0"/>
              </a:rPr>
              <a:t>Treaty of </a:t>
            </a:r>
            <a:r>
              <a:rPr lang="en-US" b="1" dirty="0" err="1" smtClean="0">
                <a:latin typeface="Calibri" panose="020F0502020204030204" pitchFamily="34" charset="0"/>
              </a:rPr>
              <a:t>Hubertusburg</a:t>
            </a:r>
            <a:r>
              <a:rPr lang="en-US" dirty="0" smtClean="0">
                <a:latin typeface="Calibri" panose="020F0502020204030204" pitchFamily="34" charset="0"/>
              </a:rPr>
              <a:t> signed between Austria and Prussia</a:t>
            </a:r>
          </a:p>
          <a:p>
            <a:pPr marL="0" indent="0" algn="ctr" eaLnBrk="1" hangingPunct="1">
              <a:buNone/>
            </a:pPr>
            <a:r>
              <a:rPr lang="en-US" dirty="0" smtClean="0">
                <a:latin typeface="Calibri" panose="020F0502020204030204" pitchFamily="34" charset="0"/>
              </a:rPr>
              <a:t>Made no significant changes in pre-war borders</a:t>
            </a:r>
          </a:p>
          <a:p>
            <a:pPr marL="0" indent="0" algn="ctr" eaLnBrk="1" hangingPunct="1">
              <a:buNone/>
            </a:pPr>
            <a:endParaRPr lang="en-US" sz="3500" dirty="0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7961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0"/>
            <a:ext cx="9144000" cy="4678363"/>
          </a:xfrm>
        </p:spPr>
        <p:txBody>
          <a:bodyPr/>
          <a:lstStyle/>
          <a:p>
            <a:pPr marL="0" indent="0" algn="ctr" eaLnBrk="1" hangingPunct="1">
              <a:buNone/>
            </a:pPr>
            <a:r>
              <a:rPr lang="en-US" sz="5400" b="1" dirty="0" smtClean="0">
                <a:latin typeface="Monotype Corsiva" panose="03010101010201010101" pitchFamily="66" charset="0"/>
              </a:rPr>
              <a:t>The Seven Years’ War</a:t>
            </a:r>
            <a:endParaRPr lang="en-US" sz="1600" b="1" dirty="0" smtClean="0">
              <a:latin typeface="Monotype Corsiva" panose="03010101010201010101" pitchFamily="66" charset="0"/>
            </a:endParaRPr>
          </a:p>
          <a:p>
            <a:pPr marL="0" indent="0" algn="ctr" eaLnBrk="1" hangingPunct="1">
              <a:buNone/>
            </a:pPr>
            <a:r>
              <a:rPr lang="en-US" u="sng" dirty="0" smtClean="0">
                <a:latin typeface="Calibri" panose="020F0502020204030204" pitchFamily="34" charset="0"/>
              </a:rPr>
              <a:t>Now, the Colonial War</a:t>
            </a:r>
            <a:endParaRPr lang="en-US" u="sng" dirty="0" smtClean="0">
              <a:latin typeface="Calibri" panose="020F0502020204030204" pitchFamily="34" charset="0"/>
            </a:endParaRPr>
          </a:p>
          <a:p>
            <a:pPr marL="0" indent="0" algn="ctr" eaLnBrk="1" hangingPunct="1">
              <a:buNone/>
            </a:pPr>
            <a:r>
              <a:rPr lang="en-US" dirty="0" smtClean="0">
                <a:latin typeface="Calibri" panose="020F0502020204030204" pitchFamily="34" charset="0"/>
              </a:rPr>
              <a:t>British secretary of state </a:t>
            </a:r>
            <a:r>
              <a:rPr lang="en-US" b="1" dirty="0" smtClean="0">
                <a:latin typeface="Calibri" panose="020F0502020204030204" pitchFamily="34" charset="0"/>
              </a:rPr>
              <a:t>William Pitt the Elder</a:t>
            </a:r>
            <a:r>
              <a:rPr lang="en-US" dirty="0" smtClean="0">
                <a:latin typeface="Calibri" panose="020F0502020204030204" pitchFamily="34" charset="0"/>
              </a:rPr>
              <a:t>, saw the Continental War as </a:t>
            </a:r>
            <a:r>
              <a:rPr lang="en-US" dirty="0">
                <a:latin typeface="Calibri" panose="020F0502020204030204" pitchFamily="34" charset="0"/>
              </a:rPr>
              <a:t>an excuse (due to Diplomatic Revolution alliances</a:t>
            </a:r>
            <a:r>
              <a:rPr lang="en-US" dirty="0" smtClean="0">
                <a:latin typeface="Calibri" panose="020F0502020204030204" pitchFamily="34" charset="0"/>
              </a:rPr>
              <a:t>)</a:t>
            </a:r>
            <a:r>
              <a:rPr lang="en-US" dirty="0" smtClean="0">
                <a:latin typeface="Calibri" panose="020F0502020204030204" pitchFamily="34" charset="0"/>
              </a:rPr>
              <a:t> to fight France in world-wide colonial holdings, but especially North America</a:t>
            </a:r>
          </a:p>
          <a:p>
            <a:pPr marL="0" indent="0" algn="ctr" eaLnBrk="1" hangingPunct="1">
              <a:buNone/>
            </a:pPr>
            <a:r>
              <a:rPr lang="en-US" dirty="0" smtClean="0">
                <a:latin typeface="Calibri" panose="020F0502020204030204" pitchFamily="34" charset="0"/>
              </a:rPr>
              <a:t>Britain sent 40K troops to its colonies and the French sent troops and allied with a Native American confederacy led by the Iroquois (hence the American name for the War, the </a:t>
            </a:r>
            <a:r>
              <a:rPr lang="en-US" b="1" dirty="0" smtClean="0">
                <a:latin typeface="Calibri" panose="020F0502020204030204" pitchFamily="34" charset="0"/>
              </a:rPr>
              <a:t>French and Indian War</a:t>
            </a:r>
            <a:r>
              <a:rPr lang="en-US" dirty="0" smtClean="0">
                <a:latin typeface="Calibri" panose="020F0502020204030204" pitchFamily="34" charset="0"/>
              </a:rPr>
              <a:t>)</a:t>
            </a:r>
          </a:p>
          <a:p>
            <a:pPr marL="0" indent="0" algn="ctr" eaLnBrk="1" hangingPunct="1">
              <a:buNone/>
            </a:pPr>
            <a:r>
              <a:rPr lang="en-US" dirty="0" smtClean="0">
                <a:latin typeface="Calibri" panose="020F0502020204030204" pitchFamily="34" charset="0"/>
              </a:rPr>
              <a:t>American colonists joined in the fight and the French-Native American alliance was defeated</a:t>
            </a:r>
          </a:p>
          <a:p>
            <a:pPr marL="0" indent="0" algn="ctr" eaLnBrk="1" hangingPunct="1">
              <a:buNone/>
            </a:pPr>
            <a:endParaRPr lang="en-US" sz="3500" dirty="0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4273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4572000" cy="6858000"/>
          </a:xfrm>
        </p:spPr>
        <p:txBody>
          <a:bodyPr/>
          <a:lstStyle/>
          <a:p>
            <a:pPr eaLnBrk="1" hangingPunct="1"/>
            <a:r>
              <a:rPr lang="en-US" smtClean="0"/>
              <a:t>Joan of Arc</a:t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>c. 1412-1431</a:t>
            </a:r>
          </a:p>
        </p:txBody>
      </p:sp>
      <p:pic>
        <p:nvPicPr>
          <p:cNvPr id="12291" name="Picture 6" descr="Image:Joan of arc miniature graded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0100" y="0"/>
            <a:ext cx="45339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895600"/>
            <a:ext cx="9144000" cy="1143000"/>
          </a:xfrm>
        </p:spPr>
        <p:txBody>
          <a:bodyPr/>
          <a:lstStyle/>
          <a:p>
            <a:pPr eaLnBrk="1" hangingPunct="1"/>
            <a:r>
              <a:rPr lang="en-US" sz="6000" dirty="0" smtClean="0">
                <a:latin typeface="Calibri" panose="020F0502020204030204" pitchFamily="34" charset="0"/>
              </a:rPr>
              <a:t>Can you name the </a:t>
            </a:r>
            <a:r>
              <a:rPr lang="en-US" sz="6000" dirty="0" smtClean="0">
                <a:latin typeface="Calibri" panose="020F0502020204030204" pitchFamily="34" charset="0"/>
              </a:rPr>
              <a:t>Treaty that ended the Colonial side of the Seven Years War?</a:t>
            </a:r>
            <a:endParaRPr lang="en-US" sz="6000" dirty="0" smtClean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895600"/>
            <a:ext cx="9144000" cy="1143000"/>
          </a:xfrm>
        </p:spPr>
        <p:txBody>
          <a:bodyPr/>
          <a:lstStyle/>
          <a:p>
            <a:pPr eaLnBrk="1" hangingPunct="1"/>
            <a:r>
              <a:rPr lang="en-US" sz="9500" dirty="0" smtClean="0">
                <a:latin typeface="Monotype Corsiva" panose="03010101010201010101" pitchFamily="66" charset="0"/>
              </a:rPr>
              <a:t>Treaty of </a:t>
            </a:r>
            <a:r>
              <a:rPr lang="en-US" sz="9500" dirty="0" smtClean="0">
                <a:latin typeface="Monotype Corsiva" panose="03010101010201010101" pitchFamily="66" charset="0"/>
              </a:rPr>
              <a:t>Paris of 1763</a:t>
            </a:r>
            <a:endParaRPr lang="en-US" sz="9500" dirty="0" smtClean="0">
              <a:latin typeface="Monotype Corsiva" panose="03010101010201010101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0"/>
            <a:ext cx="9144000" cy="6126163"/>
          </a:xfrm>
        </p:spPr>
        <p:txBody>
          <a:bodyPr/>
          <a:lstStyle/>
          <a:p>
            <a:pPr marL="0" indent="0" algn="ctr" eaLnBrk="1" hangingPunct="1">
              <a:buNone/>
            </a:pPr>
            <a:r>
              <a:rPr lang="en-US" sz="3500" u="sng" dirty="0" smtClean="0">
                <a:latin typeface="Calibri" panose="020F0502020204030204" pitchFamily="34" charset="0"/>
              </a:rPr>
              <a:t>The Treaty of Paris of 1763</a:t>
            </a:r>
          </a:p>
          <a:p>
            <a:pPr marL="0" indent="0" algn="ctr" eaLnBrk="1" hangingPunct="1">
              <a:buNone/>
            </a:pPr>
            <a:r>
              <a:rPr lang="en-US" sz="3500" dirty="0" smtClean="0">
                <a:latin typeface="Calibri" panose="020F0502020204030204" pitchFamily="34" charset="0"/>
              </a:rPr>
              <a:t>The French</a:t>
            </a:r>
            <a:r>
              <a:rPr lang="en-US" sz="3500" b="1" i="1" dirty="0" smtClean="0">
                <a:latin typeface="Calibri" panose="020F0502020204030204" pitchFamily="34" charset="0"/>
              </a:rPr>
              <a:t> </a:t>
            </a:r>
            <a:r>
              <a:rPr lang="en-US" sz="3500" dirty="0" smtClean="0">
                <a:latin typeface="Calibri" panose="020F0502020204030204" pitchFamily="34" charset="0"/>
              </a:rPr>
              <a:t>give </a:t>
            </a:r>
            <a:r>
              <a:rPr lang="en-US" sz="3500" dirty="0" smtClean="0">
                <a:latin typeface="Calibri" panose="020F0502020204030204" pitchFamily="34" charset="0"/>
              </a:rPr>
              <a:t>the British </a:t>
            </a:r>
            <a:r>
              <a:rPr lang="en-US" sz="3500" b="1" dirty="0" smtClean="0">
                <a:latin typeface="Calibri" panose="020F0502020204030204" pitchFamily="34" charset="0"/>
              </a:rPr>
              <a:t>almost</a:t>
            </a:r>
            <a:r>
              <a:rPr lang="en-US" sz="3500" dirty="0" smtClean="0">
                <a:latin typeface="Calibri" panose="020F0502020204030204" pitchFamily="34" charset="0"/>
              </a:rPr>
              <a:t> </a:t>
            </a:r>
            <a:r>
              <a:rPr lang="en-US" sz="3500" b="1" dirty="0" smtClean="0">
                <a:latin typeface="Calibri" panose="020F0502020204030204" pitchFamily="34" charset="0"/>
              </a:rPr>
              <a:t>all of their North American territory</a:t>
            </a:r>
            <a:r>
              <a:rPr lang="en-US" sz="3500" dirty="0" smtClean="0">
                <a:latin typeface="Calibri" panose="020F0502020204030204" pitchFamily="34" charset="0"/>
              </a:rPr>
              <a:t>— St. Lawrence River valley and Quebec in Canada, the Great Lakes, the Ohio and Mississippi River Valley </a:t>
            </a:r>
            <a:r>
              <a:rPr lang="en-US" sz="3500" dirty="0" smtClean="0">
                <a:latin typeface="Calibri" panose="020F0502020204030204" pitchFamily="34" charset="0"/>
              </a:rPr>
              <a:t>to the south which doubles British territory in North America</a:t>
            </a:r>
          </a:p>
          <a:p>
            <a:pPr marL="0" indent="0" algn="ctr" eaLnBrk="1" hangingPunct="1">
              <a:buNone/>
            </a:pPr>
            <a:r>
              <a:rPr lang="en-US" sz="3500" dirty="0" smtClean="0">
                <a:latin typeface="Calibri" panose="020F0502020204030204" pitchFamily="34" charset="0"/>
              </a:rPr>
              <a:t>The French also had to give up their colonial holdings in India</a:t>
            </a:r>
          </a:p>
          <a:p>
            <a:pPr marL="0" indent="0" algn="ctr" eaLnBrk="1" hangingPunct="1">
              <a:buNone/>
            </a:pPr>
            <a:r>
              <a:rPr lang="en-US" sz="3500" dirty="0" smtClean="0">
                <a:latin typeface="Calibri" panose="020F0502020204030204" pitchFamily="34" charset="0"/>
              </a:rPr>
              <a:t>France is no longer an international threat and Great Britain is now poised to build an empire on which the “sun never set”</a:t>
            </a:r>
            <a:endParaRPr lang="en-US" sz="3500" dirty="0" smtClean="0">
              <a:latin typeface="Calibri" panose="020F0502020204030204" pitchFamily="34" charset="0"/>
            </a:endParaRPr>
          </a:p>
          <a:p>
            <a:pPr marL="0" indent="0" algn="ctr" eaLnBrk="1" hangingPunct="1">
              <a:buNone/>
            </a:pPr>
            <a:endParaRPr lang="en-US" sz="3500" dirty="0">
              <a:latin typeface="Calibri" panose="020F0502020204030204" pitchFamily="34" charset="0"/>
            </a:endParaRPr>
          </a:p>
          <a:p>
            <a:pPr marL="0" indent="0" algn="ctr" eaLnBrk="1" hangingPunct="1">
              <a:buNone/>
            </a:pPr>
            <a:endParaRPr lang="en-US" sz="4000" dirty="0" smtClean="0">
              <a:latin typeface="Calibri" panose="020F0502020204030204" pitchFamily="34" charset="0"/>
            </a:endParaRPr>
          </a:p>
          <a:p>
            <a:pPr eaLnBrk="1" hangingPunct="1"/>
            <a:endParaRPr lang="en-US" sz="4000" dirty="0" smtClean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81" name="Picture 5" descr="noam176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2938" y="0"/>
            <a:ext cx="53181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0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" y="0"/>
            <a:ext cx="8686800" cy="6705600"/>
          </a:xfrm>
        </p:spPr>
        <p:txBody>
          <a:bodyPr/>
          <a:lstStyle/>
          <a:p>
            <a:pPr eaLnBrk="1" hangingPunct="1"/>
            <a:r>
              <a:rPr lang="en-US" sz="8000" b="1" dirty="0" smtClean="0">
                <a:latin typeface="Monotype Corsiva" panose="03010101010201010101" pitchFamily="66" charset="0"/>
              </a:rPr>
              <a:t>The Wars of the Roses</a:t>
            </a:r>
            <a:r>
              <a:rPr lang="en-US" sz="6600" b="1" dirty="0" smtClean="0">
                <a:latin typeface="Monotype Corsiva" panose="03010101010201010101" pitchFamily="66" charset="0"/>
              </a:rPr>
              <a:t/>
            </a:r>
            <a:br>
              <a:rPr lang="en-US" sz="6600" b="1" dirty="0" smtClean="0">
                <a:latin typeface="Monotype Corsiva" panose="03010101010201010101" pitchFamily="66" charset="0"/>
              </a:rPr>
            </a:br>
            <a:r>
              <a:rPr lang="en-US" sz="6600" b="1" dirty="0" smtClean="0">
                <a:latin typeface="Monotype Corsiva" panose="03010101010201010101" pitchFamily="66" charset="0"/>
              </a:rPr>
              <a:t/>
            </a:r>
            <a:br>
              <a:rPr lang="en-US" sz="6600" b="1" dirty="0" smtClean="0">
                <a:latin typeface="Monotype Corsiva" panose="03010101010201010101" pitchFamily="66" charset="0"/>
              </a:rPr>
            </a:br>
            <a:r>
              <a:rPr lang="en-US" sz="5400" b="1" dirty="0" smtClean="0">
                <a:latin typeface="Monotype Corsiva" panose="03010101010201010101" pitchFamily="66" charset="0"/>
              </a:rPr>
              <a:t>1455-1485</a:t>
            </a:r>
            <a:r>
              <a:rPr lang="en-US" sz="4500" dirty="0" smtClean="0">
                <a:latin typeface="Calibri" panose="020F0502020204030204" pitchFamily="34" charset="0"/>
              </a:rPr>
              <a:t/>
            </a:r>
            <a:br>
              <a:rPr lang="en-US" sz="4500" dirty="0" smtClean="0">
                <a:latin typeface="Calibri" panose="020F0502020204030204" pitchFamily="34" charset="0"/>
              </a:rPr>
            </a:br>
            <a:endParaRPr lang="en-US" sz="4500" dirty="0" smtClean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2014</TotalTime>
  <Words>2613</Words>
  <Application>Microsoft Office PowerPoint</Application>
  <PresentationFormat>On-screen Show (4:3)</PresentationFormat>
  <Paragraphs>263</Paragraphs>
  <Slides>83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83</vt:i4>
      </vt:variant>
    </vt:vector>
  </HeadingPairs>
  <TitlesOfParts>
    <vt:vector size="89" baseType="lpstr">
      <vt:lpstr>Arial</vt:lpstr>
      <vt:lpstr>Berling Antiqua</vt:lpstr>
      <vt:lpstr>Calibri</vt:lpstr>
      <vt:lpstr>Monotype Corsiva</vt:lpstr>
      <vt:lpstr>Times New Roman</vt:lpstr>
      <vt:lpstr>Default Design</vt:lpstr>
      <vt:lpstr>Important Wars and Treaties from European History</vt:lpstr>
      <vt:lpstr>Part 1:  Before the French Revolution</vt:lpstr>
      <vt:lpstr>The Hundred Years War  1337-1453  </vt:lpstr>
      <vt:lpstr>PowerPoint Presentation</vt:lpstr>
      <vt:lpstr>PowerPoint Presentation</vt:lpstr>
      <vt:lpstr>English Longbow</vt:lpstr>
      <vt:lpstr>PowerPoint Presentation</vt:lpstr>
      <vt:lpstr>Joan of Arc  c. 1412-1431</vt:lpstr>
      <vt:lpstr>The Wars of the Roses  1455-1485 </vt:lpstr>
      <vt:lpstr>PowerPoint Presentation</vt:lpstr>
      <vt:lpstr>Henry VII  1st of Tudor Line  r. 1485-1509</vt:lpstr>
      <vt:lpstr>Europe after the Rise of Monarchies in the 15th Century</vt:lpstr>
      <vt:lpstr>Habsburg-Valois Wars and the French Invasions of Italy  1494-1559</vt:lpstr>
      <vt:lpstr>PowerPoint Presentation</vt:lpstr>
      <vt:lpstr>Charles V, HRE &amp; King of Spain  1500-1558</vt:lpstr>
      <vt:lpstr>Habsburg Holdings</vt:lpstr>
      <vt:lpstr>The Wars of Religion</vt:lpstr>
      <vt:lpstr>German Wars of Religion:  The German Peasants’ War (Peasants’ Revolt) and the Schmalkaldic War  </vt:lpstr>
      <vt:lpstr>PowerPoint Presentation</vt:lpstr>
      <vt:lpstr>PowerPoint Presentation</vt:lpstr>
      <vt:lpstr>PowerPoint Presentation</vt:lpstr>
      <vt:lpstr>What was the Peace Treaty that established Catholic and Lutheran religions in Germany according to ruler of the region given by Charles V?  </vt:lpstr>
      <vt:lpstr>The Peace of Augsburg of 1555</vt:lpstr>
      <vt:lpstr>PowerPoint Presentation</vt:lpstr>
      <vt:lpstr>The French Wars of Religion  2nd Half of 16th Century</vt:lpstr>
      <vt:lpstr>PowerPoint Presentation</vt:lpstr>
      <vt:lpstr>Catherine de Médicis  1519-1589 </vt:lpstr>
      <vt:lpstr>St. Bartholomew’s Day Massacre</vt:lpstr>
      <vt:lpstr>PowerPoint Presentation</vt:lpstr>
      <vt:lpstr>Henry III of France  r. 1574-1589</vt:lpstr>
      <vt:lpstr>Henry IV of France  (of Navarre)  r. 1589-1610</vt:lpstr>
      <vt:lpstr>The Dutch Resistance 1559-1648</vt:lpstr>
      <vt:lpstr>PowerPoint Presentation</vt:lpstr>
      <vt:lpstr>Philip II of Spain  (son of Charles V)  r. 1556 -1598</vt:lpstr>
      <vt:lpstr>William I of Orange  “the Silent”  1533-1584</vt:lpstr>
      <vt:lpstr>The Duke of Alba   1507-1582 </vt:lpstr>
      <vt:lpstr>Imperial England vs. Imperial Spain  1567-1588</vt:lpstr>
      <vt:lpstr>PowerPoint Presentation</vt:lpstr>
      <vt:lpstr>PowerPoint Presentation</vt:lpstr>
      <vt:lpstr>The English Civil War 1642-1651</vt:lpstr>
      <vt:lpstr>PowerPoint Presentation</vt:lpstr>
      <vt:lpstr>PowerPoint Presentation</vt:lpstr>
      <vt:lpstr>PowerPoint Presentation</vt:lpstr>
      <vt:lpstr>PowerPoint Presentation</vt:lpstr>
      <vt:lpstr>The Thirty Years War 1618-1648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 was the Peace Treaty that ended the Thirty Years War (and thereby the Wars of Religion)?</vt:lpstr>
      <vt:lpstr>Treaty of Westphalia, 1648</vt:lpstr>
      <vt:lpstr>PowerPoint Presentation</vt:lpstr>
      <vt:lpstr>PowerPoint Presentation</vt:lpstr>
      <vt:lpstr>Louis XIV’s Wars  1667-1713</vt:lpstr>
      <vt:lpstr>War of Devolution 1667-1668  </vt:lpstr>
      <vt:lpstr>PowerPoint Presentation</vt:lpstr>
      <vt:lpstr>The Dutch War 1672-1678  </vt:lpstr>
      <vt:lpstr>PowerPoint Presentation</vt:lpstr>
      <vt:lpstr>The Nine Years’ War (War of the League of Augsburg)  1688-1697  </vt:lpstr>
      <vt:lpstr>PowerPoint Presentation</vt:lpstr>
      <vt:lpstr>War of Spanish Succession 1701-1714  </vt:lpstr>
      <vt:lpstr>PowerPoint Presentation</vt:lpstr>
      <vt:lpstr>PowerPoint Presentation</vt:lpstr>
      <vt:lpstr>Now, name the most important Treaty that ended the War of Spanish Succession…</vt:lpstr>
      <vt:lpstr>Treaty of Utrecht, 1713</vt:lpstr>
      <vt:lpstr>Main Points of the Treaty of Utrecht</vt:lpstr>
      <vt:lpstr>PowerPoint Presentation</vt:lpstr>
      <vt:lpstr>Mercantile Empires Wars of the 18th Century</vt:lpstr>
      <vt:lpstr>PowerPoint Presentation</vt:lpstr>
      <vt:lpstr>War of Jenkins’ Ear  Started 1739 </vt:lpstr>
      <vt:lpstr>PowerPoint Presentation</vt:lpstr>
      <vt:lpstr>War of Austrian Succession  Started 1740 </vt:lpstr>
      <vt:lpstr>PowerPoint Presentation</vt:lpstr>
      <vt:lpstr>PowerPoint Presentation</vt:lpstr>
      <vt:lpstr>The Diplomatic Revolution of 1756 and Seven Years’ War 1756-1763</vt:lpstr>
      <vt:lpstr>PowerPoint Presentation</vt:lpstr>
      <vt:lpstr>PowerPoint Presentation</vt:lpstr>
      <vt:lpstr>PowerPoint Presentation</vt:lpstr>
      <vt:lpstr>Can you name the Treaty that ended the Colonial side of the Seven Years War?</vt:lpstr>
      <vt:lpstr>Treaty of Paris of 1763</vt:lpstr>
      <vt:lpstr>PowerPoint Presentation</vt:lpstr>
      <vt:lpstr>PowerPoint Presentation</vt:lpstr>
    </vt:vector>
  </TitlesOfParts>
  <Company>Salem-Keizer_Public_Schools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SPRAGUE HIGH SCHOOL</dc:creator>
  <cp:lastModifiedBy>Ashley Adkins</cp:lastModifiedBy>
  <cp:revision>111</cp:revision>
  <dcterms:created xsi:type="dcterms:W3CDTF">2006-05-03T16:48:55Z</dcterms:created>
  <dcterms:modified xsi:type="dcterms:W3CDTF">2014-05-05T03:33:21Z</dcterms:modified>
</cp:coreProperties>
</file>