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63" r:id="rId3"/>
    <p:sldId id="341" r:id="rId4"/>
    <p:sldId id="350" r:id="rId5"/>
    <p:sldId id="404" r:id="rId6"/>
    <p:sldId id="342" r:id="rId7"/>
    <p:sldId id="343" r:id="rId8"/>
    <p:sldId id="329" r:id="rId9"/>
    <p:sldId id="344" r:id="rId10"/>
    <p:sldId id="345" r:id="rId11"/>
    <p:sldId id="346" r:id="rId12"/>
    <p:sldId id="347" r:id="rId13"/>
    <p:sldId id="351" r:id="rId14"/>
    <p:sldId id="348" r:id="rId15"/>
    <p:sldId id="406" r:id="rId16"/>
    <p:sldId id="354" r:id="rId17"/>
    <p:sldId id="355" r:id="rId18"/>
    <p:sldId id="357" r:id="rId19"/>
    <p:sldId id="352" r:id="rId20"/>
    <p:sldId id="405" r:id="rId21"/>
    <p:sldId id="358" r:id="rId22"/>
    <p:sldId id="360" r:id="rId23"/>
    <p:sldId id="362" r:id="rId24"/>
    <p:sldId id="361" r:id="rId25"/>
    <p:sldId id="407" r:id="rId26"/>
    <p:sldId id="363" r:id="rId27"/>
    <p:sldId id="356" r:id="rId28"/>
    <p:sldId id="366" r:id="rId29"/>
    <p:sldId id="367" r:id="rId30"/>
    <p:sldId id="364" r:id="rId31"/>
    <p:sldId id="368" r:id="rId32"/>
    <p:sldId id="375" r:id="rId33"/>
    <p:sldId id="408" r:id="rId34"/>
    <p:sldId id="365" r:id="rId35"/>
    <p:sldId id="373" r:id="rId36"/>
    <p:sldId id="370" r:id="rId37"/>
    <p:sldId id="371" r:id="rId38"/>
    <p:sldId id="374" r:id="rId39"/>
    <p:sldId id="377" r:id="rId40"/>
    <p:sldId id="382" r:id="rId41"/>
    <p:sldId id="376" r:id="rId42"/>
    <p:sldId id="409" r:id="rId43"/>
    <p:sldId id="378" r:id="rId44"/>
    <p:sldId id="379" r:id="rId45"/>
    <p:sldId id="380" r:id="rId46"/>
    <p:sldId id="381" r:id="rId47"/>
    <p:sldId id="383" r:id="rId48"/>
    <p:sldId id="410" r:id="rId49"/>
    <p:sldId id="411" r:id="rId50"/>
    <p:sldId id="412" r:id="rId51"/>
    <p:sldId id="413" r:id="rId52"/>
    <p:sldId id="414" r:id="rId5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5" autoAdjust="0"/>
    <p:restoredTop sz="94660"/>
  </p:normalViewPr>
  <p:slideViewPr>
    <p:cSldViewPr>
      <p:cViewPr varScale="1">
        <p:scale>
          <a:sx n="70" d="100"/>
          <a:sy n="70" d="100"/>
        </p:scale>
        <p:origin x="12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6D3A1A-B62C-4C4E-BFDF-F2A3B39EB5B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C18093-45FB-4B34-874B-709B41FCE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E1299B-4761-4A2D-9100-EB16499EE9B2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37A65B-D5BB-4848-BD59-1AA6BDA4B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0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2C2F1-3A3F-4D1A-A9F6-861B36432141}" type="slidenum">
              <a:rPr lang="en-US"/>
              <a:pPr/>
              <a:t>39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367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D0E47A-81E9-4C6F-BA8F-CE78DCDBD0D7}" type="slidenum">
              <a:rPr lang="en-US"/>
              <a:pPr/>
              <a:t>41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711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2C2F1-3A3F-4D1A-A9F6-861B36432141}" type="slidenum">
              <a:rPr lang="en-US"/>
              <a:pPr/>
              <a:t>43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736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E1574-7A5A-4F46-9FB9-A98264CA236E}" type="slidenum">
              <a:rPr lang="en-US"/>
              <a:pPr/>
              <a:t>45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544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6FC3180-E00C-4121-87FB-B08EC5A36A2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DE933A-261E-4C5B-9A7C-7F3CBA4D8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C3180-E00C-4121-87FB-B08EC5A36A2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E933A-261E-4C5B-9A7C-7F3CBA4D8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C3180-E00C-4121-87FB-B08EC5A36A2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E933A-261E-4C5B-9A7C-7F3CBA4D8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C3180-E00C-4121-87FB-B08EC5A36A2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E933A-261E-4C5B-9A7C-7F3CBA4D8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6FC3180-E00C-4121-87FB-B08EC5A36A2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DE933A-261E-4C5B-9A7C-7F3CBA4D8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C3180-E00C-4121-87FB-B08EC5A36A2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4DE933A-261E-4C5B-9A7C-7F3CBA4D8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C3180-E00C-4121-87FB-B08EC5A36A2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4DE933A-261E-4C5B-9A7C-7F3CBA4D8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C3180-E00C-4121-87FB-B08EC5A36A2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E933A-261E-4C5B-9A7C-7F3CBA4D8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C3180-E00C-4121-87FB-B08EC5A36A2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E933A-261E-4C5B-9A7C-7F3CBA4D8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6FC3180-E00C-4121-87FB-B08EC5A36A2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DE933A-261E-4C5B-9A7C-7F3CBA4D8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6FC3180-E00C-4121-87FB-B08EC5A36A2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DE933A-261E-4C5B-9A7C-7F3CBA4D8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6FC3180-E00C-4121-87FB-B08EC5A36A2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4DE933A-261E-4C5B-9A7C-7F3CBA4D8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c/cb/Zhen_he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7/78/ShenDuGiraffePaintin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en/4/44/%E6%B8%85%E5%A4%AA%E7%A5%96%E5%A4%A9%E5%91%BD%E6%B1%97%E6%9C%9D%E6%9C%8D%E5%83%8F.jpg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upload.wikimedia.org/wikipedia/commons/d/d2/Commissioner_Lin.png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1/1b/YuanEmperorAlbumKhubilaiPortrait.jpg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upload.wikimedia.org/wikipedia/en/d/de/Hongxiuquan.jpg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6/Elderly_Chinese_American_Man_with_Queue.close_crop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upload.wikimedia.org/wikipedia/commons/a/ad/1922_Puyi.jpg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upload.wikimedia.org/wikipedia/commons/1/1e/EDCX.JPG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ck.k12.ma.us/~winston_blackburn/004CCB6E-00757EC9.1/4112004_53229_3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ck.k12.ma.us/~winston_blackburn/004CCB6E-00757EC9.5/4112004_102139_3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Li-dazhao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FyeLvEfZE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File:Marco_Polo_portrait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7/78/Travels_of_Marco_Polo.pn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8229600" cy="19811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Chinese Dynasties and </a:t>
            </a:r>
            <a:r>
              <a:rPr lang="en-US" smtClean="0"/>
              <a:t>Philosophies </a:t>
            </a:r>
            <a:r>
              <a:rPr lang="en-US" smtClean="0"/>
              <a:t>Review Part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417" y="2819400"/>
            <a:ext cx="8465234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AP World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File:ChenLaol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2800728"/>
            <a:ext cx="5105400" cy="40572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53218"/>
            <a:ext cx="3733800" cy="264238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Scenes from The </a:t>
            </a:r>
            <a:r>
              <a:rPr lang="en-US" sz="3200" i="1" dirty="0" smtClean="0"/>
              <a:t>Romance of the West Chamber</a:t>
            </a:r>
            <a:endParaRPr lang="en-US" sz="3200" i="1" dirty="0"/>
          </a:p>
        </p:txBody>
      </p:sp>
      <p:pic>
        <p:nvPicPr>
          <p:cNvPr id="44034" name="Picture 2" descr="File:Geschichte des Westzimmers, 1640, Blatt 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457200"/>
            <a:ext cx="5833355" cy="3886200"/>
          </a:xfrm>
          <a:prstGeom prst="rect">
            <a:avLst/>
          </a:prstGeom>
          <a:noFill/>
        </p:spPr>
      </p:pic>
      <p:pic>
        <p:nvPicPr>
          <p:cNvPr id="44038" name="Picture 6" descr="File:Die Geschichte des Westzimmers, 1640, Holzschnitt in Sechsfarbendruck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270589"/>
            <a:ext cx="5172075" cy="3587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Failed Mongol Conquest of Japan</a:t>
            </a:r>
            <a:endParaRPr lang="en-US" dirty="0"/>
          </a:p>
        </p:txBody>
      </p:sp>
      <p:pic>
        <p:nvPicPr>
          <p:cNvPr id="45058" name="Picture 2" descr="File:Mōko Shūrai Ekotob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" y="1676400"/>
            <a:ext cx="913569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53218"/>
            <a:ext cx="4800600" cy="50045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Mongol fleet destroyed by a typhoon – called the “Divine Wind” or Kamikaze</a:t>
            </a:r>
            <a:endParaRPr lang="en-US" dirty="0"/>
          </a:p>
        </p:txBody>
      </p:sp>
      <p:pic>
        <p:nvPicPr>
          <p:cNvPr id="46082" name="Picture 2" descr="File:MokoShur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705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Ming Dynasty: 1368–1644</a:t>
            </a:r>
            <a:endParaRPr lang="en-US" sz="36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52400" y="609600"/>
            <a:ext cx="8839200" cy="6248400"/>
          </a:xfrm>
        </p:spPr>
        <p:txBody>
          <a:bodyPr>
            <a:noAutofit/>
          </a:bodyPr>
          <a:lstStyle/>
          <a:p>
            <a:r>
              <a:rPr lang="en-US" sz="3100" dirty="0" smtClean="0">
                <a:solidFill>
                  <a:srgbClr val="FFC000"/>
                </a:solidFill>
              </a:rPr>
              <a:t>Zhu Yuanzhang </a:t>
            </a:r>
            <a:r>
              <a:rPr lang="en-US" sz="3100" dirty="0" smtClean="0"/>
              <a:t>led peasant army to conquer Yuan Dynasty then began Ming Dynasty with the name </a:t>
            </a:r>
            <a:r>
              <a:rPr lang="en-US" sz="3100" dirty="0" smtClean="0">
                <a:solidFill>
                  <a:srgbClr val="FFC000"/>
                </a:solidFill>
              </a:rPr>
              <a:t>Hongwu</a:t>
            </a:r>
          </a:p>
          <a:p>
            <a:r>
              <a:rPr lang="en-US" sz="3100" dirty="0" smtClean="0"/>
              <a:t>Viewed scholar-gentry with suspicion and tried to rid China of Mongol influences</a:t>
            </a:r>
          </a:p>
          <a:p>
            <a:r>
              <a:rPr lang="en-US" sz="3100" dirty="0" smtClean="0"/>
              <a:t>Foreign influence (esp. Western) increased in port cities of </a:t>
            </a:r>
            <a:r>
              <a:rPr lang="en-US" sz="3100" dirty="0" smtClean="0">
                <a:solidFill>
                  <a:srgbClr val="FFC000"/>
                </a:solidFill>
              </a:rPr>
              <a:t>Macao</a:t>
            </a:r>
            <a:r>
              <a:rPr lang="en-US" sz="3100" dirty="0" smtClean="0"/>
              <a:t>, </a:t>
            </a:r>
            <a:r>
              <a:rPr lang="en-US" sz="3100" dirty="0" smtClean="0">
                <a:solidFill>
                  <a:srgbClr val="FFC000"/>
                </a:solidFill>
              </a:rPr>
              <a:t>Canton</a:t>
            </a:r>
            <a:r>
              <a:rPr lang="en-US" sz="3100" dirty="0" smtClean="0"/>
              <a:t> and Ming outreach increased throughout </a:t>
            </a:r>
            <a:r>
              <a:rPr lang="en-US" sz="3100" dirty="0" smtClean="0">
                <a:solidFill>
                  <a:srgbClr val="FFC000"/>
                </a:solidFill>
              </a:rPr>
              <a:t>Asian Sea Trading Network</a:t>
            </a:r>
            <a:r>
              <a:rPr lang="en-US" sz="3100" dirty="0" smtClean="0"/>
              <a:t> </a:t>
            </a:r>
          </a:p>
          <a:p>
            <a:r>
              <a:rPr lang="en-US" sz="3100" dirty="0" smtClean="0"/>
              <a:t>Voyages led by </a:t>
            </a:r>
            <a:r>
              <a:rPr lang="en-US" sz="3100" dirty="0" smtClean="0">
                <a:solidFill>
                  <a:srgbClr val="FFC000"/>
                </a:solidFill>
              </a:rPr>
              <a:t>Zheng He </a:t>
            </a:r>
            <a:r>
              <a:rPr lang="en-US" sz="3100" dirty="0" smtClean="0"/>
              <a:t>and</a:t>
            </a:r>
            <a:r>
              <a:rPr lang="en-US" sz="3100" dirty="0" smtClean="0">
                <a:solidFill>
                  <a:srgbClr val="FFC000"/>
                </a:solidFill>
              </a:rPr>
              <a:t> </a:t>
            </a:r>
            <a:r>
              <a:rPr lang="en-US" sz="3100" dirty="0" smtClean="0"/>
              <a:t>Chinese vessels called </a:t>
            </a:r>
            <a:r>
              <a:rPr lang="en-US" sz="3100" dirty="0" smtClean="0">
                <a:solidFill>
                  <a:srgbClr val="FFC000"/>
                </a:solidFill>
              </a:rPr>
              <a:t>junks </a:t>
            </a:r>
            <a:r>
              <a:rPr lang="en-US" sz="3100" dirty="0" smtClean="0"/>
              <a:t>are</a:t>
            </a:r>
            <a:r>
              <a:rPr lang="en-US" sz="3100" dirty="0" smtClean="0">
                <a:solidFill>
                  <a:srgbClr val="FFC000"/>
                </a:solidFill>
              </a:rPr>
              <a:t> </a:t>
            </a:r>
            <a:r>
              <a:rPr lang="en-US" sz="3100" dirty="0" smtClean="0"/>
              <a:t>most impressive in 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600200"/>
            <a:ext cx="4114800" cy="426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Zhu </a:t>
            </a:r>
            <a:r>
              <a:rPr lang="en-US" dirty="0" err="1"/>
              <a:t>Yuanzhang</a:t>
            </a:r>
            <a:r>
              <a:rPr lang="en-US" dirty="0"/>
              <a:t/>
            </a:r>
            <a:br>
              <a:rPr lang="en-US" dirty="0"/>
            </a:br>
            <a:r>
              <a:rPr lang="en-US" sz="4800" dirty="0">
                <a:solidFill>
                  <a:schemeClr val="tx1"/>
                </a:solidFill>
              </a:rPr>
              <a:t/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Hongwu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r.1368-1398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2770" name="Picture 2" descr="http://people.cohums.ohio-state.edu/bender4/eall131/EAHReadings/module02/imageforcontent/zhuyuanzha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840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"/>
            <a:ext cx="8458200" cy="685800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49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4267200" cy="4699782"/>
          </a:xfrm>
        </p:spPr>
        <p:txBody>
          <a:bodyPr/>
          <a:lstStyle/>
          <a:p>
            <a:pPr algn="ctr"/>
            <a:r>
              <a:rPr lang="en-US" dirty="0" err="1" smtClean="0"/>
              <a:t>Zhenghe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1371-1433</a:t>
            </a:r>
            <a:endParaRPr lang="en-US" dirty="0"/>
          </a:p>
        </p:txBody>
      </p:sp>
      <p:pic>
        <p:nvPicPr>
          <p:cNvPr id="17410" name="Picture 2" descr="File:Zhen h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-114300"/>
            <a:ext cx="48768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:ShenDuGiraffePaint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66029" cy="6858000"/>
          </a:xfrm>
          <a:prstGeom prst="rect">
            <a:avLst/>
          </a:prstGeom>
          <a:noFill/>
        </p:spPr>
      </p:pic>
      <p:pic>
        <p:nvPicPr>
          <p:cNvPr id="1030" name="Picture 6" descr="http://www.chinapage.com/map/mapchengh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59" y="0"/>
            <a:ext cx="6156141" cy="4343400"/>
          </a:xfrm>
          <a:prstGeom prst="rect">
            <a:avLst/>
          </a:prstGeom>
          <a:noFill/>
        </p:spPr>
      </p:pic>
      <p:pic>
        <p:nvPicPr>
          <p:cNvPr id="1032" name="Picture 8" descr="http://www.alliedintrade.com/newsletter/ju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419600"/>
            <a:ext cx="3501957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3218"/>
            <a:ext cx="2133600" cy="584278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Canton</a:t>
            </a:r>
            <a:r>
              <a:rPr lang="en-US" sz="4800" dirty="0"/>
              <a:t> </a:t>
            </a:r>
            <a:r>
              <a:rPr lang="en-US" sz="2400" dirty="0"/>
              <a:t>(Guangzhou)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Macao</a:t>
            </a:r>
            <a:br>
              <a:rPr lang="en-US" sz="3600" dirty="0" smtClean="0"/>
            </a:br>
            <a:endParaRPr lang="en-US" sz="2400" dirty="0"/>
          </a:p>
        </p:txBody>
      </p:sp>
      <p:pic>
        <p:nvPicPr>
          <p:cNvPr id="123908" name="Picture 4" descr="http://www.ghosttownsoftware.com/China-07/China-Map-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-25403"/>
            <a:ext cx="6858000" cy="6883403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1981200" y="5334000"/>
            <a:ext cx="3200400" cy="228600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33600" y="3352800"/>
            <a:ext cx="2819400" cy="1905000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Late Postclassical to Modern Day China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Yuan, Ming, and Qing Dynasties</a:t>
            </a:r>
          </a:p>
          <a:p>
            <a:r>
              <a:rPr lang="en-US" dirty="0" smtClean="0"/>
              <a:t>Chinese Republic</a:t>
            </a:r>
          </a:p>
          <a:p>
            <a:r>
              <a:rPr lang="en-US" dirty="0" smtClean="0"/>
              <a:t>Chinese Communism</a:t>
            </a:r>
          </a:p>
          <a:p>
            <a:r>
              <a:rPr lang="en-US" dirty="0" smtClean="0"/>
              <a:t>Modern Day China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Ming Decline</a:t>
            </a:r>
            <a:endParaRPr lang="en-US" sz="36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52400" y="609600"/>
            <a:ext cx="8991600" cy="6248400"/>
          </a:xfrm>
        </p:spPr>
        <p:txBody>
          <a:bodyPr>
            <a:noAutofit/>
          </a:bodyPr>
          <a:lstStyle/>
          <a:p>
            <a:r>
              <a:rPr lang="en-US" dirty="0" smtClean="0"/>
              <a:t>Exploration deemed too expensive so funding cut; bad b/c Europeans now rapidly expanding, sending Jesuit missionaries (</a:t>
            </a:r>
            <a:r>
              <a:rPr lang="en-US" dirty="0" smtClean="0">
                <a:solidFill>
                  <a:srgbClr val="FFC000"/>
                </a:solidFill>
              </a:rPr>
              <a:t>Matteo Ricci</a:t>
            </a:r>
            <a:r>
              <a:rPr lang="en-US" dirty="0" smtClean="0"/>
              <a:t>) and Portuguese are a part of Asian Sea Trade</a:t>
            </a:r>
          </a:p>
          <a:p>
            <a:r>
              <a:rPr lang="en-US" dirty="0" smtClean="0"/>
              <a:t>Despite early Ming suppression of </a:t>
            </a:r>
            <a:r>
              <a:rPr lang="en-US" dirty="0" err="1" smtClean="0"/>
              <a:t>shi</a:t>
            </a:r>
            <a:r>
              <a:rPr lang="en-US" dirty="0" smtClean="0"/>
              <a:t> class, they resurge, and examination system more complex than ever before</a:t>
            </a:r>
          </a:p>
          <a:p>
            <a:r>
              <a:rPr lang="en-US" dirty="0" smtClean="0"/>
              <a:t>Ming decline comes with same dynastic cycle problems and eventually toppled by </a:t>
            </a:r>
            <a:r>
              <a:rPr lang="en-US" dirty="0" smtClean="0">
                <a:solidFill>
                  <a:srgbClr val="FFC000"/>
                </a:solidFill>
              </a:rPr>
              <a:t>banner armies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C000"/>
                </a:solidFill>
              </a:rPr>
              <a:t>Manchu nomads </a:t>
            </a:r>
            <a:r>
              <a:rPr lang="en-US" dirty="0" smtClean="0"/>
              <a:t>from the north</a:t>
            </a:r>
          </a:p>
        </p:txBody>
      </p:sp>
    </p:spTree>
    <p:extLst>
      <p:ext uri="{BB962C8B-B14F-4D97-AF65-F5344CB8AC3E}">
        <p14:creationId xmlns:p14="http://schemas.microsoft.com/office/powerpoint/2010/main" val="328857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File:Ricci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4669" y="0"/>
            <a:ext cx="5209331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53218"/>
            <a:ext cx="3429000" cy="4699782"/>
          </a:xfrm>
        </p:spPr>
        <p:txBody>
          <a:bodyPr/>
          <a:lstStyle/>
          <a:p>
            <a:pPr algn="ctr"/>
            <a:r>
              <a:rPr lang="en-US" dirty="0" err="1" smtClean="0"/>
              <a:t>Matteo</a:t>
            </a:r>
            <a:r>
              <a:rPr lang="en-US" dirty="0" smtClean="0"/>
              <a:t> Ricci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1552-1610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Qing Dynasty: 1644-1912</a:t>
            </a:r>
            <a:endParaRPr lang="en-US" sz="36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52400" y="838200"/>
            <a:ext cx="8839200" cy="6019800"/>
          </a:xfrm>
        </p:spPr>
        <p:txBody>
          <a:bodyPr>
            <a:noAutofit/>
          </a:bodyPr>
          <a:lstStyle/>
          <a:p>
            <a:r>
              <a:rPr lang="en-US" dirty="0" smtClean="0"/>
              <a:t>The</a:t>
            </a:r>
            <a:r>
              <a:rPr lang="en-US" dirty="0" smtClean="0">
                <a:solidFill>
                  <a:srgbClr val="FFC000"/>
                </a:solidFill>
              </a:rPr>
              <a:t> last dynasty</a:t>
            </a:r>
            <a:r>
              <a:rPr lang="en-US" dirty="0" smtClean="0"/>
              <a:t>! </a:t>
            </a:r>
          </a:p>
          <a:p>
            <a:r>
              <a:rPr lang="en-US" dirty="0" smtClean="0"/>
              <a:t>Begun by Manchurian invaders led by </a:t>
            </a:r>
            <a:r>
              <a:rPr lang="en-US" dirty="0" err="1" smtClean="0">
                <a:solidFill>
                  <a:srgbClr val="FFC000"/>
                </a:solidFill>
              </a:rPr>
              <a:t>Nurhaci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Invasion/takeover more due to Ming decline than Manchu might</a:t>
            </a:r>
          </a:p>
          <a:p>
            <a:r>
              <a:rPr lang="en-US" dirty="0" smtClean="0"/>
              <a:t>Forced other nomads into submission and ruled </a:t>
            </a:r>
            <a:r>
              <a:rPr lang="en-US" dirty="0" smtClean="0">
                <a:solidFill>
                  <a:srgbClr val="FFC000"/>
                </a:solidFill>
              </a:rPr>
              <a:t>largest empire in the world</a:t>
            </a:r>
            <a:r>
              <a:rPr lang="en-US" dirty="0" smtClean="0"/>
              <a:t> at that time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Largest Chinese dynasty </a:t>
            </a:r>
            <a:r>
              <a:rPr lang="en-US" dirty="0" smtClean="0"/>
              <a:t>ever</a:t>
            </a:r>
          </a:p>
          <a:p>
            <a:r>
              <a:rPr lang="en-US" dirty="0" smtClean="0"/>
              <a:t>Retained most Ming  gov’t processes &amp; allowed scholar-gentry  to continue their role, &amp; called themselves </a:t>
            </a:r>
            <a:r>
              <a:rPr lang="en-US" dirty="0" smtClean="0">
                <a:solidFill>
                  <a:srgbClr val="FFC000"/>
                </a:solidFill>
              </a:rPr>
              <a:t>Sons of Heaven</a:t>
            </a:r>
            <a:r>
              <a:rPr lang="en-US" dirty="0"/>
              <a:t> </a:t>
            </a:r>
            <a:r>
              <a:rPr lang="en-US" dirty="0" smtClean="0"/>
              <a:t>even though not ethnically Chinese</a:t>
            </a:r>
            <a:endParaRPr lang="en-US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Manchu Conquest and Qing Dynasty Establishment</a:t>
            </a:r>
            <a:endParaRPr lang="en-US" sz="3200" dirty="0"/>
          </a:p>
        </p:txBody>
      </p:sp>
      <p:pic>
        <p:nvPicPr>
          <p:cNvPr id="1026" name="Picture 2" descr="http://www.globalsecurity.org/military/world/china/images/map-176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61974"/>
            <a:ext cx="6858000" cy="629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218"/>
            <a:ext cx="3962400" cy="5004582"/>
          </a:xfrm>
        </p:spPr>
        <p:txBody>
          <a:bodyPr/>
          <a:lstStyle/>
          <a:p>
            <a:pPr algn="ctr"/>
            <a:r>
              <a:rPr lang="en-US" sz="4000" dirty="0" err="1" smtClean="0"/>
              <a:t>Nurhaci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100" dirty="0" smtClean="0"/>
              <a:t/>
            </a:r>
            <a:br>
              <a:rPr lang="en-US" sz="4100" dirty="0" smtClean="0"/>
            </a:br>
            <a:r>
              <a:rPr lang="en-US" sz="4100" dirty="0" smtClean="0"/>
              <a:t/>
            </a:r>
            <a:br>
              <a:rPr lang="en-US" sz="4100" dirty="0" smtClean="0"/>
            </a:br>
            <a:r>
              <a:rPr lang="en-US" sz="4100" dirty="0" smtClean="0"/>
              <a:t>Manchu </a:t>
            </a:r>
            <a:r>
              <a:rPr lang="en-US" sz="4100" dirty="0" err="1" smtClean="0"/>
              <a:t>Uniter</a:t>
            </a:r>
            <a:endParaRPr lang="en-US" sz="4100" dirty="0"/>
          </a:p>
        </p:txBody>
      </p:sp>
      <p:pic>
        <p:nvPicPr>
          <p:cNvPr id="1026" name="Picture 2" descr="File:清太祖天命汗朝服像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6349" y="0"/>
            <a:ext cx="48476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Qing Dynasty Continued</a:t>
            </a:r>
            <a:endParaRPr lang="en-US" sz="36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52400" y="838200"/>
            <a:ext cx="8915400" cy="6019800"/>
          </a:xfrm>
        </p:spPr>
        <p:txBody>
          <a:bodyPr>
            <a:noAutofit/>
          </a:bodyPr>
          <a:lstStyle/>
          <a:p>
            <a:r>
              <a:rPr lang="en-US" sz="2900" dirty="0" smtClean="0">
                <a:solidFill>
                  <a:srgbClr val="FFC000"/>
                </a:solidFill>
              </a:rPr>
              <a:t>Kangxi</a:t>
            </a:r>
            <a:r>
              <a:rPr lang="en-US" sz="2900" dirty="0" smtClean="0"/>
              <a:t> – Emperor/Conf. scholar who compiled  Chinese learning</a:t>
            </a:r>
          </a:p>
          <a:p>
            <a:r>
              <a:rPr lang="en-US" sz="2900" dirty="0" smtClean="0"/>
              <a:t>Focused on improving lives of peasants since this was such a problem at end of Ming Dynasty</a:t>
            </a:r>
          </a:p>
          <a:p>
            <a:r>
              <a:rPr lang="en-US" sz="2900" dirty="0" smtClean="0"/>
              <a:t>New group, </a:t>
            </a:r>
            <a:r>
              <a:rPr lang="en-US" sz="2900" dirty="0" smtClean="0">
                <a:solidFill>
                  <a:srgbClr val="FFC000"/>
                </a:solidFill>
              </a:rPr>
              <a:t>compradors</a:t>
            </a:r>
            <a:r>
              <a:rPr lang="en-US" sz="2900" dirty="0" smtClean="0"/>
              <a:t>, emerge – wealthy Chinese merchants who specialized in imports/exports that tied China to global mkt.</a:t>
            </a:r>
          </a:p>
          <a:p>
            <a:r>
              <a:rPr lang="en-US" sz="2900" dirty="0" smtClean="0"/>
              <a:t>Dynastic cycle problems return: breakdown of bureaucracy due to cheating on exams, buying gov’t positions (esp. by wealthy compradors), tax $ pocketed,  infrastructure in disrepair, banditry - looked like traditional end of cycle, new beginning</a:t>
            </a:r>
          </a:p>
        </p:txBody>
      </p:sp>
    </p:spTree>
    <p:extLst>
      <p:ext uri="{BB962C8B-B14F-4D97-AF65-F5344CB8AC3E}">
        <p14:creationId xmlns:p14="http://schemas.microsoft.com/office/powerpoint/2010/main" val="310171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8200" y="253218"/>
            <a:ext cx="4495800" cy="4394982"/>
          </a:xfrm>
        </p:spPr>
        <p:txBody>
          <a:bodyPr/>
          <a:lstStyle/>
          <a:p>
            <a:pPr algn="ctr"/>
            <a:r>
              <a:rPr lang="en-US" dirty="0" smtClean="0"/>
              <a:t>Emperor </a:t>
            </a:r>
            <a:r>
              <a:rPr lang="en-US" dirty="0" err="1" smtClean="0"/>
              <a:t>Kangxi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1661-1722</a:t>
            </a:r>
            <a:endParaRPr lang="en-US" dirty="0"/>
          </a:p>
        </p:txBody>
      </p:sp>
      <p:pic>
        <p:nvPicPr>
          <p:cNvPr id="36866" name="Picture 2" descr="File:Portrait of the Kangxi Emperor in Court D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488039" cy="746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Wars, Rebellions, and Qing Decline</a:t>
            </a:r>
            <a:endParaRPr lang="en-US" sz="36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52400" y="762000"/>
            <a:ext cx="8991600" cy="6096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1839</a:t>
            </a:r>
            <a:r>
              <a:rPr lang="en-US" sz="2800" dirty="0" smtClean="0">
                <a:solidFill>
                  <a:srgbClr val="FFC000"/>
                </a:solidFill>
              </a:rPr>
              <a:t> Opium War </a:t>
            </a:r>
            <a:r>
              <a:rPr lang="en-US" sz="2800" dirty="0" smtClean="0"/>
              <a:t>with the British after </a:t>
            </a:r>
            <a:r>
              <a:rPr lang="en-US" sz="2800" dirty="0" smtClean="0">
                <a:solidFill>
                  <a:srgbClr val="FFC000"/>
                </a:solidFill>
              </a:rPr>
              <a:t>Lin </a:t>
            </a:r>
            <a:r>
              <a:rPr lang="en-US" sz="2800" dirty="0" err="1" smtClean="0">
                <a:solidFill>
                  <a:srgbClr val="FFC000"/>
                </a:solidFill>
              </a:rPr>
              <a:t>Zexu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tries to end opium trade which leads to </a:t>
            </a:r>
            <a:r>
              <a:rPr lang="en-US" sz="2800" dirty="0" smtClean="0">
                <a:solidFill>
                  <a:srgbClr val="FFC000"/>
                </a:solidFill>
              </a:rPr>
              <a:t>Treaty of Nanjing </a:t>
            </a:r>
            <a:r>
              <a:rPr lang="en-US" sz="2800" dirty="0" smtClean="0"/>
              <a:t>– pro-British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/>
              <a:t>1850-1864 </a:t>
            </a:r>
            <a:r>
              <a:rPr lang="en-US" sz="2800" dirty="0" smtClean="0">
                <a:solidFill>
                  <a:srgbClr val="FFC000"/>
                </a:solidFill>
              </a:rPr>
              <a:t>Taiping Rebellion </a:t>
            </a:r>
            <a:r>
              <a:rPr lang="en-US" sz="2800" dirty="0" smtClean="0"/>
              <a:t>led by </a:t>
            </a:r>
            <a:r>
              <a:rPr lang="en-US" sz="2800" dirty="0" smtClean="0">
                <a:solidFill>
                  <a:srgbClr val="FFC000"/>
                </a:solidFill>
              </a:rPr>
              <a:t>Hong </a:t>
            </a:r>
            <a:r>
              <a:rPr lang="en-US" sz="2800" dirty="0" err="1" smtClean="0">
                <a:solidFill>
                  <a:srgbClr val="FFC000"/>
                </a:solidFill>
              </a:rPr>
              <a:t>Xiuquan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– failed attempt to overthrow gov’t led by mentally unstable Christ-like figure; actually captured much of China before put down</a:t>
            </a:r>
          </a:p>
          <a:p>
            <a:r>
              <a:rPr lang="en-US" sz="2800" dirty="0" smtClean="0"/>
              <a:t>Late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c. </a:t>
            </a:r>
            <a:r>
              <a:rPr lang="en-US" sz="2800" dirty="0" smtClean="0">
                <a:solidFill>
                  <a:srgbClr val="FFC000"/>
                </a:solidFill>
              </a:rPr>
              <a:t>Self-strengthening Movement </a:t>
            </a:r>
            <a:r>
              <a:rPr lang="en-US" sz="2800" dirty="0" smtClean="0"/>
              <a:t>tries to counter the West by calling for infrastructure improvements, modernizations; led by provincial leaders, not Qing Dynasty</a:t>
            </a:r>
          </a:p>
          <a:p>
            <a:r>
              <a:rPr lang="en-US" sz="2800" dirty="0" smtClean="0"/>
              <a:t>1898-1901 </a:t>
            </a:r>
            <a:r>
              <a:rPr lang="en-US" sz="2800" dirty="0" smtClean="0">
                <a:solidFill>
                  <a:srgbClr val="FFC000"/>
                </a:solidFill>
              </a:rPr>
              <a:t>Boxer Rebellion </a:t>
            </a:r>
            <a:r>
              <a:rPr lang="en-US" sz="2800" dirty="0" smtClean="0"/>
              <a:t>tried to expel foreigners but failed due to W. intervention; showed weakness of Qing leaders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4495800" cy="3962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Lin </a:t>
            </a:r>
            <a:r>
              <a:rPr lang="en-US" dirty="0" err="1" smtClean="0"/>
              <a:t>Zexu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Qing Drug Commissioner</a:t>
            </a:r>
            <a:endParaRPr lang="en-US" dirty="0"/>
          </a:p>
        </p:txBody>
      </p:sp>
      <p:pic>
        <p:nvPicPr>
          <p:cNvPr id="29698" name="Picture 2" descr="File:Commissioner Li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39204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Opium War</a:t>
            </a:r>
            <a:endParaRPr lang="en-US" dirty="0"/>
          </a:p>
        </p:txBody>
      </p:sp>
      <p:pic>
        <p:nvPicPr>
          <p:cNvPr id="37890" name="Picture 2" descr="http://www.claseshistoria.com/imperialismo/imagenes/%2Bnem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50" y="1371600"/>
            <a:ext cx="905065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53218"/>
            <a:ext cx="3886200" cy="4699782"/>
          </a:xfrm>
        </p:spPr>
        <p:txBody>
          <a:bodyPr/>
          <a:lstStyle/>
          <a:p>
            <a:pPr algn="ctr"/>
            <a:r>
              <a:rPr lang="en-US" dirty="0" smtClean="0"/>
              <a:t>Kubilai Khan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1260-1293</a:t>
            </a:r>
            <a:endParaRPr lang="en-US" dirty="0"/>
          </a:p>
        </p:txBody>
      </p:sp>
      <p:pic>
        <p:nvPicPr>
          <p:cNvPr id="26626" name="Picture 2" descr="File:YuanEmperorAlbumKhubilaiPortra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521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EA"/>
          <p:cNvPicPr>
            <a:picLocks noChangeAspect="1" noChangeArrowheads="1"/>
          </p:cNvPicPr>
          <p:nvPr/>
        </p:nvPicPr>
        <p:blipFill>
          <a:blip r:embed="rId2" cstate="print"/>
          <a:srcRect l="1413" t="1970" r="1767" b="1970"/>
          <a:stretch>
            <a:fillRect/>
          </a:stretch>
        </p:blipFill>
        <p:spPr bwMode="auto">
          <a:xfrm>
            <a:off x="0" y="0"/>
            <a:ext cx="7706497" cy="685800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0" y="228600"/>
            <a:ext cx="1524000" cy="469978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Qing Empire from Opium War (ends 1841) to WWI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Hong </a:t>
            </a:r>
            <a:r>
              <a:rPr lang="en-US" dirty="0" err="1" smtClean="0"/>
              <a:t>Xiuquan</a:t>
            </a:r>
            <a:r>
              <a:rPr lang="en-US" dirty="0" smtClean="0"/>
              <a:t>      1814-1864</a:t>
            </a:r>
            <a:endParaRPr lang="en-US" dirty="0"/>
          </a:p>
        </p:txBody>
      </p:sp>
      <p:pic>
        <p:nvPicPr>
          <p:cNvPr id="31746" name="Picture 2" descr="File:Hongxiuqu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199" y="1524000"/>
            <a:ext cx="5758891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3124200" cy="3962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Boxer Rebels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2770" name="Picture 2" descr="http://www.shaolin.com.au/ShaolinHistory/BoxerRebellion05Box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1273" y="0"/>
            <a:ext cx="57727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8212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End of the Qing Dynasty</a:t>
            </a:r>
            <a:endParaRPr lang="en-US" sz="40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52400" y="762000"/>
            <a:ext cx="8763000" cy="6096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Sun Yat-</a:t>
            </a:r>
            <a:r>
              <a:rPr lang="en-US" sz="3600" dirty="0" err="1" smtClean="0">
                <a:solidFill>
                  <a:srgbClr val="FFC000"/>
                </a:solidFill>
              </a:rPr>
              <a:t>sen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smtClean="0"/>
              <a:t>heads a revolutionary alliance that desired a republic, not another dynasty;  led </a:t>
            </a:r>
            <a:r>
              <a:rPr lang="en-US" sz="3600" dirty="0" smtClean="0">
                <a:solidFill>
                  <a:srgbClr val="FFC000"/>
                </a:solidFill>
              </a:rPr>
              <a:t>1911 revolt </a:t>
            </a:r>
            <a:r>
              <a:rPr lang="en-US" sz="3600" dirty="0" smtClean="0"/>
              <a:t>against Qing</a:t>
            </a:r>
          </a:p>
          <a:p>
            <a:r>
              <a:rPr lang="en-US" sz="3600" dirty="0" smtClean="0"/>
              <a:t>Ethnic Chinese rejected Manchu laws (cut their queues – long ponytails)</a:t>
            </a:r>
          </a:p>
          <a:p>
            <a:r>
              <a:rPr lang="en-US" sz="3600" dirty="0" smtClean="0"/>
              <a:t>Last emperor, young </a:t>
            </a:r>
            <a:r>
              <a:rPr lang="en-US" sz="3600" dirty="0" err="1" smtClean="0">
                <a:solidFill>
                  <a:srgbClr val="FFC000"/>
                </a:solidFill>
              </a:rPr>
              <a:t>Puyi</a:t>
            </a:r>
            <a:r>
              <a:rPr lang="en-US" sz="3600" dirty="0" smtClean="0"/>
              <a:t> (whose aunt </a:t>
            </a:r>
            <a:r>
              <a:rPr lang="en-US" sz="3600" dirty="0" err="1" smtClean="0">
                <a:solidFill>
                  <a:srgbClr val="FFC000"/>
                </a:solidFill>
              </a:rPr>
              <a:t>Ci</a:t>
            </a:r>
            <a:r>
              <a:rPr lang="en-US" sz="3600" dirty="0" smtClean="0">
                <a:solidFill>
                  <a:srgbClr val="FFC000"/>
                </a:solidFill>
              </a:rPr>
              <a:t> Xi </a:t>
            </a:r>
            <a:r>
              <a:rPr lang="en-US" sz="3600" dirty="0" smtClean="0"/>
              <a:t>ruled as regent) abdicated in 1912, ending all dynasties (after republic begun)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928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2667000" cy="3962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Qing Gentry Style 101: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Long Nails</a:t>
            </a:r>
            <a:endParaRPr lang="en-US" dirty="0"/>
          </a:p>
        </p:txBody>
      </p:sp>
      <p:pic>
        <p:nvPicPr>
          <p:cNvPr id="28674" name="Picture 2" descr="http://1.bp.blogspot.com/_qvyl38m2fpU/SZA_rqfQXGI/AAAAAAAAAD8/VFSJM2DfKIU/s400/The_Portrait_of_the_Qing_Dynasty_Cixi_Imperial_Dowager_Empress_of_China_in_the_1900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4177" y="-1905000"/>
            <a:ext cx="6199823" cy="876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4572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Cutting Hair Queues</a:t>
            </a:r>
            <a:endParaRPr lang="en-US" dirty="0"/>
          </a:p>
        </p:txBody>
      </p:sp>
      <p:pic>
        <p:nvPicPr>
          <p:cNvPr id="33794" name="Picture 2" descr="http://factsanddetails.com/media/2/20080226-uccting%20off%20queue%20in%201911%20mcl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0"/>
            <a:ext cx="4367561" cy="6858000"/>
          </a:xfrm>
          <a:prstGeom prst="rect">
            <a:avLst/>
          </a:prstGeom>
          <a:noFill/>
        </p:spPr>
      </p:pic>
      <p:pic>
        <p:nvPicPr>
          <p:cNvPr id="33796" name="Picture 4" descr="File:Elderly Chinese American Man with Queue.close cro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3555999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3581400" cy="3962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Emperor </a:t>
            </a:r>
            <a:r>
              <a:rPr lang="en-US" dirty="0" err="1" smtClean="0"/>
              <a:t>Puyi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1908-1912</a:t>
            </a:r>
            <a:endParaRPr lang="en-US" dirty="0"/>
          </a:p>
        </p:txBody>
      </p:sp>
      <p:pic>
        <p:nvPicPr>
          <p:cNvPr id="34818" name="Picture 2" descr="File:1922 Puy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8729" y="0"/>
            <a:ext cx="53352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3886200" cy="3962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Empress Dowager </a:t>
            </a:r>
            <a:r>
              <a:rPr lang="en-US" dirty="0" err="1" smtClean="0"/>
              <a:t>Cixi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(Regent to </a:t>
            </a:r>
            <a:r>
              <a:rPr lang="en-US" dirty="0" err="1" smtClean="0"/>
              <a:t>Puyi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1861-1908</a:t>
            </a:r>
            <a:endParaRPr lang="en-US" dirty="0"/>
          </a:p>
        </p:txBody>
      </p:sp>
      <p:pic>
        <p:nvPicPr>
          <p:cNvPr id="30722" name="Picture 2" descr="File:EDC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9303" y="0"/>
            <a:ext cx="50146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53218"/>
            <a:ext cx="3886200" cy="40901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Emperor </a:t>
            </a:r>
            <a:r>
              <a:rPr lang="en-US" dirty="0" err="1" smtClean="0"/>
              <a:t>Puyi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Last Chinese Emperor</a:t>
            </a:r>
            <a:endParaRPr lang="en-US" dirty="0"/>
          </a:p>
        </p:txBody>
      </p:sp>
      <p:pic>
        <p:nvPicPr>
          <p:cNvPr id="39938" name="Picture 2" descr="File:Puyi-Manchuku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257800" cy="6839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4191000" cy="46751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Sun </a:t>
            </a:r>
            <a:r>
              <a:rPr lang="en-US" dirty="0" err="1" smtClean="0"/>
              <a:t>Yat-Sen</a:t>
            </a:r>
            <a:r>
              <a:rPr lang="en-US" dirty="0" smtClean="0"/>
              <a:t> (</a:t>
            </a:r>
            <a:r>
              <a:rPr lang="en-US" dirty="0" err="1" smtClean="0"/>
              <a:t>Yixian</a:t>
            </a:r>
            <a:r>
              <a:rPr lang="en-US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1911 - 1912</a:t>
            </a:r>
          </a:p>
        </p:txBody>
      </p:sp>
      <p:pic>
        <p:nvPicPr>
          <p:cNvPr id="7171" name="Picture 9" descr="4112004_53229_3.pn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57675" y="0"/>
            <a:ext cx="48863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File:Yuen Dynasty 12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7162800" cy="6918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The Chinese Republic</a:t>
            </a:r>
            <a:endParaRPr lang="en-US" sz="32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52400" y="762000"/>
            <a:ext cx="8763000" cy="60960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FFC000"/>
                </a:solidFill>
              </a:rPr>
              <a:t>Sun Yatsen </a:t>
            </a:r>
            <a:r>
              <a:rPr lang="en-US" sz="3000" dirty="0" smtClean="0"/>
              <a:t>led republic as president but abdicated 1912 after problems developed &amp; rise of warlord power</a:t>
            </a:r>
          </a:p>
          <a:p>
            <a:r>
              <a:rPr lang="en-US" sz="3000" dirty="0" smtClean="0">
                <a:solidFill>
                  <a:srgbClr val="FFC000"/>
                </a:solidFill>
              </a:rPr>
              <a:t>Yuan Shikai</a:t>
            </a:r>
            <a:r>
              <a:rPr lang="en-US" sz="3000" dirty="0" smtClean="0"/>
              <a:t>, regional warlord comes to power; hoped to found new dynasty but unable to do so; ruled as president until 1916 and when he resigned, this started a free-for-all of leadership</a:t>
            </a:r>
          </a:p>
          <a:p>
            <a:r>
              <a:rPr lang="en-US" sz="3000" dirty="0" smtClean="0">
                <a:solidFill>
                  <a:srgbClr val="FFC000"/>
                </a:solidFill>
              </a:rPr>
              <a:t>May Fourth Movement 1919 </a:t>
            </a:r>
            <a:r>
              <a:rPr lang="en-US" sz="3000" dirty="0" smtClean="0"/>
              <a:t>–</a:t>
            </a:r>
            <a:r>
              <a:rPr lang="en-US" sz="3000" dirty="0" err="1" smtClean="0"/>
              <a:t>mvmt</a:t>
            </a:r>
            <a:r>
              <a:rPr lang="en-US" sz="3000" dirty="0" smtClean="0"/>
              <a:t>. of students/liberals who wanted a liberal democracy; done in response to Japanese advances from Paris Peace Conf. concessions of German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3124200" cy="61991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Yuan </a:t>
            </a:r>
            <a:r>
              <a:rPr lang="en-US" dirty="0" err="1" smtClean="0"/>
              <a:t>Shikai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1912-1916 </a:t>
            </a:r>
          </a:p>
        </p:txBody>
      </p:sp>
      <p:pic>
        <p:nvPicPr>
          <p:cNvPr id="8195" name="Picture 10" descr="4112004_102139_3.pn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95600" y="304800"/>
            <a:ext cx="59436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Chinese Civil War</a:t>
            </a:r>
            <a:endParaRPr lang="en-US" sz="36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52400" y="762000"/>
            <a:ext cx="8763000" cy="6096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Marxist philosophy arrives to China, led by </a:t>
            </a:r>
            <a:r>
              <a:rPr lang="en-US" sz="3000" dirty="0" smtClean="0">
                <a:solidFill>
                  <a:srgbClr val="FFC000"/>
                </a:solidFill>
              </a:rPr>
              <a:t>Li </a:t>
            </a:r>
            <a:r>
              <a:rPr lang="en-US" sz="3000" dirty="0" err="1" smtClean="0">
                <a:solidFill>
                  <a:srgbClr val="FFC000"/>
                </a:solidFill>
              </a:rPr>
              <a:t>Dazhao</a:t>
            </a:r>
            <a:r>
              <a:rPr lang="en-US" sz="3000" dirty="0" smtClean="0"/>
              <a:t>, followed by </a:t>
            </a:r>
            <a:r>
              <a:rPr lang="en-US" sz="3000" dirty="0" smtClean="0">
                <a:solidFill>
                  <a:srgbClr val="FFC000"/>
                </a:solidFill>
              </a:rPr>
              <a:t>Mao Zedong</a:t>
            </a:r>
            <a:r>
              <a:rPr lang="en-US" sz="3000" dirty="0" smtClean="0"/>
              <a:t>; angered by betrayal at PPC; hostile to merchants/commerce dominated by West; form Comm. Party</a:t>
            </a:r>
          </a:p>
          <a:p>
            <a:r>
              <a:rPr lang="en-US" sz="3000" dirty="0" smtClean="0"/>
              <a:t>Sun Yatsen returns 1919 and leads </a:t>
            </a:r>
            <a:r>
              <a:rPr lang="en-US" sz="3000" dirty="0" smtClean="0">
                <a:solidFill>
                  <a:srgbClr val="FFC000"/>
                </a:solidFill>
              </a:rPr>
              <a:t>Nationalists (Guomindang</a:t>
            </a:r>
            <a:r>
              <a:rPr lang="en-US" sz="3000" dirty="0" smtClean="0"/>
              <a:t>) in the south; built an army to combat Communists; later led by </a:t>
            </a:r>
            <a:r>
              <a:rPr lang="en-US" sz="3000" dirty="0" smtClean="0">
                <a:solidFill>
                  <a:srgbClr val="FFC000"/>
                </a:solidFill>
              </a:rPr>
              <a:t>Chiang Kai-</a:t>
            </a:r>
            <a:r>
              <a:rPr lang="en-US" sz="3000" dirty="0" err="1" smtClean="0">
                <a:solidFill>
                  <a:srgbClr val="FFC000"/>
                </a:solidFill>
              </a:rPr>
              <a:t>Shek</a:t>
            </a:r>
            <a:r>
              <a:rPr lang="en-US" sz="3000" dirty="0" smtClean="0">
                <a:solidFill>
                  <a:srgbClr val="FFC000"/>
                </a:solidFill>
              </a:rPr>
              <a:t> </a:t>
            </a:r>
            <a:r>
              <a:rPr lang="en-US" sz="3000" dirty="0" smtClean="0"/>
              <a:t>and trained at </a:t>
            </a:r>
            <a:r>
              <a:rPr lang="en-US" sz="3000" dirty="0" smtClean="0">
                <a:solidFill>
                  <a:srgbClr val="FFC000"/>
                </a:solidFill>
              </a:rPr>
              <a:t>Whampoa Military Academy</a:t>
            </a:r>
          </a:p>
          <a:p>
            <a:r>
              <a:rPr lang="en-US" sz="3000" dirty="0" smtClean="0"/>
              <a:t>Civil War began 1927, lasted throughout 1930s, included </a:t>
            </a:r>
            <a:r>
              <a:rPr lang="en-US" sz="3000" dirty="0" smtClean="0">
                <a:solidFill>
                  <a:srgbClr val="FFC000"/>
                </a:solidFill>
              </a:rPr>
              <a:t>Long March</a:t>
            </a:r>
            <a:r>
              <a:rPr lang="en-US" sz="3000" dirty="0" smtClean="0"/>
              <a:t> in which Mao w/ 90K followers fled north</a:t>
            </a:r>
          </a:p>
        </p:txBody>
      </p:sp>
    </p:spTree>
    <p:extLst>
      <p:ext uri="{BB962C8B-B14F-4D97-AF65-F5344CB8AC3E}">
        <p14:creationId xmlns:p14="http://schemas.microsoft.com/office/powerpoint/2010/main" val="123376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53218"/>
            <a:ext cx="3810000" cy="500458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/>
              <a:t>Li </a:t>
            </a:r>
            <a:r>
              <a:rPr lang="en-US" dirty="0" err="1" smtClean="0"/>
              <a:t>Dazhao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1888-1927</a:t>
            </a:r>
          </a:p>
        </p:txBody>
      </p:sp>
      <p:pic>
        <p:nvPicPr>
          <p:cNvPr id="6146" name="Picture 2" descr="Li Dazhao">
            <a:hlinkClick r:id="rId3" tooltip="Li Dazhao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799" y="0"/>
            <a:ext cx="50612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038600" cy="51323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Mao Zedong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1945-1976</a:t>
            </a:r>
          </a:p>
        </p:txBody>
      </p:sp>
      <p:pic>
        <p:nvPicPr>
          <p:cNvPr id="10243" name="Picture 6" descr="COLDmao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94238" y="0"/>
            <a:ext cx="4449762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371600"/>
            <a:ext cx="4648200" cy="5257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/>
              <a:t>Chiang </a:t>
            </a:r>
            <a:br>
              <a:rPr lang="en-US" dirty="0" smtClean="0"/>
            </a:br>
            <a:r>
              <a:rPr lang="en-US" dirty="0" smtClean="0"/>
              <a:t>Kai-</a:t>
            </a:r>
            <a:r>
              <a:rPr lang="en-US" dirty="0" err="1" smtClean="0"/>
              <a:t>Shek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(Jiang Jieshi)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1887-1975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9219" name="Picture 8" descr="BE04459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00575" y="0"/>
            <a:ext cx="454342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94325" y="1600200"/>
            <a:ext cx="3086100" cy="3336925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en-US" dirty="0" smtClean="0"/>
              <a:t>The Long March</a:t>
            </a:r>
          </a:p>
        </p:txBody>
      </p:sp>
      <p:pic>
        <p:nvPicPr>
          <p:cNvPr id="11267" name="Picture 2" descr="Map of the Long M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1325"/>
            <a:ext cx="4892675" cy="7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End of the Civil War</a:t>
            </a:r>
            <a:endParaRPr lang="en-US" sz="40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52400" y="838200"/>
            <a:ext cx="8839200" cy="6019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Fighting put on hold after Japan invades in 1934 and both Nationalists and Communists fight Japan </a:t>
            </a:r>
          </a:p>
          <a:p>
            <a:r>
              <a:rPr lang="en-US" sz="3000" dirty="0" smtClean="0"/>
              <a:t>Communists do better and gain followers and after Japan removed at end of WWII, Civil War resumes</a:t>
            </a:r>
          </a:p>
          <a:p>
            <a:r>
              <a:rPr lang="en-US" sz="3000" dirty="0" smtClean="0"/>
              <a:t>Mao’s guerilla warfare bests Guomindang who flees to </a:t>
            </a:r>
            <a:r>
              <a:rPr lang="en-US" sz="3000" dirty="0" smtClean="0">
                <a:solidFill>
                  <a:srgbClr val="FFC000"/>
                </a:solidFill>
              </a:rPr>
              <a:t>Taiwan</a:t>
            </a:r>
          </a:p>
          <a:p>
            <a:r>
              <a:rPr lang="en-US" sz="3000" dirty="0" smtClean="0"/>
              <a:t>Mao and Communist Party create </a:t>
            </a:r>
            <a:r>
              <a:rPr lang="en-US" sz="3000" dirty="0" smtClean="0">
                <a:solidFill>
                  <a:srgbClr val="FFC000"/>
                </a:solidFill>
              </a:rPr>
              <a:t>People’s Republic of China </a:t>
            </a:r>
            <a:r>
              <a:rPr lang="en-US" sz="3000" dirty="0" smtClean="0"/>
              <a:t>in ‘49 although it’s not officially recognized by US until ’78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44355" y="2286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Mao’s China: 1949-1976</a:t>
            </a:r>
            <a:endParaRPr lang="en-US" sz="40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52399" y="1066800"/>
            <a:ext cx="8763001" cy="5791200"/>
          </a:xfrm>
        </p:spPr>
        <p:txBody>
          <a:bodyPr>
            <a:noAutofit/>
          </a:bodyPr>
          <a:lstStyle/>
          <a:p>
            <a:r>
              <a:rPr lang="en-US" sz="2900" dirty="0" smtClean="0"/>
              <a:t>He administered China w/ help of </a:t>
            </a:r>
            <a:r>
              <a:rPr lang="en-US" sz="2900" dirty="0" smtClean="0">
                <a:solidFill>
                  <a:srgbClr val="FFC000"/>
                </a:solidFill>
              </a:rPr>
              <a:t>People’s Liberation Army</a:t>
            </a:r>
            <a:r>
              <a:rPr lang="en-US" sz="2900" dirty="0" smtClean="0"/>
              <a:t> (Communist Army)</a:t>
            </a:r>
          </a:p>
          <a:p>
            <a:r>
              <a:rPr lang="en-US" sz="2900" dirty="0" smtClean="0"/>
              <a:t>Used </a:t>
            </a:r>
            <a:r>
              <a:rPr lang="en-US" sz="2900" dirty="0" smtClean="0">
                <a:solidFill>
                  <a:srgbClr val="FFC000"/>
                </a:solidFill>
              </a:rPr>
              <a:t>Mass Line </a:t>
            </a:r>
            <a:r>
              <a:rPr lang="en-US" sz="2900" dirty="0" smtClean="0"/>
              <a:t>approach to Communism w/ </a:t>
            </a:r>
            <a:r>
              <a:rPr lang="en-US" sz="2900" dirty="0" smtClean="0">
                <a:solidFill>
                  <a:srgbClr val="FFC000"/>
                </a:solidFill>
              </a:rPr>
              <a:t>collectives</a:t>
            </a:r>
          </a:p>
          <a:p>
            <a:r>
              <a:rPr lang="en-US" sz="2900" dirty="0" smtClean="0">
                <a:solidFill>
                  <a:srgbClr val="FFC000"/>
                </a:solidFill>
              </a:rPr>
              <a:t>Great Leap Forward </a:t>
            </a:r>
            <a:r>
              <a:rPr lang="en-US" sz="2900" dirty="0" smtClean="0"/>
              <a:t>tried to bring industrialization in small-scale, local ways</a:t>
            </a:r>
          </a:p>
          <a:p>
            <a:r>
              <a:rPr lang="en-US" sz="2900" dirty="0" smtClean="0"/>
              <a:t>Both collectives (Mass Line communism) and Great Leap Forward led to economic disaster, starvation, ended in 1960; </a:t>
            </a:r>
          </a:p>
          <a:p>
            <a:r>
              <a:rPr lang="en-US" sz="2900" dirty="0" smtClean="0"/>
              <a:t>Led </a:t>
            </a:r>
            <a:r>
              <a:rPr lang="en-US" sz="2900" dirty="0" smtClean="0">
                <a:solidFill>
                  <a:srgbClr val="FFC000"/>
                </a:solidFill>
              </a:rPr>
              <a:t>Cultural Revolution</a:t>
            </a:r>
            <a:r>
              <a:rPr lang="en-US" sz="2900" dirty="0" smtClean="0"/>
              <a:t> to campaign against capitalism, “betrayers of the revolution” using </a:t>
            </a:r>
            <a:r>
              <a:rPr lang="en-US" sz="2900" dirty="0" smtClean="0">
                <a:solidFill>
                  <a:srgbClr val="FFC000"/>
                </a:solidFill>
              </a:rPr>
              <a:t>Red Guard </a:t>
            </a:r>
            <a:r>
              <a:rPr lang="en-US" sz="2900" dirty="0" smtClean="0"/>
              <a:t>(student militia) as force</a:t>
            </a:r>
          </a:p>
        </p:txBody>
      </p:sp>
    </p:spTree>
    <p:extLst>
      <p:ext uri="{BB962C8B-B14F-4D97-AF65-F5344CB8AC3E}">
        <p14:creationId xmlns:p14="http://schemas.microsoft.com/office/powerpoint/2010/main" val="28398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" y="1524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Post-Mao China</a:t>
            </a:r>
            <a:endParaRPr lang="en-US" sz="40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52400" y="838200"/>
            <a:ext cx="8915400" cy="6019800"/>
          </a:xfrm>
        </p:spPr>
        <p:txBody>
          <a:bodyPr>
            <a:noAutofit/>
          </a:bodyPr>
          <a:lstStyle/>
          <a:p>
            <a:r>
              <a:rPr lang="en-US" dirty="0" smtClean="0"/>
              <a:t>Mao and his closest allies called “</a:t>
            </a:r>
            <a:r>
              <a:rPr lang="en-US" dirty="0" smtClean="0">
                <a:solidFill>
                  <a:srgbClr val="FFC000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Gang of Four”</a:t>
            </a:r>
            <a:r>
              <a:rPr lang="en-US" dirty="0"/>
              <a:t> </a:t>
            </a:r>
            <a:r>
              <a:rPr lang="en-US" dirty="0" smtClean="0"/>
              <a:t>were challenged by a reform-minded group called the </a:t>
            </a:r>
            <a:r>
              <a:rPr lang="en-US" dirty="0" smtClean="0">
                <a:solidFill>
                  <a:srgbClr val="FFC000"/>
                </a:solidFill>
              </a:rPr>
              <a:t>Pragmatists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Deng Xiaoping</a:t>
            </a:r>
            <a:r>
              <a:rPr lang="en-US" dirty="0" smtClean="0"/>
              <a:t> led the Pragmatists and began limited capitalist reforms after Mao’s death in 1976</a:t>
            </a:r>
          </a:p>
          <a:p>
            <a:r>
              <a:rPr lang="en-US" dirty="0" smtClean="0"/>
              <a:t>Student uprisings in 1989 in </a:t>
            </a:r>
            <a:r>
              <a:rPr lang="en-US" dirty="0" smtClean="0">
                <a:solidFill>
                  <a:srgbClr val="FFC000"/>
                </a:solidFill>
              </a:rPr>
              <a:t>Tiananmen Square</a:t>
            </a:r>
            <a:r>
              <a:rPr lang="en-US" dirty="0" smtClean="0"/>
              <a:t> ended in many deaths (</a:t>
            </a:r>
            <a:r>
              <a:rPr lang="en-US" dirty="0" smtClean="0">
                <a:solidFill>
                  <a:srgbClr val="FFC000"/>
                </a:solidFill>
              </a:rPr>
              <a:t>Tiananmen Square Massacre</a:t>
            </a:r>
            <a:r>
              <a:rPr lang="en-US" dirty="0" smtClean="0"/>
              <a:t>) so Pragmatists still weren’t ready for full Westernization</a:t>
            </a:r>
          </a:p>
          <a:p>
            <a:r>
              <a:rPr lang="en-US" dirty="0" smtClean="0"/>
              <a:t>Modern-day China still Communist with Capitalist elements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813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Yuan Culture and Decline</a:t>
            </a:r>
            <a:endParaRPr lang="en-US" sz="36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52400" y="762000"/>
            <a:ext cx="8991600" cy="6400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Mongol women reject Confucian patriarchy – don’t adopt footbinding, seclusion of Neo-Confucianists; shown by </a:t>
            </a:r>
            <a:r>
              <a:rPr lang="en-US" sz="2600" dirty="0" smtClean="0">
                <a:solidFill>
                  <a:srgbClr val="FFC000"/>
                </a:solidFill>
              </a:rPr>
              <a:t>Chabi</a:t>
            </a:r>
            <a:r>
              <a:rPr lang="en-US" sz="2600" dirty="0" smtClean="0"/>
              <a:t>, wife/advisor to Kubilai</a:t>
            </a:r>
          </a:p>
          <a:p>
            <a:r>
              <a:rPr lang="en-US" sz="2600" dirty="0" smtClean="0"/>
              <a:t>Mongols known for tolerance, support of other cultures’ influence: new tax systems, better medicine from Muslims, calendars from Persians, Eur. connections from </a:t>
            </a:r>
            <a:r>
              <a:rPr lang="en-US" sz="2600" dirty="0" smtClean="0">
                <a:solidFill>
                  <a:srgbClr val="FFC000"/>
                </a:solidFill>
              </a:rPr>
              <a:t>Marco Polo</a:t>
            </a:r>
          </a:p>
          <a:p>
            <a:r>
              <a:rPr lang="en-US" sz="2600" dirty="0" smtClean="0"/>
              <a:t>Elevated musicians/artists/actors (formerly considered mean people) as seen by popularity of </a:t>
            </a:r>
            <a:r>
              <a:rPr lang="en-US" sz="2600" i="1" dirty="0" smtClean="0">
                <a:solidFill>
                  <a:srgbClr val="FFC000"/>
                </a:solidFill>
              </a:rPr>
              <a:t>Romance of the West Chamber</a:t>
            </a:r>
            <a:endParaRPr lang="en-US" sz="2600" dirty="0" smtClean="0">
              <a:solidFill>
                <a:srgbClr val="FFC000"/>
              </a:solidFill>
            </a:endParaRPr>
          </a:p>
          <a:p>
            <a:r>
              <a:rPr lang="en-US" sz="2600" dirty="0" smtClean="0"/>
              <a:t>Decline:  softening of leadership, scholar-gentry resistance, banditry, rebel leaders, failed conquests in Korea/Japan,  </a:t>
            </a:r>
            <a:r>
              <a:rPr lang="en-US" sz="2600" dirty="0" smtClean="0">
                <a:solidFill>
                  <a:srgbClr val="FFC000"/>
                </a:solidFill>
              </a:rPr>
              <a:t>White Lotus Society </a:t>
            </a:r>
            <a:r>
              <a:rPr lang="en-US" sz="2600" dirty="0" smtClean="0"/>
              <a:t>wanted to overthrow gov’t, peasant uprisings – one is successful</a:t>
            </a:r>
          </a:p>
        </p:txBody>
      </p:sp>
    </p:spTree>
    <p:extLst>
      <p:ext uri="{BB962C8B-B14F-4D97-AF65-F5344CB8AC3E}">
        <p14:creationId xmlns:p14="http://schemas.microsoft.com/office/powerpoint/2010/main" val="20859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9" name="Rectangle 7"/>
          <p:cNvSpPr>
            <a:spLocks noGrp="1" noChangeArrowheads="1"/>
          </p:cNvSpPr>
          <p:nvPr>
            <p:ph type="title"/>
          </p:nvPr>
        </p:nvSpPr>
        <p:spPr>
          <a:xfrm>
            <a:off x="5029200" y="273050"/>
            <a:ext cx="4114800" cy="5670550"/>
          </a:xfrm>
        </p:spPr>
        <p:txBody>
          <a:bodyPr/>
          <a:lstStyle/>
          <a:p>
            <a:pPr algn="ctr"/>
            <a:r>
              <a:rPr lang="en-US" dirty="0"/>
              <a:t>Deng Xiaoping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Chairman 1978-1989</a:t>
            </a:r>
          </a:p>
        </p:txBody>
      </p:sp>
      <p:pic>
        <p:nvPicPr>
          <p:cNvPr id="279558" name="Picture 6" descr="Deng Xiaop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937125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7944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Tiananmen Square Uprising</a:t>
            </a:r>
            <a:endParaRPr lang="en-US" dirty="0"/>
          </a:p>
        </p:txBody>
      </p:sp>
      <p:pic>
        <p:nvPicPr>
          <p:cNvPr id="112642" name="Picture 2" descr="http://proof.nationalgeographic.com/files/2014/06/140602-franklin-tiananmen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6362"/>
            <a:ext cx="7890681" cy="53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>Chinese Dynasties Song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53218"/>
            <a:ext cx="3886200" cy="4699782"/>
          </a:xfrm>
        </p:spPr>
        <p:txBody>
          <a:bodyPr/>
          <a:lstStyle/>
          <a:p>
            <a:pPr algn="ctr"/>
            <a:r>
              <a:rPr lang="en-US" dirty="0" err="1" smtClean="0"/>
              <a:t>Chabi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8674" name="Picture 2" descr="http://www.npm.gov.tw/exh96/orientation/images/b6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4108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371600"/>
            <a:ext cx="3886200" cy="449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Marco Polo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1254-1324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9698" name="Picture 2" descr="http://upload.wikimedia.org/wikipedia/commons/thumb/5/54/Marco_Polo_portrait.jpg/225px-Marco_Polo_portra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58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53218"/>
            <a:ext cx="4800600" cy="43949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Statue of Marco Polo in Hangzhou</a:t>
            </a:r>
            <a:endParaRPr lang="en-US" dirty="0"/>
          </a:p>
        </p:txBody>
      </p:sp>
      <p:pic>
        <p:nvPicPr>
          <p:cNvPr id="84994" name="Picture 2" descr="File:MarcoPoloStatueInHangzh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7845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218"/>
            <a:ext cx="9144000" cy="8135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Marco Polo’s Journey</a:t>
            </a:r>
            <a:endParaRPr lang="en-US" dirty="0"/>
          </a:p>
        </p:txBody>
      </p:sp>
      <p:pic>
        <p:nvPicPr>
          <p:cNvPr id="31746" name="Picture 2" descr="File:Travels of Marco Pol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52524"/>
            <a:ext cx="6305550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2824</TotalTime>
  <Words>1127</Words>
  <Application>Microsoft Office PowerPoint</Application>
  <PresentationFormat>On-screen Show (4:3)</PresentationFormat>
  <Paragraphs>104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Calibri</vt:lpstr>
      <vt:lpstr>Rockwell</vt:lpstr>
      <vt:lpstr>Wingdings 2</vt:lpstr>
      <vt:lpstr>Foundry</vt:lpstr>
      <vt:lpstr>Chinese Dynasties and Philosophies Review Part II</vt:lpstr>
      <vt:lpstr>Late Postclassical to Modern Day China</vt:lpstr>
      <vt:lpstr>Kubilai Khan  r. 1260-1293</vt:lpstr>
      <vt:lpstr>PowerPoint Presentation</vt:lpstr>
      <vt:lpstr>Yuan Culture and Decline</vt:lpstr>
      <vt:lpstr>Chabi  </vt:lpstr>
      <vt:lpstr>Marco Polo  1254-1324   </vt:lpstr>
      <vt:lpstr>Statue of Marco Polo in Hangzhou</vt:lpstr>
      <vt:lpstr>Marco Polo’s Journey</vt:lpstr>
      <vt:lpstr>Scenes from The Romance of the West Chamber</vt:lpstr>
      <vt:lpstr>Failed Mongol Conquest of Japan</vt:lpstr>
      <vt:lpstr>Mongol fleet destroyed by a typhoon – called the “Divine Wind” or Kamikaze</vt:lpstr>
      <vt:lpstr>Ming Dynasty: 1368–1644</vt:lpstr>
      <vt:lpstr>     Zhu Yuanzhang   Hongwu  r.1368-1398   </vt:lpstr>
      <vt:lpstr>PowerPoint Presentation</vt:lpstr>
      <vt:lpstr>Zhenghe  1371-1433</vt:lpstr>
      <vt:lpstr>PowerPoint Presentation</vt:lpstr>
      <vt:lpstr>Canton (Guangzhou)   Macao </vt:lpstr>
      <vt:lpstr>PowerPoint Presentation</vt:lpstr>
      <vt:lpstr>Ming Decline</vt:lpstr>
      <vt:lpstr>Matteo Ricci  1552-1610</vt:lpstr>
      <vt:lpstr>Qing Dynasty: 1644-1912</vt:lpstr>
      <vt:lpstr>Manchu Conquest and Qing Dynasty Establishment</vt:lpstr>
      <vt:lpstr>Nurhaci   Manchu Uniter</vt:lpstr>
      <vt:lpstr>Qing Dynasty Continued</vt:lpstr>
      <vt:lpstr>Emperor Kangxi  r. 1661-1722</vt:lpstr>
      <vt:lpstr>Wars, Rebellions, and Qing Decline</vt:lpstr>
      <vt:lpstr>Lin Zexu   Qing Drug Commissioner</vt:lpstr>
      <vt:lpstr>Opium War</vt:lpstr>
      <vt:lpstr>Qing Empire from Opium War (ends 1841) to WWI</vt:lpstr>
      <vt:lpstr>Hong Xiuquan      1814-1864</vt:lpstr>
      <vt:lpstr>Boxer Rebels </vt:lpstr>
      <vt:lpstr>End of the Qing Dynasty</vt:lpstr>
      <vt:lpstr>Qing Gentry Style 101:   Long Nails</vt:lpstr>
      <vt:lpstr>Cutting Hair Queues</vt:lpstr>
      <vt:lpstr>Emperor Puyi  r. 1908-1912</vt:lpstr>
      <vt:lpstr>Empress Dowager Cixi   (Regent to Puyi)  r. 1861-1908</vt:lpstr>
      <vt:lpstr>Emperor Puyi  Last Chinese Emperor</vt:lpstr>
      <vt:lpstr>Sun Yat-Sen (Yixian)  r. 1911 - 1912</vt:lpstr>
      <vt:lpstr>The Chinese Republic</vt:lpstr>
      <vt:lpstr>Yuan Shikai  r. 1912-1916 </vt:lpstr>
      <vt:lpstr>Chinese Civil War</vt:lpstr>
      <vt:lpstr>Li Dazhao  r. 1888-1927</vt:lpstr>
      <vt:lpstr>Mao Zedong  r. 1945-1976</vt:lpstr>
      <vt:lpstr>Chiang  Kai-Shek  (Jiang Jieshi)  1887-1975 </vt:lpstr>
      <vt:lpstr>The Long March</vt:lpstr>
      <vt:lpstr>End of the Civil War</vt:lpstr>
      <vt:lpstr>Mao’s China: 1949-1976</vt:lpstr>
      <vt:lpstr>Post-Mao China</vt:lpstr>
      <vt:lpstr>Deng Xiaoping  Chairman 1978-1989</vt:lpstr>
      <vt:lpstr>Tiananmen Square Uprising</vt:lpstr>
      <vt:lpstr>Chinese Dynasties Song</vt:lpstr>
    </vt:vector>
  </TitlesOfParts>
  <Company>Spartanburg School District 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Dynasties Review</dc:title>
  <dc:creator>Ashley Adkins</dc:creator>
  <cp:lastModifiedBy>Ashley Adkins</cp:lastModifiedBy>
  <cp:revision>217</cp:revision>
  <cp:lastPrinted>2015-05-07T13:55:59Z</cp:lastPrinted>
  <dcterms:created xsi:type="dcterms:W3CDTF">2013-04-19T19:53:10Z</dcterms:created>
  <dcterms:modified xsi:type="dcterms:W3CDTF">2015-05-11T16:03:26Z</dcterms:modified>
</cp:coreProperties>
</file>