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85"/>
  </p:notesMasterIdLst>
  <p:handoutMasterIdLst>
    <p:handoutMasterId r:id="rId86"/>
  </p:handoutMasterIdLst>
  <p:sldIdLst>
    <p:sldId id="256" r:id="rId2"/>
    <p:sldId id="263" r:id="rId3"/>
    <p:sldId id="265" r:id="rId4"/>
    <p:sldId id="269" r:id="rId5"/>
    <p:sldId id="386" r:id="rId6"/>
    <p:sldId id="266" r:id="rId7"/>
    <p:sldId id="270" r:id="rId8"/>
    <p:sldId id="267" r:id="rId9"/>
    <p:sldId id="268" r:id="rId10"/>
    <p:sldId id="387" r:id="rId11"/>
    <p:sldId id="389" r:id="rId12"/>
    <p:sldId id="390" r:id="rId13"/>
    <p:sldId id="391" r:id="rId14"/>
    <p:sldId id="264" r:id="rId15"/>
    <p:sldId id="271" r:id="rId16"/>
    <p:sldId id="388" r:id="rId17"/>
    <p:sldId id="272" r:id="rId18"/>
    <p:sldId id="283" r:id="rId19"/>
    <p:sldId id="393" r:id="rId20"/>
    <p:sldId id="394" r:id="rId21"/>
    <p:sldId id="395" r:id="rId22"/>
    <p:sldId id="392" r:id="rId23"/>
    <p:sldId id="273" r:id="rId24"/>
    <p:sldId id="275" r:id="rId25"/>
    <p:sldId id="274" r:id="rId26"/>
    <p:sldId id="396" r:id="rId27"/>
    <p:sldId id="397" r:id="rId28"/>
    <p:sldId id="289" r:id="rId29"/>
    <p:sldId id="290" r:id="rId30"/>
    <p:sldId id="286" r:id="rId31"/>
    <p:sldId id="276" r:id="rId32"/>
    <p:sldId id="278" r:id="rId33"/>
    <p:sldId id="277" r:id="rId34"/>
    <p:sldId id="281" r:id="rId35"/>
    <p:sldId id="288" r:id="rId36"/>
    <p:sldId id="398" r:id="rId37"/>
    <p:sldId id="279" r:id="rId38"/>
    <p:sldId id="287" r:id="rId39"/>
    <p:sldId id="399" r:id="rId40"/>
    <p:sldId id="291" r:id="rId41"/>
    <p:sldId id="292" r:id="rId42"/>
    <p:sldId id="298" r:id="rId43"/>
    <p:sldId id="297" r:id="rId44"/>
    <p:sldId id="301" r:id="rId45"/>
    <p:sldId id="300" r:id="rId46"/>
    <p:sldId id="400" r:id="rId47"/>
    <p:sldId id="302" r:id="rId48"/>
    <p:sldId id="303" r:id="rId49"/>
    <p:sldId id="299" r:id="rId50"/>
    <p:sldId id="304" r:id="rId51"/>
    <p:sldId id="295" r:id="rId52"/>
    <p:sldId id="305" r:id="rId53"/>
    <p:sldId id="309" r:id="rId54"/>
    <p:sldId id="401" r:id="rId55"/>
    <p:sldId id="310" r:id="rId56"/>
    <p:sldId id="311" r:id="rId57"/>
    <p:sldId id="312" r:id="rId58"/>
    <p:sldId id="306" r:id="rId59"/>
    <p:sldId id="313" r:id="rId60"/>
    <p:sldId id="314" r:id="rId61"/>
    <p:sldId id="315" r:id="rId62"/>
    <p:sldId id="316" r:id="rId63"/>
    <p:sldId id="317" r:id="rId64"/>
    <p:sldId id="402" r:id="rId65"/>
    <p:sldId id="318" r:id="rId66"/>
    <p:sldId id="334" r:id="rId67"/>
    <p:sldId id="319" r:id="rId68"/>
    <p:sldId id="320" r:id="rId69"/>
    <p:sldId id="321" r:id="rId70"/>
    <p:sldId id="403" r:id="rId71"/>
    <p:sldId id="323" r:id="rId72"/>
    <p:sldId id="324" r:id="rId73"/>
    <p:sldId id="327" r:id="rId74"/>
    <p:sldId id="330" r:id="rId75"/>
    <p:sldId id="331" r:id="rId76"/>
    <p:sldId id="332" r:id="rId77"/>
    <p:sldId id="333" r:id="rId78"/>
    <p:sldId id="335" r:id="rId79"/>
    <p:sldId id="336" r:id="rId80"/>
    <p:sldId id="337" r:id="rId81"/>
    <p:sldId id="338" r:id="rId82"/>
    <p:sldId id="339" r:id="rId83"/>
    <p:sldId id="349"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5" autoAdjust="0"/>
    <p:restoredTop sz="94660"/>
  </p:normalViewPr>
  <p:slideViewPr>
    <p:cSldViewPr>
      <p:cViewPr varScale="1">
        <p:scale>
          <a:sx n="70" d="100"/>
          <a:sy n="70" d="100"/>
        </p:scale>
        <p:origin x="12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6D3A1A-B62C-4C4E-BFDF-F2A3B39EB5BC}" type="datetimeFigureOut">
              <a:rPr lang="en-US" smtClean="0"/>
              <a:pPr/>
              <a:t>5/11/2015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AC18093-45FB-4B34-874B-709B41FCEA93}" type="slidenum">
              <a:rPr lang="en-US" smtClean="0"/>
              <a:pPr/>
              <a:t>‹#›</a:t>
            </a:fld>
            <a:endParaRPr lang="en-US"/>
          </a:p>
        </p:txBody>
      </p:sp>
    </p:spTree>
    <p:extLst>
      <p:ext uri="{BB962C8B-B14F-4D97-AF65-F5344CB8AC3E}">
        <p14:creationId xmlns:p14="http://schemas.microsoft.com/office/powerpoint/2010/main" val="372510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E1299B-4761-4A2D-9100-EB16499EE9B2}" type="datetimeFigureOut">
              <a:rPr lang="en-US" smtClean="0"/>
              <a:pPr/>
              <a:t>5/11/2015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37A65B-D5BB-4848-BD59-1AA6BDA4BE26}" type="slidenum">
              <a:rPr lang="en-US" smtClean="0"/>
              <a:pPr/>
              <a:t>‹#›</a:t>
            </a:fld>
            <a:endParaRPr lang="en-US"/>
          </a:p>
        </p:txBody>
      </p:sp>
    </p:spTree>
    <p:extLst>
      <p:ext uri="{BB962C8B-B14F-4D97-AF65-F5344CB8AC3E}">
        <p14:creationId xmlns:p14="http://schemas.microsoft.com/office/powerpoint/2010/main" val="221710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6FC3180-E00C-4121-87FB-B08EC5A36A21}" type="datetimeFigureOut">
              <a:rPr lang="en-US" smtClean="0"/>
              <a:pPr/>
              <a:t>5/11/2015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4DE933A-261E-4C5B-9A7C-7F3CBA4D84C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DE933A-261E-4C5B-9A7C-7F3CBA4D84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DE933A-261E-4C5B-9A7C-7F3CBA4D84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DE933A-261E-4C5B-9A7C-7F3CBA4D84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6FC3180-E00C-4121-87FB-B08EC5A36A21}" type="datetimeFigureOut">
              <a:rPr lang="en-US" smtClean="0"/>
              <a:pPr/>
              <a:t>5/11/2015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4DE933A-261E-4C5B-9A7C-7F3CBA4D84C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4DE933A-261E-4C5B-9A7C-7F3CBA4D84C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4DE933A-261E-4C5B-9A7C-7F3CBA4D84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DE933A-261E-4C5B-9A7C-7F3CBA4D84C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6FC3180-E00C-4121-87FB-B08EC5A36A21}" type="datetimeFigureOut">
              <a:rPr lang="en-US" smtClean="0"/>
              <a:pPr/>
              <a:t>5/11/2015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DE933A-261E-4C5B-9A7C-7F3CBA4D84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6FC3180-E00C-4121-87FB-B08EC5A36A21}" type="datetimeFigureOut">
              <a:rPr lang="en-US" smtClean="0"/>
              <a:pPr/>
              <a:t>5/11/2015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4DE933A-261E-4C5B-9A7C-7F3CBA4D84C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6FC3180-E00C-4121-87FB-B08EC5A36A21}" type="datetimeFigureOut">
              <a:rPr lang="en-US" smtClean="0"/>
              <a:pPr/>
              <a:t>5/11/2015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4DE933A-261E-4C5B-9A7C-7F3CBA4D84C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6FC3180-E00C-4121-87FB-B08EC5A36A21}" type="datetimeFigureOut">
              <a:rPr lang="en-US" smtClean="0"/>
              <a:pPr/>
              <a:t>5/11/2015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4DE933A-261E-4C5B-9A7C-7F3CBA4D84C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5/54/Confucius_Tang_Dynasty.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7/78/CMOC_Treasures_of_Ancient_China_exhibit_-_fragment_of_Xiping_stone_classics.jp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c/c7/DaodeTianzun.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2/26/QinshihuangBW.jp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4/43/Bronze_Chimera,_Eastern_Han_Dynasty.jpg" TargetMode="Externa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e/e9/%E6%BC%A2%E6%AD%A6%E5%B8%9D.jpg"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c/c3/Han_map.jp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8/8a/Confuciustempleapricotplatform.jp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commons/a/aa/A_Tang_Dynasty_Empress_Wu_Zetian.JPG"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upload.wikimedia.org/wikipedia/commons/6/6a/Ch'ien_Hs%C3%BCan_002.jpg"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upload.wikimedia.org/wikipedia/commons/9/90/Song_Taizu.jpg"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upload.wikimedia.org/wikipedia/commons/1/1c/Zhu-xi1.gif"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upload.wikimedia.org/wikipedia/commons/1/14/Bound_feet_(X-ray).jpg" TargetMode="Externa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hyperlink" Target="http://upload.wikimedia.org/wikipedia/commons/d/db/Natural_vs._bound_feet_comparison,_1902.JP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upload.wikimedia.org/wikipedia/commons/c/cb/Modern_Course_of_Grand_Canal_of_China.png"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upload.wikimedia.org/wikipedia/commons/3/3f/Kangxi-Reise.jpg" TargetMode="Externa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hyperlink" Target="http://upload.wikimedia.org/wikipedia/commons/6/6b/SongJunk.jpg"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commons/a/ab/Li_Cheng_Buddhist_Temple_in_Moutain_Detail.jpg" TargetMode="Externa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hyperlink" Target="http://upload.wikimedia.org/wikipedia/commons/e/e3/Song-Palace1.jp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upload.wikimedia.org/wikipedia/commons/6/62/Lu_gou_qiao.jpg"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upload.wikimedia.org/wikipedia/commons/4/41/Pen_ts'ao,_woodblock_book_1249-ce.pn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upload.wikimedia.org/wikipedia/commons/d/d7/Oreiller_Guimet_291171.jpg" TargetMode="Externa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upload.wikimedia.org/wikipedia/commons/3/38/Chinesischer_Maler_des_12._Jahrhunderts_(I)_001.jpg"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8229600" cy="1981199"/>
          </a:xfrm>
        </p:spPr>
        <p:txBody>
          <a:bodyPr>
            <a:normAutofit/>
          </a:bodyPr>
          <a:lstStyle/>
          <a:p>
            <a:pPr algn="ctr"/>
            <a:r>
              <a:rPr lang="en-US" dirty="0" smtClean="0"/>
              <a:t>Chinese Dynasties and Philosophies </a:t>
            </a:r>
            <a:r>
              <a:rPr lang="en-US" dirty="0" smtClean="0"/>
              <a:t>Review Part I</a:t>
            </a:r>
            <a:endParaRPr lang="en-US" dirty="0"/>
          </a:p>
        </p:txBody>
      </p:sp>
      <p:sp>
        <p:nvSpPr>
          <p:cNvPr id="3" name="Subtitle 2"/>
          <p:cNvSpPr>
            <a:spLocks noGrp="1"/>
          </p:cNvSpPr>
          <p:nvPr>
            <p:ph type="subTitle" idx="1"/>
          </p:nvPr>
        </p:nvSpPr>
        <p:spPr>
          <a:xfrm>
            <a:off x="346417" y="2819400"/>
            <a:ext cx="8465234" cy="1752600"/>
          </a:xfrm>
        </p:spPr>
        <p:txBody>
          <a:bodyPr>
            <a:normAutofit/>
          </a:bodyPr>
          <a:lstStyle/>
          <a:p>
            <a:pPr algn="ctr"/>
            <a:r>
              <a:rPr lang="en-US" dirty="0" smtClean="0"/>
              <a:t>AP World History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763000" cy="685800"/>
          </a:xfrm>
        </p:spPr>
        <p:txBody>
          <a:bodyPr>
            <a:noAutofit/>
          </a:bodyPr>
          <a:lstStyle/>
          <a:p>
            <a:pPr algn="ctr"/>
            <a:r>
              <a:rPr lang="en-US" sz="3600" dirty="0" smtClean="0"/>
              <a:t>The Shang Dynasty’s End</a:t>
            </a:r>
            <a:endParaRPr lang="en-US" sz="3600" dirty="0">
              <a:effectLst/>
            </a:endParaRPr>
          </a:p>
        </p:txBody>
      </p:sp>
      <p:sp>
        <p:nvSpPr>
          <p:cNvPr id="4" name="Content Placeholder 3"/>
          <p:cNvSpPr>
            <a:spLocks noGrp="1"/>
          </p:cNvSpPr>
          <p:nvPr>
            <p:ph sz="half" idx="4294967295"/>
          </p:nvPr>
        </p:nvSpPr>
        <p:spPr>
          <a:xfrm>
            <a:off x="152400" y="1066800"/>
            <a:ext cx="8839200" cy="5791200"/>
          </a:xfrm>
        </p:spPr>
        <p:txBody>
          <a:bodyPr>
            <a:noAutofit/>
          </a:bodyPr>
          <a:lstStyle/>
          <a:p>
            <a:r>
              <a:rPr lang="en-US" dirty="0" smtClean="0"/>
              <a:t>The final, tyrannical king of the Shang killed his own son, tortured and murdered his ministers and was overly influenced by his concubine. </a:t>
            </a:r>
          </a:p>
          <a:p>
            <a:r>
              <a:rPr lang="en-US" dirty="0" smtClean="0"/>
              <a:t>The Zhou army defeated the last king of the Shang who self immolated (ritual suicide)</a:t>
            </a:r>
          </a:p>
          <a:p>
            <a:r>
              <a:rPr lang="en-US" dirty="0" smtClean="0"/>
              <a:t>Zhou used Mandate of Heaven to justify overthrow</a:t>
            </a:r>
          </a:p>
        </p:txBody>
      </p:sp>
    </p:spTree>
    <p:extLst>
      <p:ext uri="{BB962C8B-B14F-4D97-AF65-F5344CB8AC3E}">
        <p14:creationId xmlns:p14="http://schemas.microsoft.com/office/powerpoint/2010/main" val="1605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8600" y="304800"/>
            <a:ext cx="7467600" cy="1477328"/>
          </a:xfrm>
          <a:prstGeom prst="rect">
            <a:avLst/>
          </a:prstGeom>
          <a:noFill/>
          <a:ln w="9525">
            <a:solidFill>
              <a:schemeClr val="tx2"/>
            </a:solidFill>
            <a:miter lim="800000"/>
            <a:headEnd/>
            <a:tailEnd/>
          </a:ln>
          <a:effectLst/>
        </p:spPr>
        <p:txBody>
          <a:bodyPr wrap="square" numCol="2">
            <a:spAutoFit/>
          </a:bodyPr>
          <a:lstStyle/>
          <a:p>
            <a:pPr algn="r"/>
            <a:r>
              <a:rPr lang="en-US" b="1" dirty="0" smtClean="0"/>
              <a:t>New Dynasty</a:t>
            </a:r>
          </a:p>
          <a:p>
            <a:r>
              <a:rPr lang="en-US" dirty="0" smtClean="0"/>
              <a:t>Claims </a:t>
            </a:r>
            <a:r>
              <a:rPr lang="en-US" dirty="0"/>
              <a:t>the Mandate of </a:t>
            </a:r>
            <a:r>
              <a:rPr lang="en-US" dirty="0" smtClean="0"/>
              <a:t>Heaven     </a:t>
            </a:r>
            <a:endParaRPr lang="en-US" dirty="0"/>
          </a:p>
          <a:p>
            <a:pPr>
              <a:buFontTx/>
              <a:buChar char="•"/>
            </a:pPr>
            <a:r>
              <a:rPr lang="en-US" dirty="0" smtClean="0"/>
              <a:t>Defeat of old ruling family</a:t>
            </a:r>
          </a:p>
          <a:p>
            <a:pPr>
              <a:buFontTx/>
              <a:buChar char="•"/>
            </a:pPr>
            <a:r>
              <a:rPr lang="en-US" dirty="0" smtClean="0"/>
              <a:t>Brings </a:t>
            </a:r>
            <a:r>
              <a:rPr lang="en-US" dirty="0"/>
              <a:t>peace and prosperity</a:t>
            </a:r>
          </a:p>
          <a:p>
            <a:pPr>
              <a:buFontTx/>
              <a:buChar char="•"/>
            </a:pPr>
            <a:r>
              <a:rPr lang="en-US" dirty="0"/>
              <a:t>Population </a:t>
            </a:r>
            <a:r>
              <a:rPr lang="en-US" dirty="0" smtClean="0"/>
              <a:t>increases</a:t>
            </a:r>
          </a:p>
          <a:p>
            <a:pPr>
              <a:buFontTx/>
              <a:buChar char="•"/>
            </a:pPr>
            <a:endParaRPr lang="en-US" dirty="0" smtClean="0"/>
          </a:p>
          <a:p>
            <a:pPr>
              <a:buFontTx/>
              <a:buChar char="•"/>
            </a:pPr>
            <a:r>
              <a:rPr lang="en-US" dirty="0" smtClean="0"/>
              <a:t>Mandate of Heaven builds loyalty</a:t>
            </a:r>
          </a:p>
          <a:p>
            <a:pPr>
              <a:buFontTx/>
              <a:buChar char="•"/>
            </a:pPr>
            <a:r>
              <a:rPr lang="en-US" dirty="0" smtClean="0"/>
              <a:t>(Re)builds public works</a:t>
            </a:r>
          </a:p>
          <a:p>
            <a:pPr>
              <a:buFontTx/>
              <a:buChar char="•"/>
            </a:pPr>
            <a:r>
              <a:rPr lang="en-US" dirty="0" smtClean="0"/>
              <a:t>Gives land to the peasants</a:t>
            </a:r>
          </a:p>
          <a:p>
            <a:pPr>
              <a:buFontTx/>
              <a:buChar char="•"/>
            </a:pPr>
            <a:r>
              <a:rPr lang="en-US" dirty="0" smtClean="0"/>
              <a:t>Protects the people </a:t>
            </a:r>
            <a:endParaRPr lang="en-US" dirty="0"/>
          </a:p>
        </p:txBody>
      </p:sp>
      <p:sp>
        <p:nvSpPr>
          <p:cNvPr id="4" name="Title 3"/>
          <p:cNvSpPr>
            <a:spLocks noGrp="1"/>
          </p:cNvSpPr>
          <p:nvPr>
            <p:ph type="title" idx="4294967295"/>
          </p:nvPr>
        </p:nvSpPr>
        <p:spPr>
          <a:xfrm>
            <a:off x="5257800" y="0"/>
            <a:ext cx="3886200" cy="533400"/>
          </a:xfrm>
          <a:solidFill>
            <a:srgbClr val="C00000"/>
          </a:solidFill>
        </p:spPr>
        <p:txBody>
          <a:bodyPr>
            <a:noAutofit/>
          </a:bodyPr>
          <a:lstStyle/>
          <a:p>
            <a:pPr algn="ctr"/>
            <a:r>
              <a:rPr lang="en-US" sz="3200" dirty="0" smtClean="0"/>
              <a:t>The Dynastic Cycle</a:t>
            </a:r>
            <a:endParaRPr lang="en-US" sz="3200" dirty="0"/>
          </a:p>
        </p:txBody>
      </p:sp>
      <p:sp>
        <p:nvSpPr>
          <p:cNvPr id="6" name="Text Box 5"/>
          <p:cNvSpPr txBox="1">
            <a:spLocks noChangeArrowheads="1"/>
          </p:cNvSpPr>
          <p:nvPr/>
        </p:nvSpPr>
        <p:spPr bwMode="auto">
          <a:xfrm>
            <a:off x="4572000" y="3352800"/>
            <a:ext cx="4572000" cy="3505200"/>
          </a:xfrm>
          <a:prstGeom prst="rect">
            <a:avLst/>
          </a:prstGeom>
          <a:noFill/>
          <a:ln w="9525">
            <a:solidFill>
              <a:schemeClr val="tx2"/>
            </a:solidFill>
            <a:miter lim="800000"/>
            <a:headEnd/>
            <a:tailEnd/>
          </a:ln>
          <a:effectLst/>
        </p:spPr>
        <p:txBody>
          <a:bodyPr wrap="square">
            <a:spAutoFit/>
          </a:bodyPr>
          <a:lstStyle/>
          <a:p>
            <a:pPr algn="ctr"/>
            <a:r>
              <a:rPr lang="en-US" b="1" dirty="0" smtClean="0"/>
              <a:t>Old Dynasty – Period of Decline</a:t>
            </a:r>
            <a:endParaRPr lang="en-US" dirty="0"/>
          </a:p>
          <a:p>
            <a:pPr>
              <a:buFontTx/>
              <a:buChar char="•"/>
            </a:pPr>
            <a:r>
              <a:rPr lang="en-US" dirty="0"/>
              <a:t>Less able rulers come to power</a:t>
            </a:r>
          </a:p>
          <a:p>
            <a:pPr>
              <a:buFontTx/>
              <a:buChar char="•"/>
            </a:pPr>
            <a:r>
              <a:rPr lang="en-US" dirty="0" smtClean="0"/>
              <a:t>Officials &amp; bureaucrats </a:t>
            </a:r>
            <a:r>
              <a:rPr lang="en-US" dirty="0"/>
              <a:t>become </a:t>
            </a:r>
            <a:r>
              <a:rPr lang="en-US" dirty="0" smtClean="0"/>
              <a:t>corrupt</a:t>
            </a:r>
          </a:p>
          <a:p>
            <a:pPr>
              <a:buFontTx/>
              <a:buChar char="•"/>
            </a:pPr>
            <a:r>
              <a:rPr lang="en-US" dirty="0" smtClean="0"/>
              <a:t> Corruption of examination system</a:t>
            </a:r>
          </a:p>
          <a:p>
            <a:pPr>
              <a:buFontTx/>
              <a:buChar char="•"/>
            </a:pPr>
            <a:r>
              <a:rPr lang="en-US" dirty="0" smtClean="0"/>
              <a:t>Bureaucracy grows too large</a:t>
            </a:r>
            <a:endParaRPr lang="en-US" dirty="0"/>
          </a:p>
          <a:p>
            <a:pPr>
              <a:buFontTx/>
              <a:buChar char="•"/>
            </a:pPr>
            <a:r>
              <a:rPr lang="en-US" dirty="0"/>
              <a:t>Taxes people too much</a:t>
            </a:r>
          </a:p>
          <a:p>
            <a:pPr>
              <a:buFontTx/>
              <a:buChar char="•"/>
            </a:pPr>
            <a:r>
              <a:rPr lang="en-US" dirty="0"/>
              <a:t>Not enough taxes to defend kingdom and repair/build public works</a:t>
            </a:r>
          </a:p>
          <a:p>
            <a:pPr>
              <a:buFontTx/>
              <a:buChar char="•"/>
            </a:pPr>
            <a:r>
              <a:rPr lang="en-US" dirty="0"/>
              <a:t>Public works neglected and decay</a:t>
            </a:r>
          </a:p>
          <a:p>
            <a:pPr>
              <a:buFontTx/>
              <a:buChar char="•"/>
            </a:pPr>
            <a:r>
              <a:rPr lang="en-US" dirty="0"/>
              <a:t>Stop protecting </a:t>
            </a:r>
            <a:r>
              <a:rPr lang="en-US" dirty="0" smtClean="0"/>
              <a:t>people</a:t>
            </a:r>
          </a:p>
          <a:p>
            <a:pPr>
              <a:buFontTx/>
              <a:buChar char="•"/>
            </a:pPr>
            <a:r>
              <a:rPr lang="en-US" dirty="0" smtClean="0"/>
              <a:t>Diversion of state revenue to private fortunes</a:t>
            </a:r>
            <a:endParaRPr lang="en-US" dirty="0"/>
          </a:p>
        </p:txBody>
      </p:sp>
      <p:sp>
        <p:nvSpPr>
          <p:cNvPr id="7" name="Text Box 7"/>
          <p:cNvSpPr txBox="1">
            <a:spLocks noChangeArrowheads="1"/>
          </p:cNvSpPr>
          <p:nvPr/>
        </p:nvSpPr>
        <p:spPr bwMode="auto">
          <a:xfrm>
            <a:off x="152400" y="3164681"/>
            <a:ext cx="4038600" cy="3693319"/>
          </a:xfrm>
          <a:prstGeom prst="rect">
            <a:avLst/>
          </a:prstGeom>
          <a:noFill/>
          <a:ln w="9525">
            <a:solidFill>
              <a:schemeClr val="tx2"/>
            </a:solidFill>
            <a:miter lim="800000"/>
            <a:headEnd/>
            <a:tailEnd/>
          </a:ln>
          <a:effectLst/>
        </p:spPr>
        <p:txBody>
          <a:bodyPr wrap="square">
            <a:spAutoFit/>
          </a:bodyPr>
          <a:lstStyle/>
          <a:p>
            <a:pPr algn="ctr"/>
            <a:r>
              <a:rPr lang="en-US" b="1" dirty="0" smtClean="0"/>
              <a:t>Old Dynasty loses the Mandate of Heaven</a:t>
            </a:r>
          </a:p>
          <a:p>
            <a:pPr>
              <a:buFontTx/>
              <a:buChar char="•"/>
            </a:pPr>
            <a:r>
              <a:rPr lang="en-US" dirty="0" smtClean="0"/>
              <a:t>Natural </a:t>
            </a:r>
            <a:r>
              <a:rPr lang="en-US" dirty="0"/>
              <a:t>events: floods, famine, earthquakes, etc</a:t>
            </a:r>
            <a:r>
              <a:rPr lang="en-US" dirty="0" smtClean="0"/>
              <a:t>. may occur</a:t>
            </a:r>
            <a:endParaRPr lang="en-US" dirty="0"/>
          </a:p>
          <a:p>
            <a:pPr>
              <a:buFontTx/>
              <a:buChar char="•"/>
            </a:pPr>
            <a:r>
              <a:rPr lang="en-US" dirty="0"/>
              <a:t>Bandits raid the </a:t>
            </a:r>
            <a:r>
              <a:rPr lang="en-US" dirty="0" smtClean="0"/>
              <a:t>countryside</a:t>
            </a:r>
          </a:p>
          <a:p>
            <a:pPr>
              <a:buFontTx/>
              <a:buChar char="•"/>
            </a:pPr>
            <a:r>
              <a:rPr lang="en-US" dirty="0" smtClean="0"/>
              <a:t>Food shortages lead to mass migrations</a:t>
            </a:r>
            <a:endParaRPr lang="en-US" dirty="0"/>
          </a:p>
          <a:p>
            <a:pPr>
              <a:buFontTx/>
              <a:buChar char="•"/>
            </a:pPr>
            <a:r>
              <a:rPr lang="en-US" dirty="0"/>
              <a:t>Invaders attack the empire</a:t>
            </a:r>
          </a:p>
          <a:p>
            <a:pPr>
              <a:buFontTx/>
              <a:buChar char="•"/>
            </a:pPr>
            <a:r>
              <a:rPr lang="en-US" dirty="0"/>
              <a:t>Tax collections grow smaller</a:t>
            </a:r>
          </a:p>
          <a:p>
            <a:pPr>
              <a:buFontTx/>
              <a:buChar char="•"/>
            </a:pPr>
            <a:r>
              <a:rPr lang="en-US" dirty="0"/>
              <a:t>Nobles begin to seize </a:t>
            </a:r>
            <a:r>
              <a:rPr lang="en-US" dirty="0" smtClean="0"/>
              <a:t>power</a:t>
            </a:r>
          </a:p>
          <a:p>
            <a:pPr>
              <a:buFontTx/>
              <a:buChar char="•"/>
            </a:pPr>
            <a:r>
              <a:rPr lang="en-US" dirty="0" smtClean="0"/>
              <a:t>Rebellion is now justified</a:t>
            </a:r>
            <a:endParaRPr lang="en-US" dirty="0"/>
          </a:p>
          <a:p>
            <a:pPr>
              <a:buFontTx/>
              <a:buChar char="•"/>
            </a:pPr>
            <a:r>
              <a:rPr lang="en-US" dirty="0"/>
              <a:t>Peasants revolt as dynasty loses the Mandate of Heaven </a:t>
            </a:r>
            <a:endParaRPr lang="en-US" dirty="0" smtClean="0"/>
          </a:p>
        </p:txBody>
      </p:sp>
      <p:sp>
        <p:nvSpPr>
          <p:cNvPr id="9" name="TextBox 8"/>
          <p:cNvSpPr txBox="1"/>
          <p:nvPr/>
        </p:nvSpPr>
        <p:spPr>
          <a:xfrm>
            <a:off x="4724400" y="2209800"/>
            <a:ext cx="4267200" cy="646331"/>
          </a:xfrm>
          <a:prstGeom prst="rect">
            <a:avLst/>
          </a:prstGeom>
          <a:noFill/>
          <a:ln>
            <a:solidFill>
              <a:schemeClr val="tx2"/>
            </a:solidFill>
          </a:ln>
        </p:spPr>
        <p:txBody>
          <a:bodyPr wrap="square" rtlCol="0">
            <a:spAutoFit/>
          </a:bodyPr>
          <a:lstStyle/>
          <a:p>
            <a:pPr algn="ctr"/>
            <a:r>
              <a:rPr lang="en-US" b="1" dirty="0" smtClean="0"/>
              <a:t>Generations go by, New Dynasty becomes the Old Dynasty</a:t>
            </a:r>
            <a:endParaRPr lang="en-US" dirty="0"/>
          </a:p>
        </p:txBody>
      </p:sp>
      <p:sp>
        <p:nvSpPr>
          <p:cNvPr id="10" name="AutoShape 16"/>
          <p:cNvSpPr>
            <a:spLocks noChangeArrowheads="1"/>
          </p:cNvSpPr>
          <p:nvPr/>
        </p:nvSpPr>
        <p:spPr bwMode="auto">
          <a:xfrm rot="5400000">
            <a:off x="6719887" y="1662113"/>
            <a:ext cx="457200" cy="485775"/>
          </a:xfrm>
          <a:prstGeom prst="rightArrow">
            <a:avLst>
              <a:gd name="adj1" fmla="val 50000"/>
              <a:gd name="adj2" fmla="val 25000"/>
            </a:avLst>
          </a:prstGeom>
          <a:solidFill>
            <a:srgbClr val="C00000"/>
          </a:solidFill>
          <a:ln w="9525">
            <a:solidFill>
              <a:srgbClr val="000000"/>
            </a:solidFill>
            <a:miter lim="800000"/>
            <a:headEnd/>
            <a:tailEnd/>
          </a:ln>
        </p:spPr>
        <p:txBody>
          <a:bodyPr/>
          <a:lstStyle/>
          <a:p>
            <a:endParaRPr lang="en-US"/>
          </a:p>
        </p:txBody>
      </p:sp>
      <p:sp>
        <p:nvSpPr>
          <p:cNvPr id="11" name="AutoShape 16"/>
          <p:cNvSpPr>
            <a:spLocks noChangeArrowheads="1"/>
          </p:cNvSpPr>
          <p:nvPr/>
        </p:nvSpPr>
        <p:spPr bwMode="auto">
          <a:xfrm rot="5400000">
            <a:off x="6719887" y="2881313"/>
            <a:ext cx="457200" cy="485775"/>
          </a:xfrm>
          <a:prstGeom prst="rightArrow">
            <a:avLst>
              <a:gd name="adj1" fmla="val 50000"/>
              <a:gd name="adj2" fmla="val 25000"/>
            </a:avLst>
          </a:prstGeom>
          <a:solidFill>
            <a:srgbClr val="C00000"/>
          </a:solidFill>
          <a:ln w="9525">
            <a:solidFill>
              <a:srgbClr val="000000"/>
            </a:solidFill>
            <a:miter lim="800000"/>
            <a:headEnd/>
            <a:tailEnd/>
          </a:ln>
        </p:spPr>
        <p:txBody>
          <a:bodyPr/>
          <a:lstStyle/>
          <a:p>
            <a:endParaRPr lang="en-US"/>
          </a:p>
        </p:txBody>
      </p:sp>
      <p:sp>
        <p:nvSpPr>
          <p:cNvPr id="12" name="AutoShape 16"/>
          <p:cNvSpPr>
            <a:spLocks noChangeArrowheads="1"/>
          </p:cNvSpPr>
          <p:nvPr/>
        </p:nvSpPr>
        <p:spPr bwMode="auto">
          <a:xfrm rot="10800000">
            <a:off x="4052887" y="6005513"/>
            <a:ext cx="457200" cy="485775"/>
          </a:xfrm>
          <a:prstGeom prst="rightArrow">
            <a:avLst>
              <a:gd name="adj1" fmla="val 50000"/>
              <a:gd name="adj2" fmla="val 25000"/>
            </a:avLst>
          </a:prstGeom>
          <a:solidFill>
            <a:srgbClr val="C00000"/>
          </a:solidFill>
          <a:ln w="9525">
            <a:solidFill>
              <a:srgbClr val="000000"/>
            </a:solidFill>
            <a:miter lim="800000"/>
            <a:headEnd/>
            <a:tailEnd/>
          </a:ln>
        </p:spPr>
        <p:txBody>
          <a:bodyPr/>
          <a:lstStyle/>
          <a:p>
            <a:endParaRPr lang="en-US"/>
          </a:p>
        </p:txBody>
      </p:sp>
      <p:sp>
        <p:nvSpPr>
          <p:cNvPr id="13" name="AutoShape 16"/>
          <p:cNvSpPr>
            <a:spLocks noChangeArrowheads="1"/>
          </p:cNvSpPr>
          <p:nvPr/>
        </p:nvSpPr>
        <p:spPr bwMode="auto">
          <a:xfrm rot="16200000">
            <a:off x="1905002" y="2819399"/>
            <a:ext cx="304800" cy="457201"/>
          </a:xfrm>
          <a:prstGeom prst="rightArrow">
            <a:avLst>
              <a:gd name="adj1" fmla="val 50000"/>
              <a:gd name="adj2" fmla="val 25000"/>
            </a:avLst>
          </a:prstGeom>
          <a:solidFill>
            <a:srgbClr val="C00000"/>
          </a:solidFill>
          <a:ln w="9525">
            <a:solidFill>
              <a:srgbClr val="000000"/>
            </a:solidFill>
            <a:miter lim="800000"/>
            <a:headEnd/>
            <a:tailEnd/>
          </a:ln>
        </p:spPr>
        <p:txBody>
          <a:bodyPr/>
          <a:lstStyle/>
          <a:p>
            <a:endParaRPr lang="en-US"/>
          </a:p>
        </p:txBody>
      </p:sp>
      <p:sp>
        <p:nvSpPr>
          <p:cNvPr id="14" name="TextBox 13"/>
          <p:cNvSpPr txBox="1"/>
          <p:nvPr/>
        </p:nvSpPr>
        <p:spPr>
          <a:xfrm>
            <a:off x="304800" y="2209800"/>
            <a:ext cx="3657600" cy="646331"/>
          </a:xfrm>
          <a:prstGeom prst="rect">
            <a:avLst/>
          </a:prstGeom>
          <a:noFill/>
          <a:ln>
            <a:solidFill>
              <a:schemeClr val="tx2"/>
            </a:solidFill>
          </a:ln>
        </p:spPr>
        <p:txBody>
          <a:bodyPr wrap="square" rtlCol="0">
            <a:spAutoFit/>
          </a:bodyPr>
          <a:lstStyle/>
          <a:p>
            <a:pPr algn="ctr"/>
            <a:r>
              <a:rPr lang="en-US" b="1" dirty="0" smtClean="0"/>
              <a:t>New Dynasty Claims Mandate of Heaven</a:t>
            </a:r>
            <a:endParaRPr lang="en-US" dirty="0"/>
          </a:p>
        </p:txBody>
      </p:sp>
      <p:sp>
        <p:nvSpPr>
          <p:cNvPr id="15" name="AutoShape 16"/>
          <p:cNvSpPr>
            <a:spLocks noChangeArrowheads="1"/>
          </p:cNvSpPr>
          <p:nvPr/>
        </p:nvSpPr>
        <p:spPr bwMode="auto">
          <a:xfrm rot="16200000">
            <a:off x="1790702" y="1714499"/>
            <a:ext cx="381000" cy="457201"/>
          </a:xfrm>
          <a:prstGeom prst="rightArrow">
            <a:avLst>
              <a:gd name="adj1" fmla="val 50000"/>
              <a:gd name="adj2" fmla="val 25000"/>
            </a:avLst>
          </a:prstGeom>
          <a:solidFill>
            <a:srgbClr val="C00000"/>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916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ssolv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dissolv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dissolv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dissolv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dissolve">
                                      <p:cBhvr>
                                        <p:cTn id="66" dur="500"/>
                                        <p:tgtEl>
                                          <p:spTgt spid="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dissolve">
                                      <p:cBhvr>
                                        <p:cTn id="71" dur="500"/>
                                        <p:tgtEl>
                                          <p:spTgt spid="6">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dissolve">
                                      <p:cBhvr>
                                        <p:cTn id="76" dur="500"/>
                                        <p:tgtEl>
                                          <p:spTgt spid="6">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dissolve">
                                      <p:cBhvr>
                                        <p:cTn id="81" dur="500"/>
                                        <p:tgtEl>
                                          <p:spTgt spid="6">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6">
                                            <p:txEl>
                                              <p:pRg st="4" end="4"/>
                                            </p:txEl>
                                          </p:spTgt>
                                        </p:tgtEl>
                                        <p:attrNameLst>
                                          <p:attrName>style.visibility</p:attrName>
                                        </p:attrNameLst>
                                      </p:cBhvr>
                                      <p:to>
                                        <p:strVal val="visible"/>
                                      </p:to>
                                    </p:set>
                                    <p:animEffect transition="in" filter="dissolve">
                                      <p:cBhvr>
                                        <p:cTn id="86" dur="500"/>
                                        <p:tgtEl>
                                          <p:spTgt spid="6">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animEffect transition="in" filter="dissolve">
                                      <p:cBhvr>
                                        <p:cTn id="91" dur="500"/>
                                        <p:tgtEl>
                                          <p:spTgt spid="6">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6">
                                            <p:txEl>
                                              <p:pRg st="6" end="6"/>
                                            </p:txEl>
                                          </p:spTgt>
                                        </p:tgtEl>
                                        <p:attrNameLst>
                                          <p:attrName>style.visibility</p:attrName>
                                        </p:attrNameLst>
                                      </p:cBhvr>
                                      <p:to>
                                        <p:strVal val="visible"/>
                                      </p:to>
                                    </p:set>
                                    <p:animEffect transition="in" filter="dissolve">
                                      <p:cBhvr>
                                        <p:cTn id="96" dur="500"/>
                                        <p:tgtEl>
                                          <p:spTgt spid="6">
                                            <p:txEl>
                                              <p:pRg st="6" end="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6">
                                            <p:txEl>
                                              <p:pRg st="7" end="7"/>
                                            </p:txEl>
                                          </p:spTgt>
                                        </p:tgtEl>
                                        <p:attrNameLst>
                                          <p:attrName>style.visibility</p:attrName>
                                        </p:attrNameLst>
                                      </p:cBhvr>
                                      <p:to>
                                        <p:strVal val="visible"/>
                                      </p:to>
                                    </p:set>
                                    <p:animEffect transition="in" filter="dissolve">
                                      <p:cBhvr>
                                        <p:cTn id="101" dur="500"/>
                                        <p:tgtEl>
                                          <p:spTgt spid="6">
                                            <p:txEl>
                                              <p:pRg st="7" end="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6">
                                            <p:txEl>
                                              <p:pRg st="8" end="8"/>
                                            </p:txEl>
                                          </p:spTgt>
                                        </p:tgtEl>
                                        <p:attrNameLst>
                                          <p:attrName>style.visibility</p:attrName>
                                        </p:attrNameLst>
                                      </p:cBhvr>
                                      <p:to>
                                        <p:strVal val="visible"/>
                                      </p:to>
                                    </p:set>
                                    <p:animEffect transition="in" filter="dissolve">
                                      <p:cBhvr>
                                        <p:cTn id="106" dur="500"/>
                                        <p:tgtEl>
                                          <p:spTgt spid="6">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6">
                                            <p:txEl>
                                              <p:pRg st="9" end="9"/>
                                            </p:txEl>
                                          </p:spTgt>
                                        </p:tgtEl>
                                        <p:attrNameLst>
                                          <p:attrName>style.visibility</p:attrName>
                                        </p:attrNameLst>
                                      </p:cBhvr>
                                      <p:to>
                                        <p:strVal val="visible"/>
                                      </p:to>
                                    </p:set>
                                    <p:animEffect transition="in" filter="dissolve">
                                      <p:cBhvr>
                                        <p:cTn id="111" dur="500"/>
                                        <p:tgtEl>
                                          <p:spTgt spid="6">
                                            <p:txEl>
                                              <p:pRg st="9" end="9"/>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dissolv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nodeType="clickEffect">
                                  <p:stCondLst>
                                    <p:cond delay="0"/>
                                  </p:stCondLst>
                                  <p:childTnLst>
                                    <p:set>
                                      <p:cBhvr>
                                        <p:cTn id="120" dur="1" fill="hold">
                                          <p:stCondLst>
                                            <p:cond delay="0"/>
                                          </p:stCondLst>
                                        </p:cTn>
                                        <p:tgtEl>
                                          <p:spTgt spid="7">
                                            <p:txEl>
                                              <p:pRg st="0" end="0"/>
                                            </p:txEl>
                                          </p:spTgt>
                                        </p:tgtEl>
                                        <p:attrNameLst>
                                          <p:attrName>style.visibility</p:attrName>
                                        </p:attrNameLst>
                                      </p:cBhvr>
                                      <p:to>
                                        <p:strVal val="visible"/>
                                      </p:to>
                                    </p:set>
                                    <p:animEffect transition="in" filter="dissolve">
                                      <p:cBhvr>
                                        <p:cTn id="121" dur="500"/>
                                        <p:tgtEl>
                                          <p:spTgt spid="7">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7">
                                            <p:txEl>
                                              <p:pRg st="1" end="1"/>
                                            </p:txEl>
                                          </p:spTgt>
                                        </p:tgtEl>
                                        <p:attrNameLst>
                                          <p:attrName>style.visibility</p:attrName>
                                        </p:attrNameLst>
                                      </p:cBhvr>
                                      <p:to>
                                        <p:strVal val="visible"/>
                                      </p:to>
                                    </p:set>
                                    <p:animEffect transition="in" filter="dissolve">
                                      <p:cBhvr>
                                        <p:cTn id="126" dur="500"/>
                                        <p:tgtEl>
                                          <p:spTgt spid="7">
                                            <p:txEl>
                                              <p:pRg st="1" end="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7">
                                            <p:txEl>
                                              <p:pRg st="2" end="2"/>
                                            </p:txEl>
                                          </p:spTgt>
                                        </p:tgtEl>
                                        <p:attrNameLst>
                                          <p:attrName>style.visibility</p:attrName>
                                        </p:attrNameLst>
                                      </p:cBhvr>
                                      <p:to>
                                        <p:strVal val="visible"/>
                                      </p:to>
                                    </p:set>
                                    <p:animEffect transition="in" filter="dissolve">
                                      <p:cBhvr>
                                        <p:cTn id="131" dur="500"/>
                                        <p:tgtEl>
                                          <p:spTgt spid="7">
                                            <p:txEl>
                                              <p:pRg st="2" end="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7">
                                            <p:txEl>
                                              <p:pRg st="3" end="3"/>
                                            </p:txEl>
                                          </p:spTgt>
                                        </p:tgtEl>
                                        <p:attrNameLst>
                                          <p:attrName>style.visibility</p:attrName>
                                        </p:attrNameLst>
                                      </p:cBhvr>
                                      <p:to>
                                        <p:strVal val="visible"/>
                                      </p:to>
                                    </p:set>
                                    <p:animEffect transition="in" filter="dissolve">
                                      <p:cBhvr>
                                        <p:cTn id="136" dur="500"/>
                                        <p:tgtEl>
                                          <p:spTgt spid="7">
                                            <p:txEl>
                                              <p:pRg st="3" end="3"/>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7">
                                            <p:txEl>
                                              <p:pRg st="4" end="4"/>
                                            </p:txEl>
                                          </p:spTgt>
                                        </p:tgtEl>
                                        <p:attrNameLst>
                                          <p:attrName>style.visibility</p:attrName>
                                        </p:attrNameLst>
                                      </p:cBhvr>
                                      <p:to>
                                        <p:strVal val="visible"/>
                                      </p:to>
                                    </p:set>
                                    <p:animEffect transition="in" filter="dissolve">
                                      <p:cBhvr>
                                        <p:cTn id="141" dur="500"/>
                                        <p:tgtEl>
                                          <p:spTgt spid="7">
                                            <p:txEl>
                                              <p:pRg st="4" end="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7">
                                            <p:txEl>
                                              <p:pRg st="5" end="5"/>
                                            </p:txEl>
                                          </p:spTgt>
                                        </p:tgtEl>
                                        <p:attrNameLst>
                                          <p:attrName>style.visibility</p:attrName>
                                        </p:attrNameLst>
                                      </p:cBhvr>
                                      <p:to>
                                        <p:strVal val="visible"/>
                                      </p:to>
                                    </p:set>
                                    <p:animEffect transition="in" filter="dissolve">
                                      <p:cBhvr>
                                        <p:cTn id="146" dur="500"/>
                                        <p:tgtEl>
                                          <p:spTgt spid="7">
                                            <p:txEl>
                                              <p:pRg st="5" end="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nodeType="clickEffect">
                                  <p:stCondLst>
                                    <p:cond delay="0"/>
                                  </p:stCondLst>
                                  <p:childTnLst>
                                    <p:set>
                                      <p:cBhvr>
                                        <p:cTn id="150" dur="1" fill="hold">
                                          <p:stCondLst>
                                            <p:cond delay="0"/>
                                          </p:stCondLst>
                                        </p:cTn>
                                        <p:tgtEl>
                                          <p:spTgt spid="7">
                                            <p:txEl>
                                              <p:pRg st="6" end="6"/>
                                            </p:txEl>
                                          </p:spTgt>
                                        </p:tgtEl>
                                        <p:attrNameLst>
                                          <p:attrName>style.visibility</p:attrName>
                                        </p:attrNameLst>
                                      </p:cBhvr>
                                      <p:to>
                                        <p:strVal val="visible"/>
                                      </p:to>
                                    </p:set>
                                    <p:animEffect transition="in" filter="dissolve">
                                      <p:cBhvr>
                                        <p:cTn id="151" dur="500"/>
                                        <p:tgtEl>
                                          <p:spTgt spid="7">
                                            <p:txEl>
                                              <p:pRg st="6" end="6"/>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nodeType="clickEffect">
                                  <p:stCondLst>
                                    <p:cond delay="0"/>
                                  </p:stCondLst>
                                  <p:childTnLst>
                                    <p:set>
                                      <p:cBhvr>
                                        <p:cTn id="155" dur="1" fill="hold">
                                          <p:stCondLst>
                                            <p:cond delay="0"/>
                                          </p:stCondLst>
                                        </p:cTn>
                                        <p:tgtEl>
                                          <p:spTgt spid="7">
                                            <p:txEl>
                                              <p:pRg st="7" end="7"/>
                                            </p:txEl>
                                          </p:spTgt>
                                        </p:tgtEl>
                                        <p:attrNameLst>
                                          <p:attrName>style.visibility</p:attrName>
                                        </p:attrNameLst>
                                      </p:cBhvr>
                                      <p:to>
                                        <p:strVal val="visible"/>
                                      </p:to>
                                    </p:set>
                                    <p:animEffect transition="in" filter="dissolve">
                                      <p:cBhvr>
                                        <p:cTn id="156" dur="500"/>
                                        <p:tgtEl>
                                          <p:spTgt spid="7">
                                            <p:txEl>
                                              <p:pRg st="7" end="7"/>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nodeType="clickEffect">
                                  <p:stCondLst>
                                    <p:cond delay="0"/>
                                  </p:stCondLst>
                                  <p:childTnLst>
                                    <p:set>
                                      <p:cBhvr>
                                        <p:cTn id="160" dur="1" fill="hold">
                                          <p:stCondLst>
                                            <p:cond delay="0"/>
                                          </p:stCondLst>
                                        </p:cTn>
                                        <p:tgtEl>
                                          <p:spTgt spid="7">
                                            <p:txEl>
                                              <p:pRg st="8" end="8"/>
                                            </p:txEl>
                                          </p:spTgt>
                                        </p:tgtEl>
                                        <p:attrNameLst>
                                          <p:attrName>style.visibility</p:attrName>
                                        </p:attrNameLst>
                                      </p:cBhvr>
                                      <p:to>
                                        <p:strVal val="visible"/>
                                      </p:to>
                                    </p:set>
                                    <p:animEffect transition="in" filter="dissolve">
                                      <p:cBhvr>
                                        <p:cTn id="161" dur="500"/>
                                        <p:tgtEl>
                                          <p:spTgt spid="7">
                                            <p:txEl>
                                              <p:pRg st="8" end="8"/>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13"/>
                                        </p:tgtEl>
                                        <p:attrNameLst>
                                          <p:attrName>style.visibility</p:attrName>
                                        </p:attrNameLst>
                                      </p:cBhvr>
                                      <p:to>
                                        <p:strVal val="visible"/>
                                      </p:to>
                                    </p:set>
                                    <p:animEffect transition="in" filter="dissolve">
                                      <p:cBhvr>
                                        <p:cTn id="166" dur="500"/>
                                        <p:tgtEl>
                                          <p:spTgt spid="13"/>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15"/>
                                        </p:tgtEl>
                                        <p:attrNameLst>
                                          <p:attrName>style.visibility</p:attrName>
                                        </p:attrNameLst>
                                      </p:cBhvr>
                                      <p:to>
                                        <p:strVal val="visible"/>
                                      </p:to>
                                    </p:set>
                                    <p:animEffect transition="in" filter="dissolve">
                                      <p:cBhvr>
                                        <p:cTn id="1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9144000" cy="584200"/>
          </a:xfrm>
        </p:spPr>
        <p:txBody>
          <a:bodyPr>
            <a:normAutofit fontScale="90000"/>
          </a:bodyPr>
          <a:lstStyle/>
          <a:p>
            <a:pPr algn="ctr"/>
            <a:r>
              <a:rPr lang="en-US" dirty="0" smtClean="0"/>
              <a:t>Mandate of Heaven Explained</a:t>
            </a:r>
            <a:endParaRPr lang="en-US" dirty="0"/>
          </a:p>
        </p:txBody>
      </p:sp>
      <p:sp>
        <p:nvSpPr>
          <p:cNvPr id="3" name="Content Placeholder 2"/>
          <p:cNvSpPr>
            <a:spLocks noGrp="1"/>
          </p:cNvSpPr>
          <p:nvPr>
            <p:ph idx="4294967295"/>
          </p:nvPr>
        </p:nvSpPr>
        <p:spPr>
          <a:xfrm>
            <a:off x="228600" y="838200"/>
            <a:ext cx="8763000" cy="6019800"/>
          </a:xfrm>
        </p:spPr>
        <p:txBody>
          <a:bodyPr>
            <a:noAutofit/>
          </a:bodyPr>
          <a:lstStyle/>
          <a:p>
            <a:r>
              <a:rPr lang="en-US" sz="3100" dirty="0" smtClean="0"/>
              <a:t>A Chinese philosophical concept that says </a:t>
            </a:r>
            <a:r>
              <a:rPr lang="en-US" sz="3100" dirty="0" smtClean="0">
                <a:solidFill>
                  <a:srgbClr val="FFC000"/>
                </a:solidFill>
              </a:rPr>
              <a:t>heaven blesses the authority of a just ruler but would be displeased with a despotic ruler and would withdraw its mandate, leading to the overthrow of that ruler</a:t>
            </a:r>
          </a:p>
          <a:p>
            <a:r>
              <a:rPr lang="en-US" sz="3100" dirty="0" smtClean="0"/>
              <a:t>Confucian beliefs form the basis of being “just” </a:t>
            </a:r>
          </a:p>
          <a:p>
            <a:r>
              <a:rPr lang="en-US" sz="3100" dirty="0" smtClean="0"/>
              <a:t>The Mandate of Heaven would transfer to those who would rule best</a:t>
            </a:r>
          </a:p>
          <a:p>
            <a:r>
              <a:rPr lang="en-US" sz="3100" dirty="0" smtClean="0"/>
              <a:t>The mere fact of a leader having been overthrown is itself indication that he has lost the Mandate of Heaven.</a:t>
            </a:r>
          </a:p>
        </p:txBody>
      </p:sp>
    </p:spTree>
    <p:extLst>
      <p:ext uri="{BB962C8B-B14F-4D97-AF65-F5344CB8AC3E}">
        <p14:creationId xmlns:p14="http://schemas.microsoft.com/office/powerpoint/2010/main" val="24632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9144000" cy="584200"/>
          </a:xfrm>
        </p:spPr>
        <p:txBody>
          <a:bodyPr>
            <a:normAutofit fontScale="90000"/>
          </a:bodyPr>
          <a:lstStyle/>
          <a:p>
            <a:pPr algn="ctr"/>
            <a:r>
              <a:rPr lang="en-US" dirty="0" smtClean="0"/>
              <a:t>Mandate of Heaven Continued</a:t>
            </a:r>
            <a:endParaRPr lang="en-US" dirty="0"/>
          </a:p>
        </p:txBody>
      </p:sp>
      <p:sp>
        <p:nvSpPr>
          <p:cNvPr id="3" name="Content Placeholder 2"/>
          <p:cNvSpPr>
            <a:spLocks noGrp="1"/>
          </p:cNvSpPr>
          <p:nvPr>
            <p:ph idx="4294967295"/>
          </p:nvPr>
        </p:nvSpPr>
        <p:spPr>
          <a:xfrm>
            <a:off x="228600" y="838200"/>
            <a:ext cx="8763000" cy="6019800"/>
          </a:xfrm>
        </p:spPr>
        <p:txBody>
          <a:bodyPr>
            <a:noAutofit/>
          </a:bodyPr>
          <a:lstStyle/>
          <a:p>
            <a:r>
              <a:rPr lang="en-US" sz="3000" dirty="0" smtClean="0"/>
              <a:t>The Mandate of Heaven does not require that a legitimate ruler be of noble birth (both Han and Ming were founded by “mean people”)</a:t>
            </a:r>
          </a:p>
          <a:p>
            <a:r>
              <a:rPr lang="en-US" sz="3000" dirty="0" smtClean="0"/>
              <a:t>It was first used to support the rule of the kings of the Zhou Dynasty in their overthrow of the earlier Shang dynasty.</a:t>
            </a:r>
          </a:p>
          <a:p>
            <a:r>
              <a:rPr lang="en-US" sz="3000" dirty="0" smtClean="0"/>
              <a:t>It was not limited to ethnic Chinese dynasties as it was used to support the Yuan &amp; Qing Dynasties</a:t>
            </a:r>
          </a:p>
          <a:p>
            <a:r>
              <a:rPr lang="en-US" sz="3000" dirty="0" smtClean="0"/>
              <a:t>It offers a way to limit the abuse of power by the ruler in a system that otherwise offered no other check to this power</a:t>
            </a:r>
          </a:p>
          <a:p>
            <a:r>
              <a:rPr lang="en-US" sz="3000" dirty="0" smtClean="0"/>
              <a:t>It had no time limitations</a:t>
            </a:r>
            <a:endParaRPr lang="en-US" sz="3000" dirty="0"/>
          </a:p>
        </p:txBody>
      </p:sp>
    </p:spTree>
    <p:extLst>
      <p:ext uri="{BB962C8B-B14F-4D97-AF65-F5344CB8AC3E}">
        <p14:creationId xmlns:p14="http://schemas.microsoft.com/office/powerpoint/2010/main" val="2576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09600"/>
          </a:xfrm>
        </p:spPr>
        <p:txBody>
          <a:bodyPr>
            <a:noAutofit/>
          </a:bodyPr>
          <a:lstStyle/>
          <a:p>
            <a:pPr algn="ctr"/>
            <a:r>
              <a:rPr lang="en-US" sz="3600" dirty="0" smtClean="0"/>
              <a:t>The Zhou Dynasty: </a:t>
            </a:r>
            <a:r>
              <a:rPr lang="en-US" sz="2800" dirty="0" smtClean="0"/>
              <a:t>1029-258 BCE (Longest one)</a:t>
            </a:r>
            <a:endParaRPr lang="en-US" sz="3600" dirty="0">
              <a:effectLst/>
            </a:endParaRPr>
          </a:p>
        </p:txBody>
      </p:sp>
      <p:sp>
        <p:nvSpPr>
          <p:cNvPr id="4" name="Content Placeholder 3"/>
          <p:cNvSpPr>
            <a:spLocks noGrp="1"/>
          </p:cNvSpPr>
          <p:nvPr>
            <p:ph sz="half" idx="4294967295"/>
          </p:nvPr>
        </p:nvSpPr>
        <p:spPr>
          <a:xfrm>
            <a:off x="152400" y="685800"/>
            <a:ext cx="8991600" cy="6172200"/>
          </a:xfrm>
        </p:spPr>
        <p:txBody>
          <a:bodyPr>
            <a:noAutofit/>
          </a:bodyPr>
          <a:lstStyle/>
          <a:p>
            <a:r>
              <a:rPr lang="en-US" sz="2800" dirty="0" smtClean="0"/>
              <a:t>Begins the </a:t>
            </a:r>
            <a:r>
              <a:rPr lang="en-US" sz="2800" dirty="0" smtClean="0">
                <a:solidFill>
                  <a:srgbClr val="FFC000"/>
                </a:solidFill>
              </a:rPr>
              <a:t>Classical Era </a:t>
            </a:r>
            <a:r>
              <a:rPr lang="en-US" sz="2800" dirty="0" smtClean="0"/>
              <a:t>(Included 3 Dynastic Cycles: Zhou, Qin, and Han)</a:t>
            </a:r>
          </a:p>
          <a:p>
            <a:r>
              <a:rPr lang="en-US" sz="2800" dirty="0" smtClean="0"/>
              <a:t>Also never established highly-centralized powerful gov’t; rather, ruled through alliances with regional princes and the nobility so this is often called China’s </a:t>
            </a:r>
            <a:r>
              <a:rPr lang="en-US" sz="2800" dirty="0" smtClean="0">
                <a:solidFill>
                  <a:srgbClr val="FFC000"/>
                </a:solidFill>
              </a:rPr>
              <a:t>feudal period</a:t>
            </a:r>
          </a:p>
          <a:p>
            <a:r>
              <a:rPr lang="en-US" sz="2800" dirty="0" smtClean="0"/>
              <a:t>Came from the north and displaced Shang Dynasty through war (had been vassals to Shang); used </a:t>
            </a:r>
            <a:r>
              <a:rPr lang="en-US" sz="2800" dirty="0" err="1" smtClean="0"/>
              <a:t>M.o.H</a:t>
            </a:r>
            <a:r>
              <a:rPr lang="en-US" sz="2800" dirty="0" smtClean="0"/>
              <a:t>. to justify</a:t>
            </a:r>
          </a:p>
          <a:p>
            <a:r>
              <a:rPr lang="en-US" sz="2800" dirty="0" smtClean="0"/>
              <a:t>Extended the territory of China by encouraging the settling of the </a:t>
            </a:r>
            <a:r>
              <a:rPr lang="en-US" sz="2800" dirty="0" smtClean="0">
                <a:solidFill>
                  <a:srgbClr val="FFC000"/>
                </a:solidFill>
              </a:rPr>
              <a:t>Yangzi (Yangtze) River </a:t>
            </a:r>
            <a:r>
              <a:rPr lang="en-US" sz="2800" dirty="0" smtClean="0"/>
              <a:t>– giving us the core of the </a:t>
            </a:r>
            <a:r>
              <a:rPr lang="en-US" sz="2800" dirty="0" smtClean="0">
                <a:solidFill>
                  <a:srgbClr val="FFC000"/>
                </a:solidFill>
              </a:rPr>
              <a:t>Middle Kingdom</a:t>
            </a:r>
          </a:p>
          <a:p>
            <a:r>
              <a:rPr lang="en-US" sz="2800" dirty="0" smtClean="0"/>
              <a:t>Population increases due to specialization: rice in south, wheat in north</a:t>
            </a:r>
          </a:p>
          <a:p>
            <a:endParaRPr lang="en-US" sz="1700" dirty="0" smtClean="0"/>
          </a:p>
          <a:p>
            <a:endParaRPr lang="en-US" sz="1700" dirty="0" smtClean="0"/>
          </a:p>
          <a:p>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artsmia.org/art-of-asia/history/images/maps/china-chou-large.gif"/>
          <p:cNvPicPr>
            <a:picLocks noChangeAspect="1" noChangeArrowheads="1"/>
          </p:cNvPicPr>
          <p:nvPr/>
        </p:nvPicPr>
        <p:blipFill>
          <a:blip r:embed="rId2" cstate="print"/>
          <a:srcRect/>
          <a:stretch>
            <a:fillRect/>
          </a:stretch>
        </p:blipFill>
        <p:spPr bwMode="auto">
          <a:xfrm>
            <a:off x="1066800" y="0"/>
            <a:ext cx="7162800" cy="69153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09600"/>
          </a:xfrm>
        </p:spPr>
        <p:txBody>
          <a:bodyPr>
            <a:noAutofit/>
          </a:bodyPr>
          <a:lstStyle/>
          <a:p>
            <a:pPr algn="ctr"/>
            <a:r>
              <a:rPr lang="en-US" sz="3600" dirty="0" smtClean="0"/>
              <a:t>Zhou Dynasty Culture &amp; Decline</a:t>
            </a:r>
            <a:endParaRPr lang="en-US" sz="3600" dirty="0">
              <a:effectLst/>
            </a:endParaRPr>
          </a:p>
        </p:txBody>
      </p:sp>
      <p:sp>
        <p:nvSpPr>
          <p:cNvPr id="4" name="Content Placeholder 3"/>
          <p:cNvSpPr>
            <a:spLocks noGrp="1"/>
          </p:cNvSpPr>
          <p:nvPr>
            <p:ph sz="half" idx="4294967295"/>
          </p:nvPr>
        </p:nvSpPr>
        <p:spPr>
          <a:xfrm>
            <a:off x="152400" y="685800"/>
            <a:ext cx="8991600" cy="6172200"/>
          </a:xfrm>
        </p:spPr>
        <p:txBody>
          <a:bodyPr>
            <a:noAutofit/>
          </a:bodyPr>
          <a:lstStyle/>
          <a:p>
            <a:r>
              <a:rPr lang="en-US" sz="2700" dirty="0" smtClean="0"/>
              <a:t>Worked toward cultural unity: discouraged human sacrifice in religion, promoted widespread use of </a:t>
            </a:r>
            <a:r>
              <a:rPr lang="en-US" sz="2700" dirty="0" smtClean="0">
                <a:solidFill>
                  <a:srgbClr val="FFC000"/>
                </a:solidFill>
              </a:rPr>
              <a:t>Mandarin Chinese</a:t>
            </a:r>
          </a:p>
          <a:p>
            <a:r>
              <a:rPr lang="en-US" sz="2700" dirty="0" smtClean="0">
                <a:solidFill>
                  <a:srgbClr val="FFC000"/>
                </a:solidFill>
              </a:rPr>
              <a:t>Iron </a:t>
            </a:r>
            <a:r>
              <a:rPr lang="en-US" sz="2700" dirty="0" smtClean="0"/>
              <a:t>introduced during this time which leads to jump in technology</a:t>
            </a:r>
          </a:p>
          <a:p>
            <a:r>
              <a:rPr lang="en-US" sz="2700" dirty="0" smtClean="0">
                <a:solidFill>
                  <a:srgbClr val="FFC000"/>
                </a:solidFill>
              </a:rPr>
              <a:t>Confucius</a:t>
            </a:r>
            <a:r>
              <a:rPr lang="en-US" sz="2700" dirty="0" smtClean="0"/>
              <a:t> (Kung Fuzi) wrote at end of Zhou Dynasty which led him to call for restoration of order in society in his </a:t>
            </a:r>
            <a:r>
              <a:rPr lang="en-US" sz="2700" i="1" dirty="0" smtClean="0"/>
              <a:t>Analects</a:t>
            </a:r>
            <a:r>
              <a:rPr lang="en-US" sz="2700" dirty="0" smtClean="0"/>
              <a:t> (from </a:t>
            </a:r>
            <a:r>
              <a:rPr lang="en-US" sz="2700" i="1" dirty="0" smtClean="0"/>
              <a:t>Five Classics</a:t>
            </a:r>
            <a:r>
              <a:rPr lang="en-US" sz="2700" dirty="0" smtClean="0"/>
              <a:t>; was part of </a:t>
            </a:r>
            <a:r>
              <a:rPr lang="en-US" sz="2700" dirty="0" smtClean="0">
                <a:solidFill>
                  <a:srgbClr val="FFC000"/>
                </a:solidFill>
              </a:rPr>
              <a:t>shi class</a:t>
            </a:r>
          </a:p>
          <a:p>
            <a:r>
              <a:rPr lang="en-US" sz="2700" dirty="0"/>
              <a:t>Also during late Zhou, </a:t>
            </a:r>
            <a:r>
              <a:rPr lang="en-US" sz="2700" dirty="0">
                <a:solidFill>
                  <a:srgbClr val="FFC000"/>
                </a:solidFill>
              </a:rPr>
              <a:t>Daoism </a:t>
            </a:r>
            <a:r>
              <a:rPr lang="en-US" sz="2700" dirty="0"/>
              <a:t>emerges with </a:t>
            </a:r>
            <a:r>
              <a:rPr lang="en-US" sz="2700" dirty="0">
                <a:solidFill>
                  <a:srgbClr val="FFC000"/>
                </a:solidFill>
              </a:rPr>
              <a:t>Laozi</a:t>
            </a:r>
            <a:r>
              <a:rPr lang="en-US" sz="2700" dirty="0"/>
              <a:t> – more elaborately spiritual, harmony of nature, contemplate the </a:t>
            </a:r>
            <a:r>
              <a:rPr lang="en-US" sz="2700" dirty="0">
                <a:solidFill>
                  <a:srgbClr val="FFC000"/>
                </a:solidFill>
              </a:rPr>
              <a:t>Dao</a:t>
            </a:r>
            <a:r>
              <a:rPr lang="en-US" sz="2700" dirty="0"/>
              <a:t> (life force/path</a:t>
            </a:r>
            <a:r>
              <a:rPr lang="en-US" sz="2700" dirty="0" smtClean="0"/>
              <a:t>)</a:t>
            </a:r>
            <a:endParaRPr lang="en-US" sz="2700" dirty="0" smtClean="0">
              <a:solidFill>
                <a:srgbClr val="FFC000"/>
              </a:solidFill>
            </a:endParaRPr>
          </a:p>
          <a:p>
            <a:r>
              <a:rPr lang="en-US" sz="2700" dirty="0" smtClean="0"/>
              <a:t>During late Zhou (period of slow, steady decline), land-owning aristocrats disregard central gov’t, form their own power bases; led to </a:t>
            </a:r>
            <a:r>
              <a:rPr lang="en-US" sz="2700" dirty="0" smtClean="0">
                <a:solidFill>
                  <a:srgbClr val="FFC000"/>
                </a:solidFill>
              </a:rPr>
              <a:t>Era of Warring States</a:t>
            </a:r>
          </a:p>
          <a:p>
            <a:endParaRPr lang="en-US" sz="1700" dirty="0" smtClean="0"/>
          </a:p>
          <a:p>
            <a:endParaRPr lang="en-US" sz="1700" dirty="0" smtClean="0"/>
          </a:p>
          <a:p>
            <a:endParaRPr lang="en-US" sz="1600" dirty="0" smtClean="0"/>
          </a:p>
        </p:txBody>
      </p:sp>
    </p:spTree>
    <p:extLst>
      <p:ext uri="{BB962C8B-B14F-4D97-AF65-F5344CB8AC3E}">
        <p14:creationId xmlns:p14="http://schemas.microsoft.com/office/powerpoint/2010/main" val="33396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3962400" cy="2590800"/>
          </a:xfrm>
        </p:spPr>
        <p:txBody>
          <a:bodyPr>
            <a:normAutofit fontScale="90000"/>
          </a:bodyPr>
          <a:lstStyle/>
          <a:p>
            <a:pPr algn="ctr"/>
            <a:r>
              <a:rPr lang="en-US" dirty="0" smtClean="0"/>
              <a:t>Confucius</a:t>
            </a:r>
            <a:br>
              <a:rPr lang="en-US" dirty="0" smtClean="0"/>
            </a:br>
            <a:r>
              <a:rPr lang="en-US" dirty="0" smtClean="0"/>
              <a:t/>
            </a:r>
            <a:br>
              <a:rPr lang="en-US" dirty="0" smtClean="0"/>
            </a:br>
            <a:r>
              <a:rPr lang="en-US" dirty="0" smtClean="0"/>
              <a:t>551-478 B.C.E.</a:t>
            </a:r>
            <a:endParaRPr lang="en-US" dirty="0"/>
          </a:p>
        </p:txBody>
      </p:sp>
      <p:pic>
        <p:nvPicPr>
          <p:cNvPr id="1026" name="Picture 2" descr="File:Confucius Tang Dynasty.jpg">
            <a:hlinkClick r:id="rId2"/>
          </p:cNvPr>
          <p:cNvPicPr>
            <a:picLocks noChangeAspect="1" noChangeArrowheads="1"/>
          </p:cNvPicPr>
          <p:nvPr/>
        </p:nvPicPr>
        <p:blipFill>
          <a:blip r:embed="rId3" cstate="print"/>
          <a:srcRect/>
          <a:stretch>
            <a:fillRect/>
          </a:stretch>
        </p:blipFill>
        <p:spPr bwMode="auto">
          <a:xfrm>
            <a:off x="4953000" y="0"/>
            <a:ext cx="374754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53218"/>
            <a:ext cx="3429000" cy="4166382"/>
          </a:xfrm>
        </p:spPr>
        <p:txBody>
          <a:bodyPr/>
          <a:lstStyle/>
          <a:p>
            <a:pPr algn="ctr"/>
            <a:r>
              <a:rPr lang="en-US" dirty="0" smtClean="0"/>
              <a:t>Stone Fragment of the Five Classics</a:t>
            </a:r>
            <a:endParaRPr lang="en-US" dirty="0"/>
          </a:p>
        </p:txBody>
      </p:sp>
      <p:pic>
        <p:nvPicPr>
          <p:cNvPr id="1026" name="Picture 2" descr="File:CMOC Treasures of Ancient China exhibit - fragment of Xiping stone classics.jpg">
            <a:hlinkClick r:id="rId2"/>
          </p:cNvPr>
          <p:cNvPicPr>
            <a:picLocks noChangeAspect="1" noChangeArrowheads="1"/>
          </p:cNvPicPr>
          <p:nvPr/>
        </p:nvPicPr>
        <p:blipFill>
          <a:blip r:embed="rId3" cstate="print"/>
          <a:srcRect/>
          <a:stretch>
            <a:fillRect/>
          </a:stretch>
        </p:blipFill>
        <p:spPr bwMode="auto">
          <a:xfrm>
            <a:off x="0" y="0"/>
            <a:ext cx="4568183"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447800"/>
            <a:ext cx="8915400" cy="5410200"/>
          </a:xfrm>
        </p:spPr>
        <p:txBody>
          <a:bodyPr>
            <a:noAutofit/>
          </a:bodyPr>
          <a:lstStyle/>
          <a:p>
            <a:r>
              <a:rPr lang="en-US" sz="3000" dirty="0" smtClean="0"/>
              <a:t>“From the Son of Heaven down to the mass of the people, all must consider the cultivation of the person the root of everything besides….It cannot be, when the root is neglected, that what should spring from it will be well ordered.”</a:t>
            </a:r>
          </a:p>
          <a:p>
            <a:r>
              <a:rPr lang="en-US" sz="3000" dirty="0" smtClean="0"/>
              <a:t>Translation: An orderly, top-down society headed by the emperor relies on all levels to be protected, down to the commoners. Every social group has an important role to play in an orderly society</a:t>
            </a:r>
          </a:p>
          <a:p>
            <a:pPr marL="0" indent="0">
              <a:buNone/>
            </a:pPr>
            <a:endParaRPr lang="en-US" sz="2600" dirty="0" smtClean="0"/>
          </a:p>
        </p:txBody>
      </p:sp>
      <p:sp>
        <p:nvSpPr>
          <p:cNvPr id="2" name="Title 1"/>
          <p:cNvSpPr>
            <a:spLocks noGrp="1"/>
          </p:cNvSpPr>
          <p:nvPr>
            <p:ph type="title" idx="4294967295"/>
          </p:nvPr>
        </p:nvSpPr>
        <p:spPr>
          <a:xfrm>
            <a:off x="3412" y="939800"/>
            <a:ext cx="9144000" cy="508000"/>
          </a:xfrm>
        </p:spPr>
        <p:txBody>
          <a:bodyPr>
            <a:noAutofit/>
          </a:bodyPr>
          <a:lstStyle/>
          <a:p>
            <a:pPr algn="ctr"/>
            <a:r>
              <a:rPr lang="en-US" sz="3600" dirty="0" smtClean="0"/>
              <a:t>Confucius on Politics in </a:t>
            </a:r>
            <a:r>
              <a:rPr lang="en-US" sz="3600" i="1" dirty="0" smtClean="0"/>
              <a:t>Great Learning (</a:t>
            </a:r>
            <a:r>
              <a:rPr lang="en-US" sz="3600" dirty="0" smtClean="0"/>
              <a:t>Part of the </a:t>
            </a:r>
            <a:r>
              <a:rPr lang="en-US" sz="3600" i="1" dirty="0" smtClean="0"/>
              <a:t>Analects)</a:t>
            </a:r>
            <a:endParaRPr lang="en-US" sz="3600" i="1" dirty="0"/>
          </a:p>
        </p:txBody>
      </p:sp>
    </p:spTree>
    <p:extLst>
      <p:ext uri="{BB962C8B-B14F-4D97-AF65-F5344CB8AC3E}">
        <p14:creationId xmlns:p14="http://schemas.microsoft.com/office/powerpoint/2010/main" val="8621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Dynasties</a:t>
            </a:r>
            <a:endParaRPr lang="en-US" dirty="0"/>
          </a:p>
        </p:txBody>
      </p:sp>
      <p:sp>
        <p:nvSpPr>
          <p:cNvPr id="3" name="Subtitle 2"/>
          <p:cNvSpPr>
            <a:spLocks noGrp="1"/>
          </p:cNvSpPr>
          <p:nvPr>
            <p:ph type="subTitle" idx="1"/>
          </p:nvPr>
        </p:nvSpPr>
        <p:spPr/>
        <p:txBody>
          <a:bodyPr/>
          <a:lstStyle/>
          <a:p>
            <a:r>
              <a:rPr lang="en-US" dirty="0" smtClean="0"/>
              <a:t>From Shang to </a:t>
            </a:r>
            <a:r>
              <a:rPr lang="en-US" dirty="0" smtClean="0"/>
              <a:t>Song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85800"/>
            <a:ext cx="8915400" cy="6172200"/>
          </a:xfrm>
        </p:spPr>
        <p:txBody>
          <a:bodyPr>
            <a:noAutofit/>
          </a:bodyPr>
          <a:lstStyle/>
          <a:p>
            <a:r>
              <a:rPr lang="en-US" sz="2700" dirty="0" smtClean="0"/>
              <a:t>“What is meant by "In order rightly to govern the state, it is necessary first to regulate the family," is this:-It is not possible for one to teach others, while he cannot teach his own family. Therefore, the ruler, without going beyond his family, completes the lessons for the state. There is filial piety:-therewith the. sovereign should be served. There is fraternal submission:-therewith elders and superiors should be served. There is kindness:-therewith the multitude should be treated.”</a:t>
            </a:r>
          </a:p>
          <a:p>
            <a:r>
              <a:rPr lang="en-US" sz="2700" dirty="0" smtClean="0"/>
              <a:t>Translation: A state should be run like a family with mutual respect and kindness</a:t>
            </a:r>
          </a:p>
          <a:p>
            <a:r>
              <a:rPr lang="en-US" sz="2700" dirty="0" smtClean="0">
                <a:solidFill>
                  <a:srgbClr val="FFC000"/>
                </a:solidFill>
              </a:rPr>
              <a:t>Filial piety </a:t>
            </a:r>
            <a:r>
              <a:rPr lang="en-US" sz="2700" dirty="0" smtClean="0"/>
              <a:t>= respect for fathers, elders, ancestors</a:t>
            </a:r>
          </a:p>
          <a:p>
            <a:r>
              <a:rPr lang="en-US" sz="2700" dirty="0" smtClean="0">
                <a:solidFill>
                  <a:srgbClr val="FFC000"/>
                </a:solidFill>
              </a:rPr>
              <a:t>Fraternal Submission </a:t>
            </a:r>
            <a:r>
              <a:rPr lang="en-US" sz="2700" dirty="0" smtClean="0"/>
              <a:t>= respect, deference for older siblings</a:t>
            </a:r>
          </a:p>
        </p:txBody>
      </p:sp>
      <p:sp>
        <p:nvSpPr>
          <p:cNvPr id="2" name="Title 1"/>
          <p:cNvSpPr>
            <a:spLocks noGrp="1"/>
          </p:cNvSpPr>
          <p:nvPr>
            <p:ph type="title" idx="4294967295"/>
          </p:nvPr>
        </p:nvSpPr>
        <p:spPr>
          <a:xfrm>
            <a:off x="0" y="254000"/>
            <a:ext cx="9144000" cy="508000"/>
          </a:xfrm>
        </p:spPr>
        <p:txBody>
          <a:bodyPr>
            <a:noAutofit/>
          </a:bodyPr>
          <a:lstStyle/>
          <a:p>
            <a:pPr algn="ctr"/>
            <a:r>
              <a:rPr lang="en-US" sz="3600" i="1" dirty="0" smtClean="0"/>
              <a:t>Great Learning</a:t>
            </a:r>
            <a:r>
              <a:rPr lang="en-US" sz="3600" dirty="0"/>
              <a:t> </a:t>
            </a:r>
            <a:r>
              <a:rPr lang="en-US" sz="3600" dirty="0" smtClean="0"/>
              <a:t>Continued</a:t>
            </a:r>
            <a:endParaRPr lang="en-US" sz="3600" i="1" dirty="0"/>
          </a:p>
        </p:txBody>
      </p:sp>
    </p:spTree>
    <p:extLst>
      <p:ext uri="{BB962C8B-B14F-4D97-AF65-F5344CB8AC3E}">
        <p14:creationId xmlns:p14="http://schemas.microsoft.com/office/powerpoint/2010/main" val="207707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62000"/>
            <a:ext cx="8839200" cy="5867400"/>
          </a:xfrm>
        </p:spPr>
        <p:txBody>
          <a:bodyPr>
            <a:noAutofit/>
          </a:bodyPr>
          <a:lstStyle/>
          <a:p>
            <a:r>
              <a:rPr lang="en-US" sz="3000" dirty="0" smtClean="0"/>
              <a:t>“What is meant by ‘The making the whole kingdom peaceful and happy depends on the government of his state,’ this…when the sovereign behaves to his elders, as the elders should be behaved to, the people learn brotherly submission; when the sovereign treats compassionately the young and helpless, the people do the same. Thus the ruler has a principle with which, as with a measuring square, he may regulate his conduct. ”</a:t>
            </a:r>
          </a:p>
          <a:p>
            <a:r>
              <a:rPr lang="en-US" sz="3000" dirty="0" smtClean="0"/>
              <a:t>Translation: The emperor’s behavior sets the standard for society</a:t>
            </a:r>
            <a:endParaRPr lang="en-US" sz="3000" dirty="0"/>
          </a:p>
        </p:txBody>
      </p:sp>
      <p:sp>
        <p:nvSpPr>
          <p:cNvPr id="4" name="Title 1"/>
          <p:cNvSpPr txBox="1">
            <a:spLocks/>
          </p:cNvSpPr>
          <p:nvPr/>
        </p:nvSpPr>
        <p:spPr>
          <a:xfrm>
            <a:off x="0" y="254000"/>
            <a:ext cx="9144000" cy="508000"/>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en-US" sz="3600" i="1" smtClean="0"/>
              <a:t>Great Learning</a:t>
            </a:r>
            <a:r>
              <a:rPr lang="en-US" sz="3600" smtClean="0"/>
              <a:t> Continued</a:t>
            </a:r>
            <a:endParaRPr lang="en-US" sz="3600" i="1" dirty="0"/>
          </a:p>
        </p:txBody>
      </p:sp>
    </p:spTree>
    <p:extLst>
      <p:ext uri="{BB962C8B-B14F-4D97-AF65-F5344CB8AC3E}">
        <p14:creationId xmlns:p14="http://schemas.microsoft.com/office/powerpoint/2010/main" val="18778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53218"/>
            <a:ext cx="3886200" cy="5004582"/>
          </a:xfrm>
        </p:spPr>
        <p:txBody>
          <a:bodyPr>
            <a:normAutofit/>
          </a:bodyPr>
          <a:lstStyle/>
          <a:p>
            <a:pPr algn="ctr"/>
            <a:r>
              <a:rPr lang="en-US" dirty="0" err="1" smtClean="0"/>
              <a:t>Laozi</a:t>
            </a:r>
            <a:r>
              <a:rPr lang="en-US" dirty="0" smtClean="0"/>
              <a:t/>
            </a:r>
            <a:br>
              <a:rPr lang="en-US" dirty="0" smtClean="0"/>
            </a:br>
            <a:r>
              <a:rPr lang="en-US" dirty="0" smtClean="0"/>
              <a:t/>
            </a:r>
            <a:br>
              <a:rPr lang="en-US" dirty="0" smtClean="0"/>
            </a:br>
            <a:r>
              <a:rPr lang="en-US" dirty="0" smtClean="0"/>
              <a:t>circa 5</a:t>
            </a:r>
            <a:r>
              <a:rPr lang="en-US" baseline="30000" dirty="0" smtClean="0"/>
              <a:t>th</a:t>
            </a:r>
            <a:r>
              <a:rPr lang="en-US" dirty="0" smtClean="0"/>
              <a:t> century B.C.E</a:t>
            </a:r>
            <a:endParaRPr lang="en-US" dirty="0"/>
          </a:p>
        </p:txBody>
      </p:sp>
      <p:pic>
        <p:nvPicPr>
          <p:cNvPr id="21506" name="Picture 2" descr="File:DaodeTianzun.jpg">
            <a:hlinkClick r:id="rId2"/>
          </p:cNvPr>
          <p:cNvPicPr>
            <a:picLocks noChangeAspect="1" noChangeArrowheads="1"/>
          </p:cNvPicPr>
          <p:nvPr/>
        </p:nvPicPr>
        <p:blipFill>
          <a:blip r:embed="rId3" cstate="print"/>
          <a:srcRect/>
          <a:stretch>
            <a:fillRect/>
          </a:stretch>
        </p:blipFill>
        <p:spPr bwMode="auto">
          <a:xfrm>
            <a:off x="762000" y="-27000"/>
            <a:ext cx="3886200" cy="6885000"/>
          </a:xfrm>
          <a:prstGeom prst="rect">
            <a:avLst/>
          </a:prstGeom>
          <a:noFill/>
        </p:spPr>
      </p:pic>
    </p:spTree>
    <p:extLst>
      <p:ext uri="{BB962C8B-B14F-4D97-AF65-F5344CB8AC3E}">
        <p14:creationId xmlns:p14="http://schemas.microsoft.com/office/powerpoint/2010/main" val="4149604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90600"/>
          </a:xfrm>
        </p:spPr>
        <p:txBody>
          <a:bodyPr>
            <a:noAutofit/>
          </a:bodyPr>
          <a:lstStyle/>
          <a:p>
            <a:pPr algn="ctr"/>
            <a:r>
              <a:rPr lang="en-US" sz="3600" dirty="0" smtClean="0"/>
              <a:t>The Qin Dynasty</a:t>
            </a:r>
            <a:br>
              <a:rPr lang="en-US" sz="3600" dirty="0" smtClean="0"/>
            </a:br>
            <a:r>
              <a:rPr lang="en-US" sz="2800" dirty="0" smtClean="0"/>
              <a:t>221-210 BCE (Shortest one)</a:t>
            </a:r>
            <a:endParaRPr lang="en-US" sz="3600" dirty="0">
              <a:effectLst/>
            </a:endParaRPr>
          </a:p>
        </p:txBody>
      </p:sp>
      <p:sp>
        <p:nvSpPr>
          <p:cNvPr id="4" name="Content Placeholder 3"/>
          <p:cNvSpPr>
            <a:spLocks noGrp="1"/>
          </p:cNvSpPr>
          <p:nvPr>
            <p:ph sz="half" idx="4294967295"/>
          </p:nvPr>
        </p:nvSpPr>
        <p:spPr>
          <a:xfrm>
            <a:off x="152400" y="1066800"/>
            <a:ext cx="8763000" cy="5791200"/>
          </a:xfrm>
        </p:spPr>
        <p:txBody>
          <a:bodyPr>
            <a:noAutofit/>
          </a:bodyPr>
          <a:lstStyle/>
          <a:p>
            <a:r>
              <a:rPr lang="en-US" dirty="0" smtClean="0"/>
              <a:t>Begins after the Era of Warring States ends when one warrior family leader, </a:t>
            </a:r>
            <a:r>
              <a:rPr lang="en-US" dirty="0" smtClean="0">
                <a:solidFill>
                  <a:srgbClr val="FFC000"/>
                </a:solidFill>
              </a:rPr>
              <a:t>Qin Shi Huangdi </a:t>
            </a:r>
            <a:r>
              <a:rPr lang="en-US" dirty="0" smtClean="0"/>
              <a:t>deposed final Zhou king and unifies kingdom</a:t>
            </a:r>
          </a:p>
          <a:p>
            <a:r>
              <a:rPr lang="en-US" dirty="0" smtClean="0"/>
              <a:t>Gives </a:t>
            </a:r>
            <a:r>
              <a:rPr lang="en-US" dirty="0" smtClean="0">
                <a:solidFill>
                  <a:srgbClr val="FFC000"/>
                </a:solidFill>
              </a:rPr>
              <a:t>China</a:t>
            </a:r>
            <a:r>
              <a:rPr lang="en-US" dirty="0" smtClean="0"/>
              <a:t> its name, takes title of </a:t>
            </a:r>
            <a:r>
              <a:rPr lang="en-US" dirty="0" smtClean="0">
                <a:solidFill>
                  <a:srgbClr val="FFC000"/>
                </a:solidFill>
              </a:rPr>
              <a:t>First Emperor</a:t>
            </a:r>
            <a:r>
              <a:rPr lang="en-US" dirty="0" smtClean="0"/>
              <a:t> and reorganized holdings into kingdoms administered by bureaucrats</a:t>
            </a:r>
          </a:p>
          <a:p>
            <a:r>
              <a:rPr lang="en-US" dirty="0" smtClean="0"/>
              <a:t>Used his powerful army to crush regional resistance</a:t>
            </a:r>
          </a:p>
          <a:p>
            <a:r>
              <a:rPr lang="en-US" dirty="0"/>
              <a:t>Adopted political policy of </a:t>
            </a:r>
            <a:r>
              <a:rPr lang="en-US" dirty="0">
                <a:solidFill>
                  <a:srgbClr val="FFC000"/>
                </a:solidFill>
              </a:rPr>
              <a:t>Legalism</a:t>
            </a:r>
            <a:r>
              <a:rPr lang="en-US" dirty="0"/>
              <a:t>: requires strict obedience to laws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descr="http://1.bp.blogspot.com/-LqNcSAdgXAE/TVVHRzSOJUI/AAAAAAAAAAQ/tg9DLPcnvoY/s1600/qin-dynasty-map1.jpg"/>
          <p:cNvPicPr>
            <a:picLocks noChangeAspect="1" noChangeArrowheads="1"/>
          </p:cNvPicPr>
          <p:nvPr/>
        </p:nvPicPr>
        <p:blipFill>
          <a:blip r:embed="rId2" cstate="print"/>
          <a:srcRect/>
          <a:stretch>
            <a:fillRect/>
          </a:stretch>
        </p:blipFill>
        <p:spPr bwMode="auto">
          <a:xfrm>
            <a:off x="0" y="228600"/>
            <a:ext cx="9149735" cy="6477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218"/>
            <a:ext cx="3352800" cy="5461782"/>
          </a:xfrm>
        </p:spPr>
        <p:txBody>
          <a:bodyPr/>
          <a:lstStyle/>
          <a:p>
            <a:pPr algn="ctr"/>
            <a:r>
              <a:rPr lang="en-US" dirty="0" smtClean="0"/>
              <a:t>Qin Shi </a:t>
            </a:r>
            <a:r>
              <a:rPr lang="en-US" dirty="0" err="1" smtClean="0"/>
              <a:t>Huangdi</a:t>
            </a:r>
            <a:r>
              <a:rPr lang="en-US" dirty="0" smtClean="0"/>
              <a:t/>
            </a:r>
            <a:br>
              <a:rPr lang="en-US" dirty="0" smtClean="0"/>
            </a:br>
            <a:r>
              <a:rPr lang="en-US" dirty="0" smtClean="0"/>
              <a:t/>
            </a:r>
            <a:br>
              <a:rPr lang="en-US" dirty="0" smtClean="0"/>
            </a:br>
            <a:r>
              <a:rPr lang="en-US" dirty="0" smtClean="0"/>
              <a:t>r. 221-202 B.C.E.</a:t>
            </a:r>
            <a:br>
              <a:rPr lang="en-US" dirty="0" smtClean="0"/>
            </a:br>
            <a:r>
              <a:rPr lang="en-US" dirty="0" smtClean="0"/>
              <a:t/>
            </a:r>
            <a:br>
              <a:rPr lang="en-US" dirty="0" smtClean="0"/>
            </a:br>
            <a:endParaRPr lang="en-US" dirty="0"/>
          </a:p>
        </p:txBody>
      </p:sp>
      <p:pic>
        <p:nvPicPr>
          <p:cNvPr id="17410" name="Picture 2" descr="File:QinshihuangBW.jpg">
            <a:hlinkClick r:id="rId2"/>
          </p:cNvPr>
          <p:cNvPicPr>
            <a:picLocks noChangeAspect="1" noChangeArrowheads="1"/>
          </p:cNvPicPr>
          <p:nvPr/>
        </p:nvPicPr>
        <p:blipFill>
          <a:blip r:embed="rId3" cstate="print"/>
          <a:srcRect/>
          <a:stretch>
            <a:fillRect/>
          </a:stretch>
        </p:blipFill>
        <p:spPr bwMode="auto">
          <a:xfrm>
            <a:off x="3886200" y="0"/>
            <a:ext cx="4898571"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90600"/>
          </a:xfrm>
        </p:spPr>
        <p:txBody>
          <a:bodyPr>
            <a:noAutofit/>
          </a:bodyPr>
          <a:lstStyle/>
          <a:p>
            <a:pPr algn="ctr"/>
            <a:r>
              <a:rPr lang="en-US" sz="3600" dirty="0" smtClean="0"/>
              <a:t>The Qin Dynasty Culture and Decline</a:t>
            </a:r>
            <a:br>
              <a:rPr lang="en-US" sz="3600" dirty="0" smtClean="0"/>
            </a:br>
            <a:r>
              <a:rPr lang="en-US" sz="2800" dirty="0" smtClean="0"/>
              <a:t>221-210 BCE (Shortest one)</a:t>
            </a:r>
            <a:endParaRPr lang="en-US" sz="3600" dirty="0">
              <a:effectLst/>
            </a:endParaRPr>
          </a:p>
        </p:txBody>
      </p:sp>
      <p:sp>
        <p:nvSpPr>
          <p:cNvPr id="4" name="Content Placeholder 3"/>
          <p:cNvSpPr>
            <a:spLocks noGrp="1"/>
          </p:cNvSpPr>
          <p:nvPr>
            <p:ph sz="half" idx="4294967295"/>
          </p:nvPr>
        </p:nvSpPr>
        <p:spPr>
          <a:xfrm>
            <a:off x="152400" y="1066800"/>
            <a:ext cx="8991600" cy="5791200"/>
          </a:xfrm>
        </p:spPr>
        <p:txBody>
          <a:bodyPr>
            <a:noAutofit/>
          </a:bodyPr>
          <a:lstStyle/>
          <a:p>
            <a:r>
              <a:rPr lang="en-US" sz="2900" dirty="0" smtClean="0"/>
              <a:t>Standardized coinage, weights, and made Chinese script uniform, completing the process of a single basic language, began constructing </a:t>
            </a:r>
            <a:r>
              <a:rPr lang="en-US" sz="2900" dirty="0" smtClean="0">
                <a:solidFill>
                  <a:srgbClr val="FFC000"/>
                </a:solidFill>
              </a:rPr>
              <a:t>Great Wall</a:t>
            </a:r>
          </a:p>
          <a:p>
            <a:r>
              <a:rPr lang="en-US" sz="2900" dirty="0" smtClean="0"/>
              <a:t>Gov’t-sponsored silk, irrigation, manufacturing</a:t>
            </a:r>
          </a:p>
          <a:p>
            <a:r>
              <a:rPr lang="en-US" sz="2900" dirty="0" smtClean="0"/>
              <a:t>All of this helps when Silk Road comes in next dynasty</a:t>
            </a:r>
          </a:p>
          <a:p>
            <a:r>
              <a:rPr lang="en-US" sz="2900" dirty="0" smtClean="0"/>
              <a:t>Negatives: attacked the shi class, collected high taxes, used brutal suppression methods </a:t>
            </a:r>
          </a:p>
          <a:p>
            <a:r>
              <a:rPr lang="en-US" sz="2900" dirty="0" smtClean="0"/>
              <a:t>At Shi Huangdi’s death (complete with a burial tomb containing 8K soldier </a:t>
            </a:r>
            <a:r>
              <a:rPr lang="en-US" sz="2900" dirty="0" smtClean="0">
                <a:solidFill>
                  <a:srgbClr val="FFC000"/>
                </a:solidFill>
              </a:rPr>
              <a:t>Terracotta Army</a:t>
            </a:r>
            <a:r>
              <a:rPr lang="en-US" sz="2900" dirty="0" smtClean="0"/>
              <a:t>) peasant rebellions broke out and a peasant leader founded the </a:t>
            </a:r>
            <a:r>
              <a:rPr lang="en-US" sz="2900" dirty="0" smtClean="0">
                <a:solidFill>
                  <a:srgbClr val="FFC000"/>
                </a:solidFill>
              </a:rPr>
              <a:t>Han Dynasty</a:t>
            </a:r>
          </a:p>
        </p:txBody>
      </p:sp>
    </p:spTree>
    <p:extLst>
      <p:ext uri="{BB962C8B-B14F-4D97-AF65-F5344CB8AC3E}">
        <p14:creationId xmlns:p14="http://schemas.microsoft.com/office/powerpoint/2010/main" val="255802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89782"/>
          </a:xfrm>
        </p:spPr>
        <p:txBody>
          <a:bodyPr/>
          <a:lstStyle/>
          <a:p>
            <a:pPr algn="ctr"/>
            <a:r>
              <a:rPr lang="en-US" dirty="0" smtClean="0"/>
              <a:t>Great Wall</a:t>
            </a:r>
            <a:endParaRPr lang="en-US" dirty="0"/>
          </a:p>
        </p:txBody>
      </p:sp>
      <p:pic>
        <p:nvPicPr>
          <p:cNvPr id="1026" name="Picture 2" descr="http://resources0.news.com.au/images/2012/06/07/1226388/072404-120608-b-great-wall-of-ch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14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18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Wall </a:t>
            </a:r>
            <a:endParaRPr lang="en-US" dirty="0"/>
          </a:p>
        </p:txBody>
      </p:sp>
      <p:pic>
        <p:nvPicPr>
          <p:cNvPr id="1026" name="Picture 2" descr="http://www.wellchild.org.uk/Images/GreatWallofChina_000.jpg"/>
          <p:cNvPicPr>
            <a:picLocks noChangeAspect="1" noChangeArrowheads="1"/>
          </p:cNvPicPr>
          <p:nvPr/>
        </p:nvPicPr>
        <p:blipFill>
          <a:blip r:embed="rId2" cstate="print"/>
          <a:srcRect/>
          <a:stretch>
            <a:fillRect/>
          </a:stretch>
        </p:blipFill>
        <p:spPr bwMode="auto">
          <a:xfrm>
            <a:off x="1066800" y="1524000"/>
            <a:ext cx="6781800" cy="50863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Terracotta Army</a:t>
            </a:r>
            <a:endParaRPr lang="en-US" dirty="0"/>
          </a:p>
        </p:txBody>
      </p:sp>
      <p:pic>
        <p:nvPicPr>
          <p:cNvPr id="46082" name="Picture 2" descr="File:Xian guerreros terracota general.JPG"/>
          <p:cNvPicPr>
            <a:picLocks noChangeAspect="1" noChangeArrowheads="1"/>
          </p:cNvPicPr>
          <p:nvPr/>
        </p:nvPicPr>
        <p:blipFill>
          <a:blip r:embed="rId2" cstate="print"/>
          <a:srcRect/>
          <a:stretch>
            <a:fillRect/>
          </a:stretch>
        </p:blipFill>
        <p:spPr bwMode="auto">
          <a:xfrm>
            <a:off x="457200" y="1524000"/>
            <a:ext cx="8006002" cy="5334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763000" cy="990600"/>
          </a:xfrm>
        </p:spPr>
        <p:txBody>
          <a:bodyPr>
            <a:noAutofit/>
          </a:bodyPr>
          <a:lstStyle/>
          <a:p>
            <a:pPr algn="ctr"/>
            <a:r>
              <a:rPr lang="en-US" sz="3600" dirty="0" smtClean="0"/>
              <a:t>The Shang Dynasty</a:t>
            </a:r>
            <a:br>
              <a:rPr lang="en-US" sz="3600" dirty="0" smtClean="0"/>
            </a:br>
            <a:r>
              <a:rPr lang="en-US" sz="2800" dirty="0" smtClean="0">
                <a:effectLst/>
              </a:rPr>
              <a:t>c. 1600 BCE -  1046 BCE</a:t>
            </a:r>
            <a:endParaRPr lang="en-US" sz="4000" dirty="0">
              <a:effectLst/>
            </a:endParaRPr>
          </a:p>
        </p:txBody>
      </p:sp>
      <p:sp>
        <p:nvSpPr>
          <p:cNvPr id="4" name="Content Placeholder 3"/>
          <p:cNvSpPr>
            <a:spLocks noGrp="1"/>
          </p:cNvSpPr>
          <p:nvPr>
            <p:ph sz="half" idx="4294967295"/>
          </p:nvPr>
        </p:nvSpPr>
        <p:spPr>
          <a:xfrm>
            <a:off x="152400" y="1295400"/>
            <a:ext cx="8839200" cy="5562600"/>
          </a:xfrm>
        </p:spPr>
        <p:txBody>
          <a:bodyPr>
            <a:noAutofit/>
          </a:bodyPr>
          <a:lstStyle/>
          <a:p>
            <a:pPr marL="290513" indent="-290513"/>
            <a:r>
              <a:rPr lang="en-US" sz="3100" dirty="0" smtClean="0"/>
              <a:t>1</a:t>
            </a:r>
            <a:r>
              <a:rPr lang="en-US" sz="3100" baseline="30000" dirty="0" smtClean="0"/>
              <a:t>st</a:t>
            </a:r>
            <a:r>
              <a:rPr lang="en-US" sz="3100" dirty="0" smtClean="0"/>
              <a:t> Dynasty in </a:t>
            </a:r>
            <a:r>
              <a:rPr lang="en-US" sz="3100" dirty="0" smtClean="0">
                <a:solidFill>
                  <a:srgbClr val="FFC000"/>
                </a:solidFill>
              </a:rPr>
              <a:t>Huang He (Yellow River) Valley Civilization </a:t>
            </a:r>
            <a:r>
              <a:rPr lang="en-US" sz="3100" dirty="0" smtClean="0"/>
              <a:t>for which we have archeological evidence</a:t>
            </a:r>
          </a:p>
          <a:p>
            <a:pPr marL="290513" indent="-290513"/>
            <a:r>
              <a:rPr lang="en-US" sz="3100" dirty="0" smtClean="0"/>
              <a:t>Ruled area around Yellow River valley during Bronze Era (pre-Classical)</a:t>
            </a:r>
          </a:p>
          <a:p>
            <a:r>
              <a:rPr lang="en-US" sz="3100" dirty="0" smtClean="0"/>
              <a:t>Based on agriculture: millet, wheat, barley, silkworms, pigs, dogs, sheep, and oxen</a:t>
            </a:r>
          </a:p>
          <a:p>
            <a:r>
              <a:rPr lang="en-US" sz="3100" dirty="0" smtClean="0"/>
              <a:t>Shang leaders were head of military, society, and religion and were served by a sizeable bureaucracy – however, still relied on alliances so </a:t>
            </a:r>
            <a:r>
              <a:rPr lang="en-US" sz="3100" dirty="0" smtClean="0">
                <a:solidFill>
                  <a:srgbClr val="FFC000"/>
                </a:solidFill>
              </a:rPr>
              <a:t>not fully centralized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18382"/>
          </a:xfrm>
        </p:spPr>
        <p:txBody>
          <a:bodyPr>
            <a:normAutofit fontScale="90000"/>
          </a:bodyPr>
          <a:lstStyle/>
          <a:p>
            <a:pPr algn="ctr"/>
            <a:r>
              <a:rPr lang="en-US" dirty="0" smtClean="0"/>
              <a:t>Qin Terracotta Soldier and </a:t>
            </a:r>
            <a:br>
              <a:rPr lang="en-US" dirty="0" smtClean="0"/>
            </a:br>
            <a:r>
              <a:rPr lang="en-US" dirty="0" smtClean="0"/>
              <a:t>Han Era Bronze Statue</a:t>
            </a:r>
            <a:endParaRPr lang="en-US" dirty="0"/>
          </a:p>
        </p:txBody>
      </p:sp>
      <p:pic>
        <p:nvPicPr>
          <p:cNvPr id="24578" name="Picture 2" descr="File:Bronze Chimera, Eastern Han Dynasty.jpg">
            <a:hlinkClick r:id="rId2"/>
          </p:cNvPr>
          <p:cNvPicPr>
            <a:picLocks noChangeAspect="1" noChangeArrowheads="1"/>
          </p:cNvPicPr>
          <p:nvPr/>
        </p:nvPicPr>
        <p:blipFill>
          <a:blip r:embed="rId3" cstate="print"/>
          <a:srcRect/>
          <a:stretch>
            <a:fillRect/>
          </a:stretch>
        </p:blipFill>
        <p:spPr bwMode="auto">
          <a:xfrm>
            <a:off x="3962400" y="2971800"/>
            <a:ext cx="5181600" cy="3886200"/>
          </a:xfrm>
          <a:prstGeom prst="rect">
            <a:avLst/>
          </a:prstGeom>
          <a:noFill/>
        </p:spPr>
      </p:pic>
      <p:pic>
        <p:nvPicPr>
          <p:cNvPr id="4098" name="Picture 2" descr="File:Armee d'argile 03.JPG"/>
          <p:cNvPicPr>
            <a:picLocks noChangeAspect="1" noChangeArrowheads="1"/>
          </p:cNvPicPr>
          <p:nvPr/>
        </p:nvPicPr>
        <p:blipFill>
          <a:blip r:embed="rId4" cstate="print"/>
          <a:srcRect/>
          <a:stretch>
            <a:fillRect/>
          </a:stretch>
        </p:blipFill>
        <p:spPr bwMode="auto">
          <a:xfrm>
            <a:off x="1" y="1250652"/>
            <a:ext cx="3810000" cy="560734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90600"/>
          </a:xfrm>
        </p:spPr>
        <p:txBody>
          <a:bodyPr>
            <a:noAutofit/>
          </a:bodyPr>
          <a:lstStyle/>
          <a:p>
            <a:pPr algn="ctr"/>
            <a:r>
              <a:rPr lang="en-US" sz="3600" dirty="0" smtClean="0"/>
              <a:t>The Han Dynasty</a:t>
            </a:r>
            <a:br>
              <a:rPr lang="en-US" sz="3600" dirty="0" smtClean="0"/>
            </a:br>
            <a:r>
              <a:rPr lang="en-US" sz="2800" dirty="0" smtClean="0"/>
              <a:t>202 BCE  - 220 CE (Last of Classical Age)</a:t>
            </a:r>
            <a:endParaRPr lang="en-US" sz="3600" dirty="0">
              <a:effectLst/>
            </a:endParaRPr>
          </a:p>
        </p:txBody>
      </p:sp>
      <p:sp>
        <p:nvSpPr>
          <p:cNvPr id="4" name="Content Placeholder 3"/>
          <p:cNvSpPr>
            <a:spLocks noGrp="1"/>
          </p:cNvSpPr>
          <p:nvPr>
            <p:ph sz="half" idx="4294967295"/>
          </p:nvPr>
        </p:nvSpPr>
        <p:spPr>
          <a:xfrm>
            <a:off x="152400" y="1219200"/>
            <a:ext cx="8839200" cy="5638800"/>
          </a:xfrm>
        </p:spPr>
        <p:txBody>
          <a:bodyPr>
            <a:noAutofit/>
          </a:bodyPr>
          <a:lstStyle/>
          <a:p>
            <a:r>
              <a:rPr lang="en-US" sz="2900" dirty="0" smtClean="0">
                <a:solidFill>
                  <a:srgbClr val="FFC000"/>
                </a:solidFill>
              </a:rPr>
              <a:t>Han Wu Ti </a:t>
            </a:r>
            <a:r>
              <a:rPr lang="en-US" sz="2900" dirty="0" smtClean="0"/>
              <a:t>– peasant leader and founder of Han Dynasty</a:t>
            </a:r>
          </a:p>
          <a:p>
            <a:r>
              <a:rPr lang="en-US" sz="2900" dirty="0" smtClean="0"/>
              <a:t>Expanded  Chinese territory into Korea, Indochina, Central Asia giving China contact w/ India &amp; Parthian Empire, &amp; therefore Rome</a:t>
            </a:r>
          </a:p>
          <a:p>
            <a:pPr lvl="1"/>
            <a:r>
              <a:rPr lang="en-US" sz="2900" dirty="0" smtClean="0"/>
              <a:t>Leads to development of  </a:t>
            </a:r>
            <a:r>
              <a:rPr lang="en-US" sz="2900" dirty="0" smtClean="0">
                <a:solidFill>
                  <a:srgbClr val="FFC000"/>
                </a:solidFill>
              </a:rPr>
              <a:t>Silk Road </a:t>
            </a:r>
            <a:r>
              <a:rPr lang="en-US" sz="2900" dirty="0" smtClean="0"/>
              <a:t>for 1</a:t>
            </a:r>
            <a:r>
              <a:rPr lang="en-US" sz="2900" baseline="30000" dirty="0" smtClean="0"/>
              <a:t>st</a:t>
            </a:r>
            <a:r>
              <a:rPr lang="en-US" sz="2900" dirty="0" smtClean="0"/>
              <a:t> time</a:t>
            </a:r>
          </a:p>
          <a:p>
            <a:pPr lvl="1"/>
            <a:r>
              <a:rPr lang="en-US" sz="2900" dirty="0" smtClean="0"/>
              <a:t>Wu Ti enforced peace which brought prosperity due to safe trade</a:t>
            </a:r>
          </a:p>
          <a:p>
            <a:r>
              <a:rPr lang="en-US" sz="2900" dirty="0" smtClean="0"/>
              <a:t>Wu Ti encouraged </a:t>
            </a:r>
            <a:r>
              <a:rPr lang="en-US" sz="2900" dirty="0" smtClean="0">
                <a:solidFill>
                  <a:srgbClr val="FFC000"/>
                </a:solidFill>
              </a:rPr>
              <a:t>Confucianism</a:t>
            </a:r>
            <a:r>
              <a:rPr lang="en-US" sz="2900" dirty="0" smtClean="0"/>
              <a:t> – 1</a:t>
            </a:r>
            <a:r>
              <a:rPr lang="en-US" sz="2900" baseline="30000" dirty="0" smtClean="0"/>
              <a:t>st</a:t>
            </a:r>
            <a:r>
              <a:rPr lang="en-US" sz="2900" dirty="0" smtClean="0"/>
              <a:t> time the gov’t does this – established shrines to worship Confucius w/a focus on the </a:t>
            </a:r>
            <a:r>
              <a:rPr lang="en-US" sz="2900" i="1" dirty="0" smtClean="0">
                <a:solidFill>
                  <a:srgbClr val="FFC000"/>
                </a:solidFill>
              </a:rPr>
              <a:t>Analects</a:t>
            </a:r>
          </a:p>
          <a:p>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752600"/>
            <a:ext cx="3581400" cy="3404382"/>
          </a:xfrm>
        </p:spPr>
        <p:txBody>
          <a:bodyPr>
            <a:normAutofit/>
          </a:bodyPr>
          <a:lstStyle/>
          <a:p>
            <a:pPr algn="ctr"/>
            <a:r>
              <a:rPr lang="en-US" dirty="0" smtClean="0"/>
              <a:t>Han Wu Ti</a:t>
            </a:r>
            <a:br>
              <a:rPr lang="en-US" dirty="0" smtClean="0"/>
            </a:br>
            <a:r>
              <a:rPr lang="en-US" dirty="0" smtClean="0"/>
              <a:t/>
            </a:r>
            <a:br>
              <a:rPr lang="en-US" dirty="0" smtClean="0"/>
            </a:br>
            <a:r>
              <a:rPr lang="en-US" dirty="0" smtClean="0"/>
              <a:t>141-87 B.C.E.</a:t>
            </a:r>
            <a:endParaRPr lang="en-US" dirty="0"/>
          </a:p>
        </p:txBody>
      </p:sp>
      <p:sp>
        <p:nvSpPr>
          <p:cNvPr id="19458" name="AutoShape 2" descr="File:漢武帝.jpg">
            <a:hlinkClick r:id="rId2"/>
          </p:cNvPr>
          <p:cNvSpPr>
            <a:spLocks noChangeAspect="1" noChangeArrowheads="1"/>
          </p:cNvSpPr>
          <p:nvPr/>
        </p:nvSpPr>
        <p:spPr bwMode="auto">
          <a:xfrm>
            <a:off x="155575" y="-2735263"/>
            <a:ext cx="4191000" cy="570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File:漢武帝.jpg">
            <a:hlinkClick r:id="rId2"/>
          </p:cNvPr>
          <p:cNvSpPr>
            <a:spLocks noChangeAspect="1" noChangeArrowheads="1"/>
          </p:cNvSpPr>
          <p:nvPr/>
        </p:nvSpPr>
        <p:spPr bwMode="auto">
          <a:xfrm>
            <a:off x="155575" y="-2735263"/>
            <a:ext cx="4191000" cy="570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File:漢武帝.jpg">
            <a:hlinkClick r:id="rId2"/>
          </p:cNvPr>
          <p:cNvPicPr>
            <a:picLocks noChangeAspect="1" noChangeArrowheads="1"/>
          </p:cNvPicPr>
          <p:nvPr/>
        </p:nvPicPr>
        <p:blipFill>
          <a:blip r:embed="rId3" cstate="print"/>
          <a:srcRect/>
          <a:stretch>
            <a:fillRect/>
          </a:stretch>
        </p:blipFill>
        <p:spPr bwMode="auto">
          <a:xfrm>
            <a:off x="-1" y="0"/>
            <a:ext cx="5037595"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dirty="0" smtClean="0"/>
              <a:t>Han China</a:t>
            </a:r>
            <a:endParaRPr lang="en-US" dirty="0"/>
          </a:p>
        </p:txBody>
      </p:sp>
      <p:pic>
        <p:nvPicPr>
          <p:cNvPr id="18434" name="Picture 2" descr="File:Han map.jpg">
            <a:hlinkClick r:id="rId2"/>
          </p:cNvPr>
          <p:cNvPicPr>
            <a:picLocks noChangeAspect="1" noChangeArrowheads="1"/>
          </p:cNvPicPr>
          <p:nvPr/>
        </p:nvPicPr>
        <p:blipFill>
          <a:blip r:embed="rId3" cstate="print"/>
          <a:srcRect/>
          <a:stretch>
            <a:fillRect/>
          </a:stretch>
        </p:blipFill>
        <p:spPr bwMode="auto">
          <a:xfrm>
            <a:off x="0" y="937260"/>
            <a:ext cx="9144000" cy="592074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3733800" cy="2819400"/>
          </a:xfrm>
        </p:spPr>
        <p:txBody>
          <a:bodyPr/>
          <a:lstStyle/>
          <a:p>
            <a:pPr algn="ctr"/>
            <a:r>
              <a:rPr lang="en-US" dirty="0" smtClean="0"/>
              <a:t>Confucian Temple at </a:t>
            </a:r>
            <a:r>
              <a:rPr lang="en-US" dirty="0" err="1" smtClean="0"/>
              <a:t>Qufu</a:t>
            </a:r>
            <a:endParaRPr lang="en-US" dirty="0"/>
          </a:p>
        </p:txBody>
      </p:sp>
      <p:pic>
        <p:nvPicPr>
          <p:cNvPr id="20482" name="Picture 2" descr="File:Confuciustempleapricotplatform.jpg">
            <a:hlinkClick r:id="rId2"/>
          </p:cNvPr>
          <p:cNvPicPr>
            <a:picLocks noChangeAspect="1" noChangeArrowheads="1"/>
          </p:cNvPicPr>
          <p:nvPr/>
        </p:nvPicPr>
        <p:blipFill>
          <a:blip r:embed="rId3" cstate="print"/>
          <a:srcRect/>
          <a:stretch>
            <a:fillRect/>
          </a:stretch>
        </p:blipFill>
        <p:spPr bwMode="auto">
          <a:xfrm>
            <a:off x="4000500" y="0"/>
            <a:ext cx="51435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kenyon.edu/Depts/Religion/Fac/Adler/Asia201/Maps/SilkRoad2.gif"/>
          <p:cNvPicPr>
            <a:picLocks noChangeAspect="1" noChangeArrowheads="1"/>
          </p:cNvPicPr>
          <p:nvPr/>
        </p:nvPicPr>
        <p:blipFill>
          <a:blip r:embed="rId2" cstate="print"/>
          <a:srcRect/>
          <a:stretch>
            <a:fillRect/>
          </a:stretch>
        </p:blipFill>
        <p:spPr bwMode="auto">
          <a:xfrm>
            <a:off x="0" y="1066800"/>
            <a:ext cx="9170949" cy="5410200"/>
          </a:xfrm>
          <a:prstGeom prst="rect">
            <a:avLst/>
          </a:prstGeom>
          <a:noFill/>
        </p:spPr>
      </p:pic>
      <p:sp>
        <p:nvSpPr>
          <p:cNvPr id="4" name="Title 3"/>
          <p:cNvSpPr>
            <a:spLocks noGrp="1"/>
          </p:cNvSpPr>
          <p:nvPr>
            <p:ph type="title"/>
          </p:nvPr>
        </p:nvSpPr>
        <p:spPr>
          <a:xfrm>
            <a:off x="457200" y="253218"/>
            <a:ext cx="8229600" cy="661182"/>
          </a:xfrm>
        </p:spPr>
        <p:txBody>
          <a:bodyPr>
            <a:normAutofit fontScale="90000"/>
          </a:bodyPr>
          <a:lstStyle/>
          <a:p>
            <a:pPr algn="ctr"/>
            <a:r>
              <a:rPr lang="en-US" dirty="0" smtClean="0"/>
              <a:t>China’s Silk Road Network</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762000"/>
          </a:xfrm>
        </p:spPr>
        <p:txBody>
          <a:bodyPr>
            <a:noAutofit/>
          </a:bodyPr>
          <a:lstStyle/>
          <a:p>
            <a:pPr algn="ctr"/>
            <a:r>
              <a:rPr lang="en-US" sz="3600" dirty="0" smtClean="0"/>
              <a:t>Han Dynasty Contributions</a:t>
            </a:r>
            <a:endParaRPr lang="en-US" sz="3600" dirty="0">
              <a:effectLst/>
            </a:endParaRPr>
          </a:p>
        </p:txBody>
      </p:sp>
      <p:sp>
        <p:nvSpPr>
          <p:cNvPr id="4" name="Content Placeholder 3"/>
          <p:cNvSpPr>
            <a:spLocks noGrp="1"/>
          </p:cNvSpPr>
          <p:nvPr>
            <p:ph sz="half" idx="4294967295"/>
          </p:nvPr>
        </p:nvSpPr>
        <p:spPr>
          <a:xfrm>
            <a:off x="152400" y="914400"/>
            <a:ext cx="8839200" cy="5943600"/>
          </a:xfrm>
        </p:spPr>
        <p:txBody>
          <a:bodyPr>
            <a:noAutofit/>
          </a:bodyPr>
          <a:lstStyle/>
          <a:p>
            <a:r>
              <a:rPr lang="en-US" sz="2700" dirty="0" smtClean="0">
                <a:solidFill>
                  <a:srgbClr val="FFC000"/>
                </a:solidFill>
              </a:rPr>
              <a:t>Civil Service Exams </a:t>
            </a:r>
            <a:r>
              <a:rPr lang="en-US" sz="2700" dirty="0" smtClean="0"/>
              <a:t>(tied to Confucian political theory) introduced for 1</a:t>
            </a:r>
            <a:r>
              <a:rPr lang="en-US" sz="2700" baseline="30000" dirty="0" smtClean="0"/>
              <a:t>st</a:t>
            </a:r>
            <a:r>
              <a:rPr lang="en-US" sz="2700" dirty="0" smtClean="0"/>
              <a:t> time during this dynasty; expands the bureaucracy &amp; shi class</a:t>
            </a:r>
          </a:p>
          <a:p>
            <a:pPr lvl="1"/>
            <a:r>
              <a:rPr lang="en-US" sz="2700" dirty="0" smtClean="0"/>
              <a:t>Exams mostly based on the </a:t>
            </a:r>
            <a:r>
              <a:rPr lang="en-US" sz="2700" dirty="0" smtClean="0">
                <a:solidFill>
                  <a:srgbClr val="FFC000"/>
                </a:solidFill>
              </a:rPr>
              <a:t>Five Classics</a:t>
            </a:r>
            <a:r>
              <a:rPr lang="en-US" sz="2700" dirty="0" smtClean="0"/>
              <a:t> (Discuss culture, literature, politics, history, family life)</a:t>
            </a:r>
            <a:endParaRPr lang="en-US" sz="2700" dirty="0" smtClean="0">
              <a:solidFill>
                <a:srgbClr val="FFC000"/>
              </a:solidFill>
            </a:endParaRPr>
          </a:p>
          <a:p>
            <a:r>
              <a:rPr lang="en-US" sz="2700" dirty="0" smtClean="0"/>
              <a:t>Daoism becomes more supported &amp; tensions emerge w/ Conf. scholars but some Chinese embrace aspects of both</a:t>
            </a:r>
          </a:p>
          <a:p>
            <a:r>
              <a:rPr lang="en-US" sz="2700" dirty="0" smtClean="0"/>
              <a:t>Has </a:t>
            </a:r>
            <a:r>
              <a:rPr lang="en-US" sz="2700" dirty="0" smtClean="0">
                <a:solidFill>
                  <a:srgbClr val="FFC000"/>
                </a:solidFill>
              </a:rPr>
              <a:t>height of Classical-era technology </a:t>
            </a:r>
            <a:r>
              <a:rPr lang="en-US" sz="2700" dirty="0" smtClean="0"/>
              <a:t>– plows, mills, lamps, paper, seismographs</a:t>
            </a:r>
          </a:p>
          <a:p>
            <a:r>
              <a:rPr lang="en-US" sz="2700" dirty="0" smtClean="0"/>
              <a:t>Han Dynasty is best example of an agricultural society (pre-Industrial) being so tightly-governed – even better than Rome</a:t>
            </a:r>
          </a:p>
          <a:p>
            <a:endParaRPr lang="en-US" sz="1600" dirty="0" smtClean="0"/>
          </a:p>
        </p:txBody>
      </p:sp>
    </p:spTree>
    <p:extLst>
      <p:ext uri="{BB962C8B-B14F-4D97-AF65-F5344CB8AC3E}">
        <p14:creationId xmlns:p14="http://schemas.microsoft.com/office/powerpoint/2010/main" val="32694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89782"/>
          </a:xfrm>
        </p:spPr>
        <p:txBody>
          <a:bodyPr/>
          <a:lstStyle/>
          <a:p>
            <a:pPr algn="ctr"/>
            <a:r>
              <a:rPr lang="en-US" dirty="0" smtClean="0"/>
              <a:t>Han Civil Service Examinees</a:t>
            </a:r>
            <a:endParaRPr lang="en-US" dirty="0"/>
          </a:p>
        </p:txBody>
      </p:sp>
      <p:pic>
        <p:nvPicPr>
          <p:cNvPr id="1026" name="Picture 2" descr="File:Civilserviceexam1.jpg"/>
          <p:cNvPicPr>
            <a:picLocks noChangeAspect="1" noChangeArrowheads="1"/>
          </p:cNvPicPr>
          <p:nvPr/>
        </p:nvPicPr>
        <p:blipFill>
          <a:blip r:embed="rId2" cstate="print"/>
          <a:srcRect/>
          <a:stretch>
            <a:fillRect/>
          </a:stretch>
        </p:blipFill>
        <p:spPr bwMode="auto">
          <a:xfrm>
            <a:off x="1143000" y="1295400"/>
            <a:ext cx="7162800" cy="534705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965982"/>
          </a:xfrm>
        </p:spPr>
        <p:txBody>
          <a:bodyPr/>
          <a:lstStyle/>
          <a:p>
            <a:pPr algn="ctr"/>
            <a:r>
              <a:rPr lang="en-US" dirty="0" smtClean="0"/>
              <a:t>Chinese Seismograph</a:t>
            </a:r>
            <a:endParaRPr lang="en-US" dirty="0"/>
          </a:p>
        </p:txBody>
      </p:sp>
      <p:pic>
        <p:nvPicPr>
          <p:cNvPr id="1026" name="Picture 2" descr="Chang Heng's seismoscope, as visualized by Wang Chen-To (1936)"/>
          <p:cNvPicPr>
            <a:picLocks noChangeAspect="1" noChangeArrowheads="1"/>
          </p:cNvPicPr>
          <p:nvPr/>
        </p:nvPicPr>
        <p:blipFill>
          <a:blip r:embed="rId2" cstate="print"/>
          <a:srcRect/>
          <a:stretch>
            <a:fillRect/>
          </a:stretch>
        </p:blipFill>
        <p:spPr bwMode="auto">
          <a:xfrm>
            <a:off x="1447800" y="1524000"/>
            <a:ext cx="6511803"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85800"/>
          </a:xfrm>
        </p:spPr>
        <p:txBody>
          <a:bodyPr>
            <a:noAutofit/>
          </a:bodyPr>
          <a:lstStyle/>
          <a:p>
            <a:pPr algn="ctr"/>
            <a:r>
              <a:rPr lang="en-US" sz="3600" dirty="0" smtClean="0"/>
              <a:t>Han Decline</a:t>
            </a:r>
            <a:endParaRPr lang="en-US" sz="3600" dirty="0">
              <a:effectLst/>
            </a:endParaRPr>
          </a:p>
        </p:txBody>
      </p:sp>
      <p:sp>
        <p:nvSpPr>
          <p:cNvPr id="4" name="Content Placeholder 3"/>
          <p:cNvSpPr>
            <a:spLocks noGrp="1"/>
          </p:cNvSpPr>
          <p:nvPr>
            <p:ph sz="half" idx="4294967295"/>
          </p:nvPr>
        </p:nvSpPr>
        <p:spPr>
          <a:xfrm>
            <a:off x="152400" y="838200"/>
            <a:ext cx="8839200" cy="6019800"/>
          </a:xfrm>
        </p:spPr>
        <p:txBody>
          <a:bodyPr>
            <a:noAutofit/>
          </a:bodyPr>
          <a:lstStyle/>
          <a:p>
            <a:r>
              <a:rPr lang="en-US" dirty="0" smtClean="0"/>
              <a:t>Decline occurs by around 100 CE as central control diminishes, bureaucrats become more corrupt, landlords become more powerful, taxes become more burdensome on peasants (typical issues associated with the </a:t>
            </a:r>
            <a:r>
              <a:rPr lang="en-US" dirty="0" smtClean="0">
                <a:solidFill>
                  <a:srgbClr val="FFC000"/>
                </a:solidFill>
              </a:rPr>
              <a:t>Dynastic Cycle</a:t>
            </a:r>
            <a:r>
              <a:rPr lang="en-US" dirty="0" smtClean="0"/>
              <a:t>)</a:t>
            </a:r>
          </a:p>
          <a:p>
            <a:r>
              <a:rPr lang="en-US" dirty="0" smtClean="0"/>
              <a:t>Daoist leaders – </a:t>
            </a:r>
            <a:r>
              <a:rPr lang="en-US" dirty="0" smtClean="0">
                <a:solidFill>
                  <a:srgbClr val="FFC000"/>
                </a:solidFill>
              </a:rPr>
              <a:t>Yellow Turbans </a:t>
            </a:r>
            <a:r>
              <a:rPr lang="en-US" dirty="0" smtClean="0"/>
              <a:t>– begin promising a golden age that would come through divine magic leading to mass demonstrations</a:t>
            </a:r>
          </a:p>
          <a:p>
            <a:endParaRPr lang="en-US" sz="1700" dirty="0" smtClean="0"/>
          </a:p>
          <a:p>
            <a:endParaRPr lang="en-US" sz="1600" dirty="0" smtClean="0"/>
          </a:p>
        </p:txBody>
      </p:sp>
    </p:spTree>
    <p:extLst>
      <p:ext uri="{BB962C8B-B14F-4D97-AF65-F5344CB8AC3E}">
        <p14:creationId xmlns:p14="http://schemas.microsoft.com/office/powerpoint/2010/main" val="15067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5602" name="Picture 2" descr="http://xenohistorian.faithweb.com/china/shang.gif"/>
          <p:cNvPicPr>
            <a:picLocks noChangeAspect="1" noChangeArrowheads="1"/>
          </p:cNvPicPr>
          <p:nvPr/>
        </p:nvPicPr>
        <p:blipFill>
          <a:blip r:embed="rId2" cstate="print"/>
          <a:srcRect/>
          <a:stretch>
            <a:fillRect/>
          </a:stretch>
        </p:blipFill>
        <p:spPr bwMode="auto">
          <a:xfrm>
            <a:off x="-381000" y="0"/>
            <a:ext cx="9829799"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85800"/>
          </a:xfrm>
        </p:spPr>
        <p:txBody>
          <a:bodyPr>
            <a:noAutofit/>
          </a:bodyPr>
          <a:lstStyle/>
          <a:p>
            <a:pPr algn="ctr"/>
            <a:r>
              <a:rPr lang="en-US" sz="3600" dirty="0" smtClean="0"/>
              <a:t>Fall of the Han Dynasty</a:t>
            </a:r>
            <a:endParaRPr lang="en-US" sz="3600" dirty="0">
              <a:effectLst/>
            </a:endParaRPr>
          </a:p>
        </p:txBody>
      </p:sp>
      <p:sp>
        <p:nvSpPr>
          <p:cNvPr id="4" name="Content Placeholder 3"/>
          <p:cNvSpPr>
            <a:spLocks noGrp="1"/>
          </p:cNvSpPr>
          <p:nvPr>
            <p:ph sz="half" idx="4294967295"/>
          </p:nvPr>
        </p:nvSpPr>
        <p:spPr>
          <a:xfrm>
            <a:off x="152400" y="838200"/>
            <a:ext cx="8839200" cy="6019800"/>
          </a:xfrm>
        </p:spPr>
        <p:txBody>
          <a:bodyPr>
            <a:noAutofit/>
          </a:bodyPr>
          <a:lstStyle/>
          <a:p>
            <a:r>
              <a:rPr lang="en-US" sz="2800" dirty="0" smtClean="0"/>
              <a:t>Fall occurs when central control weakens and invasions by the </a:t>
            </a:r>
            <a:r>
              <a:rPr lang="en-US" sz="2800" dirty="0" smtClean="0">
                <a:solidFill>
                  <a:srgbClr val="FFC000"/>
                </a:solidFill>
              </a:rPr>
              <a:t>Huns</a:t>
            </a:r>
            <a:r>
              <a:rPr lang="en-US" sz="2800" dirty="0" smtClean="0"/>
              <a:t> (northern nomads) eventually end the Han Dynasty in 220 C.E.</a:t>
            </a:r>
          </a:p>
          <a:p>
            <a:r>
              <a:rPr lang="en-US" sz="2800" dirty="0" smtClean="0"/>
              <a:t>Leads to 3 centuries of chaos known as the </a:t>
            </a:r>
            <a:r>
              <a:rPr lang="en-US" sz="2800" dirty="0" smtClean="0">
                <a:solidFill>
                  <a:srgbClr val="FFC000"/>
                </a:solidFill>
              </a:rPr>
              <a:t>Three Kingdoms </a:t>
            </a:r>
            <a:r>
              <a:rPr lang="en-US" sz="2800" dirty="0" smtClean="0"/>
              <a:t>or </a:t>
            </a:r>
            <a:r>
              <a:rPr lang="en-US" sz="2800" dirty="0" smtClean="0">
                <a:solidFill>
                  <a:srgbClr val="FFC000"/>
                </a:solidFill>
              </a:rPr>
              <a:t>Six Dynasties Era </a:t>
            </a:r>
            <a:r>
              <a:rPr lang="en-US" sz="2800" dirty="0" smtClean="0"/>
              <a:t>– also called the </a:t>
            </a:r>
            <a:r>
              <a:rPr lang="en-US" sz="2800" dirty="0" smtClean="0">
                <a:solidFill>
                  <a:srgbClr val="FFC000"/>
                </a:solidFill>
              </a:rPr>
              <a:t>Era of Division</a:t>
            </a:r>
            <a:endParaRPr lang="en-US" sz="2800" dirty="0" smtClean="0"/>
          </a:p>
          <a:p>
            <a:r>
              <a:rPr lang="en-US" sz="2800" dirty="0" smtClean="0"/>
              <a:t>During this time, </a:t>
            </a:r>
            <a:r>
              <a:rPr lang="en-US" sz="2800" dirty="0" smtClean="0">
                <a:solidFill>
                  <a:srgbClr val="FFC000"/>
                </a:solidFill>
              </a:rPr>
              <a:t>Buddhism </a:t>
            </a:r>
            <a:r>
              <a:rPr lang="en-US" sz="2800" dirty="0" smtClean="0"/>
              <a:t>spreads rapidly throughout China and is embraced as Confucianism lessens w/ end of gov’t</a:t>
            </a:r>
          </a:p>
          <a:p>
            <a:r>
              <a:rPr lang="en-US" sz="2800" dirty="0" smtClean="0"/>
              <a:t>Revival of dynastic cycle will come at end of 6</a:t>
            </a:r>
            <a:r>
              <a:rPr lang="en-US" sz="2800" baseline="30000" dirty="0" smtClean="0"/>
              <a:t>th</a:t>
            </a:r>
            <a:r>
              <a:rPr lang="en-US" sz="2800" dirty="0" smtClean="0"/>
              <a:t> century CE because previous gov’t and bureaucracy structures simply too strong to die out completely</a:t>
            </a:r>
            <a:endParaRPr lang="en-US" sz="2000" dirty="0" smtClean="0"/>
          </a:p>
          <a:p>
            <a:endParaRPr lang="en-US" sz="1700" dirty="0" smtClean="0"/>
          </a:p>
          <a:p>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13582"/>
          </a:xfrm>
        </p:spPr>
        <p:txBody>
          <a:bodyPr/>
          <a:lstStyle/>
          <a:p>
            <a:pPr algn="ctr"/>
            <a:r>
              <a:rPr lang="en-US" dirty="0" smtClean="0"/>
              <a:t>The Hun Invasions</a:t>
            </a:r>
            <a:endParaRPr lang="en-US" dirty="0"/>
          </a:p>
        </p:txBody>
      </p:sp>
      <p:pic>
        <p:nvPicPr>
          <p:cNvPr id="21506" name="Picture 2" descr="Huns map"/>
          <p:cNvPicPr>
            <a:picLocks noChangeAspect="1" noChangeArrowheads="1"/>
          </p:cNvPicPr>
          <p:nvPr/>
        </p:nvPicPr>
        <p:blipFill>
          <a:blip r:embed="rId2" cstate="print"/>
          <a:srcRect/>
          <a:stretch>
            <a:fillRect/>
          </a:stretch>
        </p:blipFill>
        <p:spPr bwMode="auto">
          <a:xfrm>
            <a:off x="-49555" y="1143000"/>
            <a:ext cx="9193555" cy="5334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106" name="Picture 2" descr="http://go.hrw.com/venus_images/0306MC06.gif"/>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066800"/>
          </a:xfrm>
        </p:spPr>
        <p:txBody>
          <a:bodyPr>
            <a:noAutofit/>
          </a:bodyPr>
          <a:lstStyle/>
          <a:p>
            <a:pPr algn="ctr"/>
            <a:r>
              <a:rPr lang="en-US" sz="3400" dirty="0" smtClean="0"/>
              <a:t>The Sui Dynasty</a:t>
            </a:r>
            <a:r>
              <a:rPr lang="en-US" sz="3600" dirty="0" smtClean="0"/>
              <a:t/>
            </a:r>
            <a:br>
              <a:rPr lang="en-US" sz="3600" dirty="0" smtClean="0"/>
            </a:br>
            <a:r>
              <a:rPr lang="en-US" sz="2800" dirty="0" smtClean="0"/>
              <a:t>581-618 CE</a:t>
            </a:r>
            <a:endParaRPr lang="en-US" sz="2800" dirty="0">
              <a:effectLst/>
            </a:endParaRPr>
          </a:p>
        </p:txBody>
      </p:sp>
      <p:sp>
        <p:nvSpPr>
          <p:cNvPr id="4" name="Content Placeholder 3"/>
          <p:cNvSpPr>
            <a:spLocks noGrp="1"/>
          </p:cNvSpPr>
          <p:nvPr>
            <p:ph sz="half" idx="4294967295"/>
          </p:nvPr>
        </p:nvSpPr>
        <p:spPr>
          <a:xfrm>
            <a:off x="152400" y="1143000"/>
            <a:ext cx="8839200" cy="5715000"/>
          </a:xfrm>
        </p:spPr>
        <p:txBody>
          <a:bodyPr>
            <a:noAutofit/>
          </a:bodyPr>
          <a:lstStyle/>
          <a:p>
            <a:r>
              <a:rPr lang="en-US" sz="3600" dirty="0" smtClean="0"/>
              <a:t>Brief, restorative dynasty (similar to Qin in this way) after Era of Division that emerged from northern rulers who reunited China</a:t>
            </a:r>
          </a:p>
          <a:p>
            <a:r>
              <a:rPr lang="en-US" sz="3600" dirty="0" smtClean="0"/>
              <a:t>Begins </a:t>
            </a:r>
            <a:r>
              <a:rPr lang="en-US" sz="3600" dirty="0" smtClean="0">
                <a:solidFill>
                  <a:srgbClr val="FFC000"/>
                </a:solidFill>
              </a:rPr>
              <a:t>post-classical dynasties </a:t>
            </a:r>
            <a:r>
              <a:rPr lang="en-US" sz="3600" dirty="0" smtClean="0"/>
              <a:t>: Sui, Tang, Song, Yuan</a:t>
            </a:r>
          </a:p>
          <a:p>
            <a:r>
              <a:rPr lang="en-US" sz="3600" dirty="0" smtClean="0"/>
              <a:t>Founded by </a:t>
            </a:r>
            <a:r>
              <a:rPr lang="en-US" sz="3600" dirty="0" smtClean="0">
                <a:solidFill>
                  <a:srgbClr val="FFC000"/>
                </a:solidFill>
              </a:rPr>
              <a:t>Emperor Wendi </a:t>
            </a:r>
            <a:r>
              <a:rPr lang="en-US" sz="3600" dirty="0" smtClean="0"/>
              <a:t>who won widespread support by lowering taxes, establishing </a:t>
            </a:r>
            <a:r>
              <a:rPr lang="en-US" sz="3600" dirty="0" smtClean="0">
                <a:solidFill>
                  <a:srgbClr val="FFC000"/>
                </a:solidFill>
              </a:rPr>
              <a:t>granaries</a:t>
            </a:r>
            <a:r>
              <a:rPr lang="en-US" sz="3600" dirty="0" smtClean="0"/>
              <a:t> for surplus grains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http://www.ibiblio.org/chineseart/contents/atls/img/01.06.01.sui.jpg"/>
          <p:cNvPicPr>
            <a:picLocks noChangeAspect="1" noChangeArrowheads="1"/>
          </p:cNvPicPr>
          <p:nvPr/>
        </p:nvPicPr>
        <p:blipFill>
          <a:blip r:embed="rId2" cstate="print"/>
          <a:srcRect/>
          <a:stretch>
            <a:fillRect/>
          </a:stretch>
        </p:blipFill>
        <p:spPr bwMode="auto">
          <a:xfrm>
            <a:off x="0" y="685800"/>
            <a:ext cx="9144000" cy="572756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53218"/>
            <a:ext cx="4267200" cy="4775982"/>
          </a:xfrm>
        </p:spPr>
        <p:txBody>
          <a:bodyPr/>
          <a:lstStyle/>
          <a:p>
            <a:pPr algn="ctr"/>
            <a:r>
              <a:rPr lang="en-US" dirty="0" smtClean="0"/>
              <a:t>Emperor Wendi of the Sui</a:t>
            </a:r>
            <a:br>
              <a:rPr lang="en-US" dirty="0" smtClean="0"/>
            </a:br>
            <a:r>
              <a:rPr lang="en-US" dirty="0" smtClean="0"/>
              <a:t/>
            </a:r>
            <a:br>
              <a:rPr lang="en-US" dirty="0" smtClean="0"/>
            </a:br>
            <a:r>
              <a:rPr lang="en-US" dirty="0" smtClean="0"/>
              <a:t>r. 581-604</a:t>
            </a:r>
            <a:endParaRPr lang="en-US" dirty="0"/>
          </a:p>
        </p:txBody>
      </p:sp>
      <p:pic>
        <p:nvPicPr>
          <p:cNvPr id="81922" name="Picture 2" descr="File:Sui Wendi Tang.jpg"/>
          <p:cNvPicPr>
            <a:picLocks noChangeAspect="1" noChangeArrowheads="1"/>
          </p:cNvPicPr>
          <p:nvPr/>
        </p:nvPicPr>
        <p:blipFill>
          <a:blip r:embed="rId2" cstate="print"/>
          <a:srcRect/>
          <a:stretch>
            <a:fillRect/>
          </a:stretch>
        </p:blipFill>
        <p:spPr bwMode="auto">
          <a:xfrm>
            <a:off x="0" y="304800"/>
            <a:ext cx="4441734" cy="6553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066800"/>
          </a:xfrm>
        </p:spPr>
        <p:txBody>
          <a:bodyPr>
            <a:noAutofit/>
          </a:bodyPr>
          <a:lstStyle/>
          <a:p>
            <a:pPr algn="ctr"/>
            <a:r>
              <a:rPr lang="en-US" sz="3400" dirty="0" smtClean="0"/>
              <a:t>Sui Culture and Fall</a:t>
            </a:r>
            <a:r>
              <a:rPr lang="en-US" sz="3600" dirty="0" smtClean="0"/>
              <a:t/>
            </a:r>
            <a:br>
              <a:rPr lang="en-US" sz="3600" dirty="0" smtClean="0"/>
            </a:br>
            <a:endParaRPr lang="en-US" sz="2800" dirty="0">
              <a:effectLst/>
            </a:endParaRPr>
          </a:p>
        </p:txBody>
      </p:sp>
      <p:sp>
        <p:nvSpPr>
          <p:cNvPr id="4" name="Content Placeholder 3"/>
          <p:cNvSpPr>
            <a:spLocks noGrp="1"/>
          </p:cNvSpPr>
          <p:nvPr>
            <p:ph sz="half" idx="4294967295"/>
          </p:nvPr>
        </p:nvSpPr>
        <p:spPr>
          <a:xfrm>
            <a:off x="152400" y="914400"/>
            <a:ext cx="8839200" cy="5943600"/>
          </a:xfrm>
        </p:spPr>
        <p:txBody>
          <a:bodyPr>
            <a:noAutofit/>
          </a:bodyPr>
          <a:lstStyle/>
          <a:p>
            <a:r>
              <a:rPr lang="en-US" sz="2900" dirty="0" smtClean="0"/>
              <a:t>Wendi’s son, </a:t>
            </a:r>
            <a:r>
              <a:rPr lang="en-US" sz="2900" dirty="0" smtClean="0">
                <a:solidFill>
                  <a:srgbClr val="FFC000"/>
                </a:solidFill>
              </a:rPr>
              <a:t>Yangdi</a:t>
            </a:r>
            <a:r>
              <a:rPr lang="en-US" sz="2900" dirty="0" smtClean="0"/>
              <a:t> (who murdered Wendi) extended conquests, drove back northern nomads, brought back Confucian education, promoted scholar gentry/shi class</a:t>
            </a:r>
          </a:p>
          <a:p>
            <a:r>
              <a:rPr lang="en-US" sz="2900" dirty="0" smtClean="0"/>
              <a:t>Constructed new capital city and </a:t>
            </a:r>
            <a:r>
              <a:rPr lang="en-US" sz="2900" dirty="0" smtClean="0">
                <a:solidFill>
                  <a:srgbClr val="FFC000"/>
                </a:solidFill>
              </a:rPr>
              <a:t>Grand Canal </a:t>
            </a:r>
            <a:r>
              <a:rPr lang="en-US" sz="2900" dirty="0" smtClean="0"/>
              <a:t>to link northern &amp; southern river systems &amp; facilitate trade</a:t>
            </a:r>
          </a:p>
          <a:p>
            <a:r>
              <a:rPr lang="en-US" sz="2900" dirty="0" smtClean="0"/>
              <a:t>Rapid decline under Yangdi occurs w/ failed invasions of Korea, defeats by Turkish nomads, breakdown of central authority</a:t>
            </a:r>
          </a:p>
          <a:p>
            <a:r>
              <a:rPr lang="en-US" sz="2900" dirty="0" smtClean="0"/>
              <a:t>Assassinated by his own ministers in 618, bringing Sui to an end</a:t>
            </a:r>
          </a:p>
        </p:txBody>
      </p:sp>
    </p:spTree>
    <p:extLst>
      <p:ext uri="{BB962C8B-B14F-4D97-AF65-F5344CB8AC3E}">
        <p14:creationId xmlns:p14="http://schemas.microsoft.com/office/powerpoint/2010/main" val="35412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53218"/>
            <a:ext cx="4191000" cy="5385582"/>
          </a:xfrm>
        </p:spPr>
        <p:txBody>
          <a:bodyPr/>
          <a:lstStyle/>
          <a:p>
            <a:pPr algn="ctr"/>
            <a:r>
              <a:rPr lang="en-US" dirty="0" smtClean="0"/>
              <a:t>Emperor Yangdi of the Sui</a:t>
            </a:r>
            <a:br>
              <a:rPr lang="en-US" dirty="0" smtClean="0"/>
            </a:br>
            <a:r>
              <a:rPr lang="en-US" dirty="0" smtClean="0"/>
              <a:t/>
            </a:r>
            <a:br>
              <a:rPr lang="en-US" dirty="0" smtClean="0"/>
            </a:br>
            <a:r>
              <a:rPr lang="en-US" dirty="0" smtClean="0"/>
              <a:t>r. 604-618 C.E.</a:t>
            </a:r>
            <a:endParaRPr lang="en-US" dirty="0"/>
          </a:p>
        </p:txBody>
      </p:sp>
      <p:pic>
        <p:nvPicPr>
          <p:cNvPr id="80898" name="Picture 2" descr="File:Sui Yangdi Tang.jpg"/>
          <p:cNvPicPr>
            <a:picLocks noChangeAspect="1" noChangeArrowheads="1"/>
          </p:cNvPicPr>
          <p:nvPr/>
        </p:nvPicPr>
        <p:blipFill>
          <a:blip r:embed="rId2" cstate="print"/>
          <a:srcRect/>
          <a:stretch>
            <a:fillRect/>
          </a:stretch>
        </p:blipFill>
        <p:spPr bwMode="auto">
          <a:xfrm>
            <a:off x="0" y="304800"/>
            <a:ext cx="4183126" cy="6553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53218"/>
            <a:ext cx="3429000" cy="4013982"/>
          </a:xfrm>
        </p:spPr>
        <p:txBody>
          <a:bodyPr/>
          <a:lstStyle/>
          <a:p>
            <a:pPr algn="ctr"/>
            <a:r>
              <a:rPr lang="en-US" dirty="0" smtClean="0"/>
              <a:t>Grand Canal</a:t>
            </a:r>
            <a:endParaRPr lang="en-US" dirty="0"/>
          </a:p>
        </p:txBody>
      </p:sp>
      <p:pic>
        <p:nvPicPr>
          <p:cNvPr id="65538" name="Picture 2" descr="http://graphics8.nytimes.com/images/2007/07/23/world/20070724_CANAL_MAP.jpg"/>
          <p:cNvPicPr>
            <a:picLocks noChangeAspect="1" noChangeArrowheads="1"/>
          </p:cNvPicPr>
          <p:nvPr/>
        </p:nvPicPr>
        <p:blipFill>
          <a:blip r:embed="rId2" cstate="print"/>
          <a:srcRect/>
          <a:stretch>
            <a:fillRect/>
          </a:stretch>
        </p:blipFill>
        <p:spPr bwMode="auto">
          <a:xfrm>
            <a:off x="-1" y="0"/>
            <a:ext cx="5050463"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5045" y="1066800"/>
          <a:ext cx="9169045" cy="5791199"/>
        </p:xfrm>
        <a:graphic>
          <a:graphicData uri="http://schemas.openxmlformats.org/presentationml/2006/ole">
            <mc:AlternateContent xmlns:mc="http://schemas.openxmlformats.org/markup-compatibility/2006">
              <mc:Choice xmlns:v="urn:schemas-microsoft-com:vml" Requires="v">
                <p:oleObj spid="_x0000_s54309" name="Photo Editor Photo" r:id="rId3" imgW="6622354" imgH="4183743" progId="">
                  <p:embed/>
                </p:oleObj>
              </mc:Choice>
              <mc:Fallback>
                <p:oleObj name="Photo Editor Photo" r:id="rId3" imgW="6622354" imgH="418374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5" y="1066800"/>
                        <a:ext cx="9169045" cy="5791199"/>
                      </a:xfrm>
                      <a:prstGeom prst="rect">
                        <a:avLst/>
                      </a:prstGeom>
                      <a:noFill/>
                      <a:ln w="25400">
                        <a:solidFill>
                          <a:srgbClr val="045F9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a:xfrm>
            <a:off x="0" y="253218"/>
            <a:ext cx="9144000" cy="813582"/>
          </a:xfrm>
        </p:spPr>
        <p:txBody>
          <a:bodyPr>
            <a:normAutofit/>
          </a:bodyPr>
          <a:lstStyle/>
          <a:p>
            <a:pPr algn="ctr"/>
            <a:r>
              <a:rPr lang="en-US" sz="3400" dirty="0" smtClean="0"/>
              <a:t>Era of Division and Sui and Tang Dynasty</a:t>
            </a:r>
            <a:endParaRPr lang="en-US" sz="3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763000" cy="685800"/>
          </a:xfrm>
        </p:spPr>
        <p:txBody>
          <a:bodyPr>
            <a:noAutofit/>
          </a:bodyPr>
          <a:lstStyle/>
          <a:p>
            <a:pPr algn="ctr"/>
            <a:r>
              <a:rPr lang="en-US" sz="3600" dirty="0" smtClean="0"/>
              <a:t>Shang Dynasty Culture</a:t>
            </a:r>
            <a:endParaRPr lang="en-US" sz="3600" dirty="0">
              <a:effectLst/>
            </a:endParaRPr>
          </a:p>
        </p:txBody>
      </p:sp>
      <p:sp>
        <p:nvSpPr>
          <p:cNvPr id="4" name="Content Placeholder 3"/>
          <p:cNvSpPr>
            <a:spLocks noGrp="1"/>
          </p:cNvSpPr>
          <p:nvPr>
            <p:ph sz="half" idx="4294967295"/>
          </p:nvPr>
        </p:nvSpPr>
        <p:spPr>
          <a:xfrm>
            <a:off x="152400" y="1066800"/>
            <a:ext cx="8839200" cy="5791200"/>
          </a:xfrm>
        </p:spPr>
        <p:txBody>
          <a:bodyPr>
            <a:noAutofit/>
          </a:bodyPr>
          <a:lstStyle/>
          <a:p>
            <a:r>
              <a:rPr lang="en-US" sz="2800" dirty="0" smtClean="0"/>
              <a:t>Religion was based on ancestor worship and polytheism</a:t>
            </a:r>
          </a:p>
          <a:p>
            <a:r>
              <a:rPr lang="en-US" sz="2800" dirty="0" smtClean="0">
                <a:solidFill>
                  <a:srgbClr val="FFC000"/>
                </a:solidFill>
              </a:rPr>
              <a:t>Oracles</a:t>
            </a:r>
            <a:r>
              <a:rPr lang="en-US" sz="2800" dirty="0" smtClean="0"/>
              <a:t> of great importance – shamans or priests who foretold the future through interpretation of animal bones cracked by heat </a:t>
            </a:r>
          </a:p>
          <a:p>
            <a:pPr lvl="1"/>
            <a:r>
              <a:rPr lang="en-US" sz="2800" dirty="0" smtClean="0"/>
              <a:t>inscriptions led to formation of Chinese script which is </a:t>
            </a:r>
            <a:r>
              <a:rPr lang="en-US" sz="2800" dirty="0" smtClean="0">
                <a:solidFill>
                  <a:srgbClr val="FFC000"/>
                </a:solidFill>
              </a:rPr>
              <a:t>ideographic</a:t>
            </a:r>
            <a:r>
              <a:rPr lang="en-US" sz="2800" dirty="0" smtClean="0"/>
              <a:t> – pictographic characters group to create ideas)</a:t>
            </a:r>
          </a:p>
          <a:p>
            <a:r>
              <a:rPr lang="en-US" sz="2800" dirty="0" smtClean="0"/>
              <a:t>Accomplishments: Earliest glazed pottery, bronze casting for rituals, wine, food, weapons and tools, advanced jade carving, set the year as 365 ¼days, study of diseases, 1</a:t>
            </a:r>
            <a:r>
              <a:rPr lang="en-US" sz="2800" baseline="30000" dirty="0" smtClean="0"/>
              <a:t>st</a:t>
            </a:r>
            <a:r>
              <a:rPr lang="en-US" sz="2800" dirty="0" smtClean="0"/>
              <a:t> Chinese script, chariots</a:t>
            </a:r>
          </a:p>
        </p:txBody>
      </p:sp>
    </p:spTree>
    <p:extLst>
      <p:ext uri="{BB962C8B-B14F-4D97-AF65-F5344CB8AC3E}">
        <p14:creationId xmlns:p14="http://schemas.microsoft.com/office/powerpoint/2010/main" val="112486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533400"/>
          </a:xfrm>
        </p:spPr>
        <p:txBody>
          <a:bodyPr>
            <a:noAutofit/>
          </a:bodyPr>
          <a:lstStyle/>
          <a:p>
            <a:pPr algn="ctr"/>
            <a:r>
              <a:rPr lang="en-US" sz="3400" dirty="0" smtClean="0"/>
              <a:t>The Tang Dynasty: 618-907 CE</a:t>
            </a:r>
            <a:endParaRPr lang="en-US" sz="3400" dirty="0">
              <a:effectLst/>
            </a:endParaRPr>
          </a:p>
        </p:txBody>
      </p:sp>
      <p:sp>
        <p:nvSpPr>
          <p:cNvPr id="4" name="Content Placeholder 3"/>
          <p:cNvSpPr>
            <a:spLocks noGrp="1"/>
          </p:cNvSpPr>
          <p:nvPr>
            <p:ph sz="half" idx="4294967295"/>
          </p:nvPr>
        </p:nvSpPr>
        <p:spPr>
          <a:xfrm>
            <a:off x="152400" y="685800"/>
            <a:ext cx="8991600" cy="6172200"/>
          </a:xfrm>
        </p:spPr>
        <p:txBody>
          <a:bodyPr>
            <a:noAutofit/>
          </a:bodyPr>
          <a:lstStyle/>
          <a:p>
            <a:r>
              <a:rPr lang="en-US" dirty="0" smtClean="0"/>
              <a:t>Founded by one of Yangdi’s officials, </a:t>
            </a:r>
            <a:r>
              <a:rPr lang="en-US" dirty="0" smtClean="0">
                <a:solidFill>
                  <a:srgbClr val="FFC000"/>
                </a:solidFill>
              </a:rPr>
              <a:t>Li Yuan</a:t>
            </a:r>
            <a:r>
              <a:rPr lang="en-US" dirty="0" smtClean="0"/>
              <a:t>, Duke of Tang</a:t>
            </a:r>
          </a:p>
          <a:p>
            <a:r>
              <a:rPr lang="en-US" dirty="0" smtClean="0"/>
              <a:t>Together with his son laid foundations for a </a:t>
            </a:r>
            <a:r>
              <a:rPr lang="en-US" dirty="0" smtClean="0">
                <a:solidFill>
                  <a:srgbClr val="FFC000"/>
                </a:solidFill>
              </a:rPr>
              <a:t>Golden Age </a:t>
            </a:r>
          </a:p>
          <a:p>
            <a:r>
              <a:rPr lang="en-US" dirty="0" smtClean="0"/>
              <a:t>Tang armies brought submission to many nomads in central Asia &amp; established a vassal states in Manchuria and </a:t>
            </a:r>
            <a:r>
              <a:rPr lang="en-US" dirty="0" smtClean="0">
                <a:solidFill>
                  <a:srgbClr val="FFC000"/>
                </a:solidFill>
              </a:rPr>
              <a:t>Silla</a:t>
            </a:r>
            <a:endParaRPr lang="en-US" dirty="0" smtClean="0"/>
          </a:p>
          <a:p>
            <a:r>
              <a:rPr lang="en-US" dirty="0" smtClean="0"/>
              <a:t>Reestablished the central bureaucracy &amp; revived scholar-gentry elites – something already begun under Sui</a:t>
            </a:r>
          </a:p>
          <a:p>
            <a:r>
              <a:rPr lang="en-US" dirty="0" smtClean="0"/>
              <a:t>Built a new capital in </a:t>
            </a:r>
            <a:r>
              <a:rPr lang="en-US" dirty="0" smtClean="0">
                <a:solidFill>
                  <a:srgbClr val="FFC000"/>
                </a:solidFill>
              </a:rPr>
              <a:t>Chang’an</a:t>
            </a:r>
            <a:r>
              <a:rPr lang="en-US" dirty="0" smtClean="0"/>
              <a:t> as a central 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inventchina.org/wp-content/uploads/2012/03/China-Tang-Dynasty-Map.jpg"/>
          <p:cNvPicPr>
            <a:picLocks noChangeAspect="1" noChangeArrowheads="1"/>
          </p:cNvPicPr>
          <p:nvPr/>
        </p:nvPicPr>
        <p:blipFill>
          <a:blip r:embed="rId2" cstate="print"/>
          <a:srcRect/>
          <a:stretch>
            <a:fillRect/>
          </a:stretch>
        </p:blipFill>
        <p:spPr bwMode="auto">
          <a:xfrm>
            <a:off x="0" y="-188734"/>
            <a:ext cx="9144000" cy="704673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xfrm>
            <a:off x="5562600" y="228600"/>
            <a:ext cx="3581400" cy="5410200"/>
          </a:xfrm>
          <a:noFill/>
        </p:spPr>
        <p:txBody>
          <a:bodyPr vert="horz" wrap="square" lIns="91440" tIns="45720" bIns="45720" numCol="1" anchorCtr="0" compatLnSpc="1">
            <a:prstTxWarp prst="textNoShape">
              <a:avLst/>
            </a:prstTxWarp>
          </a:bodyPr>
          <a:lstStyle/>
          <a:p>
            <a:pPr algn="ctr"/>
            <a:r>
              <a:rPr lang="en-US" dirty="0" smtClean="0">
                <a:effectLst/>
              </a:rPr>
              <a:t>Li Yuan,</a:t>
            </a:r>
            <a:br>
              <a:rPr lang="en-US" dirty="0" smtClean="0">
                <a:effectLst/>
              </a:rPr>
            </a:br>
            <a:r>
              <a:rPr lang="en-US" dirty="0" smtClean="0">
                <a:effectLst/>
              </a:rPr>
              <a:t>Duke of Tang</a:t>
            </a:r>
            <a:br>
              <a:rPr lang="en-US" dirty="0" smtClean="0">
                <a:effectLst/>
              </a:rPr>
            </a:br>
            <a:r>
              <a:rPr lang="en-US" dirty="0" smtClean="0">
                <a:effectLst/>
              </a:rPr>
              <a:t/>
            </a:r>
            <a:br>
              <a:rPr lang="en-US" dirty="0" smtClean="0">
                <a:effectLst/>
              </a:rPr>
            </a:br>
            <a:r>
              <a:rPr lang="en-US" dirty="0" smtClean="0">
                <a:effectLst/>
              </a:rPr>
              <a:t>Emperor</a:t>
            </a:r>
            <a:br>
              <a:rPr lang="en-US" dirty="0" smtClean="0">
                <a:effectLst/>
              </a:rPr>
            </a:br>
            <a:r>
              <a:rPr lang="en-US" dirty="0" smtClean="0">
                <a:effectLst/>
              </a:rPr>
              <a:t>618-626</a:t>
            </a:r>
          </a:p>
        </p:txBody>
      </p:sp>
      <p:pic>
        <p:nvPicPr>
          <p:cNvPr id="35844" name="Picture 4" descr="1228464369"/>
          <p:cNvPicPr>
            <a:picLocks noChangeAspect="1" noChangeArrowheads="1"/>
          </p:cNvPicPr>
          <p:nvPr/>
        </p:nvPicPr>
        <p:blipFill>
          <a:blip r:embed="rId2" cstate="print"/>
          <a:srcRect/>
          <a:stretch>
            <a:fillRect/>
          </a:stretch>
        </p:blipFill>
        <p:spPr bwMode="auto">
          <a:xfrm>
            <a:off x="0" y="0"/>
            <a:ext cx="5649913"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13582"/>
          </a:xfrm>
        </p:spPr>
        <p:txBody>
          <a:bodyPr/>
          <a:lstStyle/>
          <a:p>
            <a:pPr algn="ctr"/>
            <a:r>
              <a:rPr lang="en-US" dirty="0" err="1" smtClean="0"/>
              <a:t>Chang’an</a:t>
            </a:r>
            <a:r>
              <a:rPr lang="en-US" dirty="0" smtClean="0"/>
              <a:t> and </a:t>
            </a:r>
            <a:r>
              <a:rPr lang="en-US" dirty="0" err="1" smtClean="0"/>
              <a:t>Silla</a:t>
            </a:r>
            <a:endParaRPr lang="en-US" dirty="0"/>
          </a:p>
        </p:txBody>
      </p:sp>
      <p:pic>
        <p:nvPicPr>
          <p:cNvPr id="82946" name="Picture 2" descr="http://www.sacu.org/maps/pmap1.png"/>
          <p:cNvPicPr>
            <a:picLocks noChangeAspect="1" noChangeArrowheads="1"/>
          </p:cNvPicPr>
          <p:nvPr/>
        </p:nvPicPr>
        <p:blipFill>
          <a:blip r:embed="rId2" cstate="print"/>
          <a:srcRect/>
          <a:stretch>
            <a:fillRect/>
          </a:stretch>
        </p:blipFill>
        <p:spPr bwMode="auto">
          <a:xfrm>
            <a:off x="304800" y="1066800"/>
            <a:ext cx="8567145" cy="5791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533400"/>
          </a:xfrm>
        </p:spPr>
        <p:txBody>
          <a:bodyPr>
            <a:noAutofit/>
          </a:bodyPr>
          <a:lstStyle/>
          <a:p>
            <a:pPr algn="ctr"/>
            <a:r>
              <a:rPr lang="en-US" sz="3400" dirty="0" smtClean="0"/>
              <a:t>Tang Culture</a:t>
            </a:r>
            <a:endParaRPr lang="en-US" sz="2800" dirty="0">
              <a:effectLst/>
            </a:endParaRPr>
          </a:p>
        </p:txBody>
      </p:sp>
      <p:sp>
        <p:nvSpPr>
          <p:cNvPr id="4" name="Content Placeholder 3"/>
          <p:cNvSpPr>
            <a:spLocks noGrp="1"/>
          </p:cNvSpPr>
          <p:nvPr>
            <p:ph sz="half" idx="4294967295"/>
          </p:nvPr>
        </p:nvSpPr>
        <p:spPr>
          <a:xfrm>
            <a:off x="152400" y="685800"/>
            <a:ext cx="8991600" cy="6172200"/>
          </a:xfrm>
        </p:spPr>
        <p:txBody>
          <a:bodyPr>
            <a:noAutofit/>
          </a:bodyPr>
          <a:lstStyle/>
          <a:p>
            <a:r>
              <a:rPr lang="en-US" sz="2600" dirty="0" smtClean="0">
                <a:solidFill>
                  <a:srgbClr val="FFC000"/>
                </a:solidFill>
              </a:rPr>
              <a:t>Ministry of Rights </a:t>
            </a:r>
            <a:r>
              <a:rPr lang="en-US" sz="2600" dirty="0" smtClean="0"/>
              <a:t>created to oversee examinations and students could now earn title </a:t>
            </a:r>
            <a:r>
              <a:rPr lang="en-US" sz="2600" dirty="0" smtClean="0">
                <a:solidFill>
                  <a:srgbClr val="FFC000"/>
                </a:solidFill>
              </a:rPr>
              <a:t>jinshi</a:t>
            </a:r>
            <a:r>
              <a:rPr lang="en-US" sz="2600" dirty="0" smtClean="0"/>
              <a:t> for passing hardest ones; could hold highest positions although birth/family connections still of great importance</a:t>
            </a:r>
          </a:p>
          <a:p>
            <a:r>
              <a:rPr lang="en-US" sz="2600" dirty="0" smtClean="0"/>
              <a:t>Buddhism had started spreading in post-Han China</a:t>
            </a:r>
          </a:p>
          <a:p>
            <a:r>
              <a:rPr lang="en-US" sz="2600" dirty="0" smtClean="0">
                <a:solidFill>
                  <a:srgbClr val="FFC000"/>
                </a:solidFill>
              </a:rPr>
              <a:t>Pure land </a:t>
            </a:r>
            <a:r>
              <a:rPr lang="en-US" sz="2600" dirty="0" smtClean="0"/>
              <a:t>strain of </a:t>
            </a:r>
            <a:r>
              <a:rPr lang="en-US" sz="2600" dirty="0" smtClean="0">
                <a:solidFill>
                  <a:srgbClr val="FFC000"/>
                </a:solidFill>
              </a:rPr>
              <a:t>Mahayana Buddhism </a:t>
            </a:r>
            <a:r>
              <a:rPr lang="en-US" sz="2600" dirty="0" smtClean="0"/>
              <a:t>became</a:t>
            </a:r>
            <a:r>
              <a:rPr lang="en-US" sz="2600" dirty="0" smtClean="0">
                <a:solidFill>
                  <a:srgbClr val="FFC000"/>
                </a:solidFill>
              </a:rPr>
              <a:t> </a:t>
            </a:r>
            <a:r>
              <a:rPr lang="en-US" sz="2600" dirty="0" smtClean="0"/>
              <a:t>popular w/ peasants (emphasized salvation) while </a:t>
            </a:r>
            <a:r>
              <a:rPr lang="en-US" sz="2600" dirty="0" smtClean="0">
                <a:solidFill>
                  <a:srgbClr val="FFC000"/>
                </a:solidFill>
              </a:rPr>
              <a:t>Chan/Zen</a:t>
            </a:r>
            <a:r>
              <a:rPr lang="en-US" sz="2600" dirty="0" smtClean="0"/>
              <a:t> appealed to educated classes (emphasized meditation, nature’s beauty)</a:t>
            </a:r>
          </a:p>
          <a:p>
            <a:r>
              <a:rPr lang="en-US" sz="2600" dirty="0"/>
              <a:t>Buddhism reached height w/ </a:t>
            </a:r>
            <a:r>
              <a:rPr lang="en-US" sz="2600" dirty="0">
                <a:solidFill>
                  <a:srgbClr val="FFC000"/>
                </a:solidFill>
              </a:rPr>
              <a:t>Empress Wu </a:t>
            </a:r>
            <a:r>
              <a:rPr lang="en-US" sz="2600" dirty="0"/>
              <a:t>(late 600s) who wanted it be state </a:t>
            </a:r>
            <a:r>
              <a:rPr lang="en-US" sz="2600" dirty="0" smtClean="0"/>
              <a:t>religion</a:t>
            </a:r>
            <a:endParaRPr lang="en-US" sz="2600" dirty="0"/>
          </a:p>
          <a:p>
            <a:r>
              <a:rPr lang="en-US" sz="2600" dirty="0"/>
              <a:t>Made Confucian/Daoist rivals angry &amp; led to </a:t>
            </a:r>
            <a:r>
              <a:rPr lang="en-US" sz="2600" dirty="0" smtClean="0"/>
              <a:t>anti-Buddhist </a:t>
            </a:r>
            <a:r>
              <a:rPr lang="en-US" sz="2600" dirty="0"/>
              <a:t>backlash in which </a:t>
            </a:r>
            <a:r>
              <a:rPr lang="en-US" sz="2600" dirty="0">
                <a:solidFill>
                  <a:srgbClr val="FFC000"/>
                </a:solidFill>
              </a:rPr>
              <a:t>Emperor </a:t>
            </a:r>
            <a:r>
              <a:rPr lang="en-US" sz="2600" dirty="0" err="1">
                <a:solidFill>
                  <a:srgbClr val="FFC000"/>
                </a:solidFill>
              </a:rPr>
              <a:t>Wuzong</a:t>
            </a:r>
            <a:r>
              <a:rPr lang="en-US" sz="2600" dirty="0">
                <a:solidFill>
                  <a:srgbClr val="FFC000"/>
                </a:solidFill>
              </a:rPr>
              <a:t> </a:t>
            </a:r>
            <a:r>
              <a:rPr lang="en-US" sz="2600" dirty="0"/>
              <a:t>persecuted in mid </a:t>
            </a:r>
            <a:r>
              <a:rPr lang="en-US" sz="2600" dirty="0" smtClean="0"/>
              <a:t>800s (next dynasty) which weakened Buddhist </a:t>
            </a:r>
            <a:r>
              <a:rPr lang="en-US" sz="2600" dirty="0"/>
              <a:t>monastic influence over gov’t</a:t>
            </a:r>
          </a:p>
          <a:p>
            <a:endParaRPr lang="en-US" sz="1600" dirty="0" smtClean="0"/>
          </a:p>
        </p:txBody>
      </p:sp>
    </p:spTree>
    <p:extLst>
      <p:ext uri="{BB962C8B-B14F-4D97-AF65-F5344CB8AC3E}">
        <p14:creationId xmlns:p14="http://schemas.microsoft.com/office/powerpoint/2010/main" val="38885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xfrm>
            <a:off x="228600" y="0"/>
            <a:ext cx="3505200" cy="5029200"/>
          </a:xfrm>
          <a:noFill/>
        </p:spPr>
        <p:txBody>
          <a:bodyPr vert="horz" wrap="square" lIns="91440" tIns="45720" bIns="45720" numCol="1" anchorCtr="0" compatLnSpc="1">
            <a:prstTxWarp prst="textNoShape">
              <a:avLst/>
            </a:prstTxWarp>
          </a:bodyPr>
          <a:lstStyle/>
          <a:p>
            <a:pPr algn="ctr"/>
            <a:r>
              <a:rPr lang="en-US" dirty="0" smtClean="0">
                <a:effectLst/>
              </a:rPr>
              <a:t>Empress Wu</a:t>
            </a:r>
            <a:br>
              <a:rPr lang="en-US" dirty="0" smtClean="0">
                <a:effectLst/>
              </a:rPr>
            </a:br>
            <a:r>
              <a:rPr lang="en-US" dirty="0" smtClean="0">
                <a:effectLst/>
              </a:rPr>
              <a:t/>
            </a:r>
            <a:br>
              <a:rPr lang="en-US" dirty="0" smtClean="0">
                <a:effectLst/>
              </a:rPr>
            </a:br>
            <a:r>
              <a:rPr lang="en-US" dirty="0" smtClean="0">
                <a:effectLst/>
              </a:rPr>
              <a:t>r. 690-705</a:t>
            </a:r>
          </a:p>
        </p:txBody>
      </p:sp>
      <p:pic>
        <p:nvPicPr>
          <p:cNvPr id="36869" name="Picture 5" descr="File:A Tang Dynasty Empress Wu Zetian.JPG">
            <a:hlinkClick r:id="rId2"/>
          </p:cNvPr>
          <p:cNvPicPr>
            <a:picLocks noChangeAspect="1" noChangeArrowheads="1"/>
          </p:cNvPicPr>
          <p:nvPr/>
        </p:nvPicPr>
        <p:blipFill>
          <a:blip r:embed="rId3" cstate="print"/>
          <a:srcRect/>
          <a:stretch>
            <a:fillRect/>
          </a:stretch>
        </p:blipFill>
        <p:spPr bwMode="auto">
          <a:xfrm>
            <a:off x="3886200" y="0"/>
            <a:ext cx="5507038"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0" name="Picture 8" descr="http://1.bp.blogspot.com/-M9CjXp0guRk/UPcjqAzZWxI/AAAAAAAACNU/hun72SCV5NE/s1600/+Longmen+Caves.BMP"/>
          <p:cNvPicPr>
            <a:picLocks noChangeAspect="1" noChangeArrowheads="1"/>
          </p:cNvPicPr>
          <p:nvPr/>
        </p:nvPicPr>
        <p:blipFill>
          <a:blip r:embed="rId2" cstate="print"/>
          <a:srcRect/>
          <a:stretch>
            <a:fillRect/>
          </a:stretch>
        </p:blipFill>
        <p:spPr bwMode="auto">
          <a:xfrm>
            <a:off x="0" y="3352800"/>
            <a:ext cx="5598950" cy="3733800"/>
          </a:xfrm>
          <a:prstGeom prst="rect">
            <a:avLst/>
          </a:prstGeom>
          <a:noFill/>
        </p:spPr>
      </p:pic>
      <p:sp>
        <p:nvSpPr>
          <p:cNvPr id="2" name="Title 1"/>
          <p:cNvSpPr>
            <a:spLocks noGrp="1"/>
          </p:cNvSpPr>
          <p:nvPr>
            <p:ph type="title"/>
          </p:nvPr>
        </p:nvSpPr>
        <p:spPr>
          <a:xfrm>
            <a:off x="4572000" y="253218"/>
            <a:ext cx="4114800" cy="1118382"/>
          </a:xfrm>
        </p:spPr>
        <p:txBody>
          <a:bodyPr>
            <a:noAutofit/>
          </a:bodyPr>
          <a:lstStyle/>
          <a:p>
            <a:pPr algn="ctr"/>
            <a:r>
              <a:rPr lang="en-US" sz="3200" dirty="0" smtClean="0"/>
              <a:t>Luoyang Buddhist Statues</a:t>
            </a:r>
            <a:endParaRPr lang="en-US" sz="3200" dirty="0"/>
          </a:p>
        </p:txBody>
      </p:sp>
      <p:pic>
        <p:nvPicPr>
          <p:cNvPr id="84994" name="Picture 2" descr="http://media-1.web.britannica.com/eb-media/04/2204-004-599F1436.jpg"/>
          <p:cNvPicPr>
            <a:picLocks noChangeAspect="1" noChangeArrowheads="1"/>
          </p:cNvPicPr>
          <p:nvPr/>
        </p:nvPicPr>
        <p:blipFill>
          <a:blip r:embed="rId3" cstate="print"/>
          <a:srcRect/>
          <a:stretch>
            <a:fillRect/>
          </a:stretch>
        </p:blipFill>
        <p:spPr bwMode="auto">
          <a:xfrm>
            <a:off x="0" y="228600"/>
            <a:ext cx="4548632" cy="3352800"/>
          </a:xfrm>
          <a:prstGeom prst="rect">
            <a:avLst/>
          </a:prstGeom>
          <a:noFill/>
        </p:spPr>
      </p:pic>
      <p:pic>
        <p:nvPicPr>
          <p:cNvPr id="84996" name="Picture 4" descr="http://www.chinadiscovery.com/assets/images/luoyang/longmen-grottoes/longmen-grottoes-luoyang-full.jpg"/>
          <p:cNvPicPr>
            <a:picLocks noChangeAspect="1" noChangeArrowheads="1"/>
          </p:cNvPicPr>
          <p:nvPr/>
        </p:nvPicPr>
        <p:blipFill>
          <a:blip r:embed="rId4" cstate="print"/>
          <a:srcRect/>
          <a:stretch>
            <a:fillRect/>
          </a:stretch>
        </p:blipFill>
        <p:spPr bwMode="auto">
          <a:xfrm>
            <a:off x="4572000" y="1371600"/>
            <a:ext cx="4809343" cy="33528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a:xfrm>
            <a:off x="5562600" y="457200"/>
            <a:ext cx="3581400" cy="5334000"/>
          </a:xfrm>
          <a:noFill/>
        </p:spPr>
        <p:txBody>
          <a:bodyPr vert="horz" wrap="square" lIns="91440" tIns="45720" bIns="45720" numCol="1" anchorCtr="0" compatLnSpc="1">
            <a:prstTxWarp prst="textNoShape">
              <a:avLst/>
            </a:prstTxWarp>
            <a:normAutofit fontScale="90000"/>
          </a:bodyPr>
          <a:lstStyle/>
          <a:p>
            <a:pPr algn="ctr"/>
            <a:r>
              <a:rPr lang="en-US" dirty="0" err="1" smtClean="0">
                <a:effectLst/>
              </a:rPr>
              <a:t>Wuzong</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(Buddhist Basher of Song Dynasty)</a:t>
            </a:r>
            <a:br>
              <a:rPr lang="en-US" dirty="0" smtClean="0">
                <a:effectLst/>
              </a:rPr>
            </a:br>
            <a:r>
              <a:rPr lang="en-US" dirty="0" smtClean="0">
                <a:effectLst/>
              </a:rPr>
              <a:t/>
            </a:r>
            <a:br>
              <a:rPr lang="en-US" dirty="0" smtClean="0">
                <a:effectLst/>
              </a:rPr>
            </a:br>
            <a:r>
              <a:rPr lang="en-US" dirty="0" smtClean="0">
                <a:effectLst/>
              </a:rPr>
              <a:t>r. 841-847</a:t>
            </a:r>
          </a:p>
        </p:txBody>
      </p:sp>
      <p:pic>
        <p:nvPicPr>
          <p:cNvPr id="38917" name="Picture 5" descr="Wuzong-709963"/>
          <p:cNvPicPr>
            <a:picLocks noChangeAspect="1" noChangeArrowheads="1"/>
          </p:cNvPicPr>
          <p:nvPr/>
        </p:nvPicPr>
        <p:blipFill>
          <a:blip r:embed="rId2" cstate="print"/>
          <a:srcRect/>
          <a:stretch>
            <a:fillRect/>
          </a:stretch>
        </p:blipFill>
        <p:spPr bwMode="auto">
          <a:xfrm>
            <a:off x="0" y="0"/>
            <a:ext cx="5846763"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85800"/>
          </a:xfrm>
        </p:spPr>
        <p:txBody>
          <a:bodyPr>
            <a:noAutofit/>
          </a:bodyPr>
          <a:lstStyle/>
          <a:p>
            <a:pPr algn="ctr"/>
            <a:r>
              <a:rPr lang="en-US" sz="3600" dirty="0" smtClean="0"/>
              <a:t>Tang Decline and Fall</a:t>
            </a:r>
            <a:endParaRPr lang="en-US" sz="2800" dirty="0">
              <a:effectLst/>
            </a:endParaRPr>
          </a:p>
        </p:txBody>
      </p:sp>
      <p:sp>
        <p:nvSpPr>
          <p:cNvPr id="4" name="Content Placeholder 3"/>
          <p:cNvSpPr>
            <a:spLocks noGrp="1"/>
          </p:cNvSpPr>
          <p:nvPr>
            <p:ph sz="half" idx="4294967295"/>
          </p:nvPr>
        </p:nvSpPr>
        <p:spPr>
          <a:xfrm>
            <a:off x="135340" y="914400"/>
            <a:ext cx="8991600" cy="5791200"/>
          </a:xfrm>
        </p:spPr>
        <p:txBody>
          <a:bodyPr>
            <a:noAutofit/>
          </a:bodyPr>
          <a:lstStyle/>
          <a:p>
            <a:r>
              <a:rPr lang="en-US" sz="3000" dirty="0" smtClean="0">
                <a:solidFill>
                  <a:srgbClr val="FFC000"/>
                </a:solidFill>
              </a:rPr>
              <a:t>Emperor Xuanzong </a:t>
            </a:r>
            <a:r>
              <a:rPr lang="en-US" sz="3000" dirty="0" smtClean="0"/>
              <a:t>marks height of Tang culturally, politically but he encouraged over-expansion, neglected state affairs &amp; became infatuated w/ concubine </a:t>
            </a:r>
            <a:r>
              <a:rPr lang="en-US" sz="3000" dirty="0" smtClean="0">
                <a:solidFill>
                  <a:srgbClr val="FFC000"/>
                </a:solidFill>
              </a:rPr>
              <a:t>Yang Guifei </a:t>
            </a:r>
            <a:r>
              <a:rPr lang="en-US" sz="3000" dirty="0" smtClean="0"/>
              <a:t>whose family started to influence court politics</a:t>
            </a:r>
          </a:p>
          <a:p>
            <a:r>
              <a:rPr lang="en-US" sz="3000" dirty="0" smtClean="0"/>
              <a:t>A revolt led to execution of Guifei &amp; Tang leaders never regained prominence and power after Xuanzong dies</a:t>
            </a:r>
          </a:p>
          <a:p>
            <a:r>
              <a:rPr lang="en-US" sz="3000" dirty="0" smtClean="0"/>
              <a:t>The Tang lost central control, regional lords raised personal armies &amp; stopped paying taxes, peasant uprisings occurred and dynastic cycle started anew in early 900s 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5562600" y="228600"/>
            <a:ext cx="3581400" cy="5029200"/>
          </a:xfrm>
          <a:noFill/>
        </p:spPr>
        <p:txBody>
          <a:bodyPr vert="horz" wrap="square" lIns="91440" tIns="45720" bIns="45720" numCol="1" anchorCtr="0" compatLnSpc="1">
            <a:prstTxWarp prst="textNoShape">
              <a:avLst/>
            </a:prstTxWarp>
          </a:bodyPr>
          <a:lstStyle/>
          <a:p>
            <a:pPr algn="ctr"/>
            <a:r>
              <a:rPr lang="en-US" dirty="0" smtClean="0">
                <a:effectLst/>
              </a:rPr>
              <a:t>Xuanzong</a:t>
            </a:r>
            <a:br>
              <a:rPr lang="en-US" dirty="0" smtClean="0">
                <a:effectLst/>
              </a:rPr>
            </a:br>
            <a:r>
              <a:rPr lang="en-US" dirty="0" smtClean="0">
                <a:effectLst/>
              </a:rPr>
              <a:t/>
            </a:r>
            <a:br>
              <a:rPr lang="en-US" dirty="0" smtClean="0">
                <a:effectLst/>
              </a:rPr>
            </a:br>
            <a:r>
              <a:rPr lang="en-US" dirty="0" smtClean="0">
                <a:effectLst/>
              </a:rPr>
              <a:t>r. 713-756</a:t>
            </a:r>
          </a:p>
        </p:txBody>
      </p:sp>
      <p:pic>
        <p:nvPicPr>
          <p:cNvPr id="40965" name="Picture 5" descr="Tang-xuanzong"/>
          <p:cNvPicPr>
            <a:picLocks noChangeAspect="1" noChangeArrowheads="1"/>
          </p:cNvPicPr>
          <p:nvPr/>
        </p:nvPicPr>
        <p:blipFill>
          <a:blip r:embed="rId2" cstate="print"/>
          <a:srcRect/>
          <a:stretch>
            <a:fillRect/>
          </a:stretch>
        </p:blipFill>
        <p:spPr bwMode="auto">
          <a:xfrm>
            <a:off x="0" y="0"/>
            <a:ext cx="5400675"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Shang Era Bronze</a:t>
            </a:r>
            <a:endParaRPr lang="en-US" dirty="0"/>
          </a:p>
        </p:txBody>
      </p:sp>
      <p:pic>
        <p:nvPicPr>
          <p:cNvPr id="20482" name="Picture 2" descr="http://images.wikia.com/uncyclopedia/images/4/42/Shang_Dynasty_bronze_ax_head.jpg"/>
          <p:cNvPicPr>
            <a:picLocks noChangeAspect="1" noChangeArrowheads="1"/>
          </p:cNvPicPr>
          <p:nvPr/>
        </p:nvPicPr>
        <p:blipFill>
          <a:blip r:embed="rId2" cstate="print"/>
          <a:srcRect/>
          <a:stretch>
            <a:fillRect/>
          </a:stretch>
        </p:blipFill>
        <p:spPr bwMode="auto">
          <a:xfrm>
            <a:off x="0" y="1905000"/>
            <a:ext cx="4343400" cy="3915780"/>
          </a:xfrm>
          <a:prstGeom prst="rect">
            <a:avLst/>
          </a:prstGeom>
          <a:noFill/>
        </p:spPr>
      </p:pic>
      <p:pic>
        <p:nvPicPr>
          <p:cNvPr id="20484" name="Picture 4" descr="http://historyofinformation.com/images/shang_dynasty_bronze_guang.jpg"/>
          <p:cNvPicPr>
            <a:picLocks noChangeAspect="1" noChangeArrowheads="1"/>
          </p:cNvPicPr>
          <p:nvPr/>
        </p:nvPicPr>
        <p:blipFill>
          <a:blip r:embed="rId3" cstate="print"/>
          <a:srcRect/>
          <a:stretch>
            <a:fillRect/>
          </a:stretch>
        </p:blipFill>
        <p:spPr bwMode="auto">
          <a:xfrm>
            <a:off x="4338119" y="1905000"/>
            <a:ext cx="4805881" cy="3886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p:cNvSpPr>
          <p:nvPr>
            <p:ph type="title" idx="4294967295"/>
          </p:nvPr>
        </p:nvSpPr>
        <p:spPr bwMode="auto">
          <a:noFill/>
        </p:spPr>
        <p:txBody>
          <a:bodyPr vert="horz" wrap="square" lIns="91440" tIns="45720" bIns="45720" numCol="1" anchorCtr="0" compatLnSpc="1">
            <a:prstTxWarp prst="textNoShape">
              <a:avLst/>
            </a:prstTxWarp>
          </a:bodyPr>
          <a:lstStyle/>
          <a:p>
            <a:pPr algn="ctr"/>
            <a:r>
              <a:rPr lang="en-US" smtClean="0">
                <a:effectLst/>
              </a:rPr>
              <a:t>Yang Guifei</a:t>
            </a:r>
          </a:p>
        </p:txBody>
      </p:sp>
      <p:pic>
        <p:nvPicPr>
          <p:cNvPr id="41990" name="Picture 6" descr="File:Ch'ien Hsüan 002.jpg">
            <a:hlinkClick r:id="rId2"/>
          </p:cNvPr>
          <p:cNvPicPr>
            <a:picLocks noChangeAspect="1" noChangeArrowheads="1"/>
          </p:cNvPicPr>
          <p:nvPr/>
        </p:nvPicPr>
        <p:blipFill>
          <a:blip r:embed="rId3" cstate="print"/>
          <a:srcRect/>
          <a:stretch>
            <a:fillRect/>
          </a:stretch>
        </p:blipFill>
        <p:spPr bwMode="auto">
          <a:xfrm>
            <a:off x="0" y="1447800"/>
            <a:ext cx="9144000" cy="5326063"/>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066800"/>
          </a:xfrm>
        </p:spPr>
        <p:txBody>
          <a:bodyPr>
            <a:noAutofit/>
          </a:bodyPr>
          <a:lstStyle/>
          <a:p>
            <a:pPr algn="ctr"/>
            <a:r>
              <a:rPr lang="en-US" sz="3400" dirty="0" smtClean="0"/>
              <a:t>The Song Dynasty</a:t>
            </a:r>
            <a:r>
              <a:rPr lang="en-US" sz="3600" dirty="0" smtClean="0"/>
              <a:t/>
            </a:r>
            <a:br>
              <a:rPr lang="en-US" sz="3600" dirty="0" smtClean="0"/>
            </a:br>
            <a:r>
              <a:rPr lang="en-US" sz="2800" dirty="0" smtClean="0"/>
              <a:t>960-1279 CE</a:t>
            </a:r>
            <a:endParaRPr lang="en-US" sz="2800" dirty="0">
              <a:effectLst/>
            </a:endParaRPr>
          </a:p>
        </p:txBody>
      </p:sp>
      <p:sp>
        <p:nvSpPr>
          <p:cNvPr id="4" name="Content Placeholder 3"/>
          <p:cNvSpPr>
            <a:spLocks noGrp="1"/>
          </p:cNvSpPr>
          <p:nvPr>
            <p:ph sz="half" idx="4294967295"/>
          </p:nvPr>
        </p:nvSpPr>
        <p:spPr>
          <a:xfrm>
            <a:off x="152400" y="1143000"/>
            <a:ext cx="8839200" cy="5715000"/>
          </a:xfrm>
        </p:spPr>
        <p:txBody>
          <a:bodyPr>
            <a:noAutofit/>
          </a:bodyPr>
          <a:lstStyle/>
          <a:p>
            <a:r>
              <a:rPr lang="en-US" dirty="0" smtClean="0"/>
              <a:t>After final Tang emperor resigns in 907, it looked like there would be another era of chaos but Zhao Kuangyin reunited China and took title </a:t>
            </a:r>
            <a:r>
              <a:rPr lang="en-US" dirty="0" smtClean="0">
                <a:solidFill>
                  <a:srgbClr val="FFC000"/>
                </a:solidFill>
              </a:rPr>
              <a:t>Emperor Taizu</a:t>
            </a:r>
          </a:p>
          <a:p>
            <a:r>
              <a:rPr lang="en-US" dirty="0" smtClean="0"/>
              <a:t>Able to subdue all other rivals except </a:t>
            </a:r>
            <a:r>
              <a:rPr lang="en-US" dirty="0" smtClean="0">
                <a:solidFill>
                  <a:srgbClr val="FFC000"/>
                </a:solidFill>
              </a:rPr>
              <a:t>Liao Dynasty </a:t>
            </a:r>
            <a:r>
              <a:rPr lang="en-US" dirty="0" smtClean="0"/>
              <a:t>also founded in 907 by nomadic </a:t>
            </a:r>
            <a:r>
              <a:rPr lang="en-US" dirty="0" smtClean="0">
                <a:solidFill>
                  <a:srgbClr val="FFC000"/>
                </a:solidFill>
              </a:rPr>
              <a:t>Khitan</a:t>
            </a:r>
            <a:r>
              <a:rPr lang="en-US" dirty="0" smtClean="0"/>
              <a:t> peoples of Manchuria who were </a:t>
            </a:r>
            <a:r>
              <a:rPr lang="en-US" dirty="0" smtClean="0">
                <a:solidFill>
                  <a:srgbClr val="FFC000"/>
                </a:solidFill>
              </a:rPr>
              <a:t>Sinified</a:t>
            </a:r>
            <a:r>
              <a:rPr lang="en-US" dirty="0" smtClean="0"/>
              <a:t>; Song forced to pay tribute to Liao</a:t>
            </a:r>
          </a:p>
          <a:p>
            <a:r>
              <a:rPr lang="en-US" dirty="0" smtClean="0"/>
              <a:t>Never match the Tang in size of empire and Confucian scholar-gentry make biggest comeback yet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6096000" y="762000"/>
            <a:ext cx="3048000" cy="5029200"/>
          </a:xfrm>
          <a:noFill/>
        </p:spPr>
        <p:txBody>
          <a:bodyPr vert="horz" wrap="square" lIns="91440" tIns="45720" bIns="45720" numCol="1" anchorCtr="0" compatLnSpc="1">
            <a:prstTxWarp prst="textNoShape">
              <a:avLst/>
            </a:prstTxWarp>
            <a:normAutofit/>
          </a:bodyPr>
          <a:lstStyle/>
          <a:p>
            <a:pPr algn="ctr"/>
            <a:r>
              <a:rPr lang="en-US" dirty="0" smtClean="0">
                <a:effectLst/>
              </a:rPr>
              <a:t>Zhao </a:t>
            </a:r>
            <a:r>
              <a:rPr lang="en-US" dirty="0" err="1" smtClean="0">
                <a:effectLst/>
              </a:rPr>
              <a:t>Kuangyin</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a:t>
            </a:r>
            <a:r>
              <a:rPr lang="en-US" dirty="0" err="1" smtClean="0">
                <a:effectLst/>
              </a:rPr>
              <a:t>EmperorTaizu</a:t>
            </a:r>
            <a:r>
              <a:rPr lang="en-US" dirty="0" smtClean="0">
                <a:effectLst/>
              </a:rPr>
              <a:t>)</a:t>
            </a:r>
            <a:br>
              <a:rPr lang="en-US" dirty="0" smtClean="0">
                <a:effectLst/>
              </a:rPr>
            </a:br>
            <a:r>
              <a:rPr lang="en-US" dirty="0" smtClean="0">
                <a:effectLst/>
              </a:rPr>
              <a:t/>
            </a:r>
            <a:br>
              <a:rPr lang="en-US" dirty="0" smtClean="0">
                <a:effectLst/>
              </a:rPr>
            </a:br>
            <a:r>
              <a:rPr lang="en-US" dirty="0" smtClean="0">
                <a:effectLst/>
              </a:rPr>
              <a:t>r. 960-976</a:t>
            </a:r>
          </a:p>
        </p:txBody>
      </p:sp>
      <p:pic>
        <p:nvPicPr>
          <p:cNvPr id="2050" name="Picture 2" descr="File:Song Taizu.jpg">
            <a:hlinkClick r:id="rId2"/>
          </p:cNvPr>
          <p:cNvPicPr>
            <a:picLocks noChangeAspect="1" noChangeArrowheads="1"/>
          </p:cNvPicPr>
          <p:nvPr/>
        </p:nvPicPr>
        <p:blipFill>
          <a:blip r:embed="rId3" cstate="print"/>
          <a:srcRect/>
          <a:stretch>
            <a:fillRect/>
          </a:stretch>
        </p:blipFill>
        <p:spPr bwMode="auto">
          <a:xfrm>
            <a:off x="0" y="0"/>
            <a:ext cx="6172200" cy="6858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9" name="Object 3"/>
          <p:cNvGraphicFramePr>
            <a:graphicFrameLocks noChangeAspect="1"/>
          </p:cNvGraphicFramePr>
          <p:nvPr/>
        </p:nvGraphicFramePr>
        <p:xfrm>
          <a:off x="914400" y="0"/>
          <a:ext cx="7229848" cy="6858000"/>
        </p:xfrm>
        <a:graphic>
          <a:graphicData uri="http://schemas.openxmlformats.org/presentationml/2006/ole">
            <mc:AlternateContent xmlns:mc="http://schemas.openxmlformats.org/markup-compatibility/2006">
              <mc:Choice xmlns:v="urn:schemas-microsoft-com:vml" Requires="v">
                <p:oleObj spid="_x0000_s111653" name="Photo Editor Photo" r:id="rId3" imgW="3132091" imgH="2949196" progId="">
                  <p:embed/>
                </p:oleObj>
              </mc:Choice>
              <mc:Fallback>
                <p:oleObj name="Photo Editor Photo" r:id="rId3" imgW="3132091" imgH="294919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7229848" cy="6858000"/>
                      </a:xfrm>
                      <a:prstGeom prst="rect">
                        <a:avLst/>
                      </a:prstGeom>
                      <a:noFill/>
                      <a:ln w="25400">
                        <a:solidFill>
                          <a:srgbClr val="045F9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85800"/>
          </a:xfrm>
        </p:spPr>
        <p:txBody>
          <a:bodyPr>
            <a:noAutofit/>
          </a:bodyPr>
          <a:lstStyle/>
          <a:p>
            <a:pPr algn="ctr"/>
            <a:r>
              <a:rPr lang="en-US" sz="3400" dirty="0" smtClean="0"/>
              <a:t>Neo-Confucianism in Song Era</a:t>
            </a:r>
            <a:endParaRPr lang="en-US" sz="2800" dirty="0">
              <a:effectLst/>
            </a:endParaRPr>
          </a:p>
        </p:txBody>
      </p:sp>
      <p:sp>
        <p:nvSpPr>
          <p:cNvPr id="4" name="Content Placeholder 3"/>
          <p:cNvSpPr>
            <a:spLocks noGrp="1"/>
          </p:cNvSpPr>
          <p:nvPr>
            <p:ph sz="half" idx="4294967295"/>
          </p:nvPr>
        </p:nvSpPr>
        <p:spPr>
          <a:xfrm>
            <a:off x="152400" y="990600"/>
            <a:ext cx="8839200" cy="5867400"/>
          </a:xfrm>
        </p:spPr>
        <p:txBody>
          <a:bodyPr>
            <a:noAutofit/>
          </a:bodyPr>
          <a:lstStyle/>
          <a:p>
            <a:r>
              <a:rPr lang="en-US" dirty="0" smtClean="0"/>
              <a:t>Civil service exams fully routinized every 3 years but bureaucracy became bloated and over paid</a:t>
            </a:r>
          </a:p>
          <a:p>
            <a:r>
              <a:rPr lang="en-US" dirty="0" smtClean="0"/>
              <a:t>Reflected in rise of </a:t>
            </a:r>
            <a:r>
              <a:rPr lang="en-US" dirty="0" smtClean="0">
                <a:solidFill>
                  <a:srgbClr val="FFC000"/>
                </a:solidFill>
              </a:rPr>
              <a:t>Neo-Confucianism</a:t>
            </a:r>
            <a:r>
              <a:rPr lang="en-US" dirty="0" smtClean="0"/>
              <a:t> led by </a:t>
            </a:r>
            <a:r>
              <a:rPr lang="en-US" dirty="0" smtClean="0">
                <a:solidFill>
                  <a:srgbClr val="FFC000"/>
                </a:solidFill>
              </a:rPr>
              <a:t>Zhu Xi</a:t>
            </a:r>
            <a:r>
              <a:rPr lang="en-US" dirty="0" smtClean="0"/>
              <a:t> – stressed application of philosophical principles to everyday life</a:t>
            </a:r>
          </a:p>
          <a:p>
            <a:r>
              <a:rPr lang="en-US" dirty="0" smtClean="0"/>
              <a:t>Side effects included a revival of hostilities against Buddhism and foreign influences and </a:t>
            </a:r>
            <a:r>
              <a:rPr lang="en-US" dirty="0" smtClean="0">
                <a:solidFill>
                  <a:srgbClr val="FFC000"/>
                </a:solidFill>
              </a:rPr>
              <a:t>footbinding</a:t>
            </a:r>
            <a:r>
              <a:rPr lang="en-US" dirty="0" smtClean="0"/>
              <a:t> for upperclass women</a:t>
            </a:r>
            <a:endParaRPr lang="en-US" sz="2000" dirty="0" smtClean="0"/>
          </a:p>
        </p:txBody>
      </p:sp>
    </p:spTree>
    <p:extLst>
      <p:ext uri="{BB962C8B-B14F-4D97-AF65-F5344CB8AC3E}">
        <p14:creationId xmlns:p14="http://schemas.microsoft.com/office/powerpoint/2010/main" val="225748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5334000" y="228600"/>
            <a:ext cx="3581400" cy="5638800"/>
          </a:xfrm>
          <a:noFill/>
        </p:spPr>
        <p:txBody>
          <a:bodyPr vert="horz" wrap="square" lIns="91440" tIns="45720" bIns="45720" numCol="1" anchorCtr="0" compatLnSpc="1">
            <a:prstTxWarp prst="textNoShape">
              <a:avLst/>
            </a:prstTxWarp>
            <a:normAutofit fontScale="90000"/>
          </a:bodyPr>
          <a:lstStyle/>
          <a:p>
            <a:pPr algn="ctr"/>
            <a:r>
              <a:rPr lang="en-US" dirty="0" smtClean="0">
                <a:effectLst/>
              </a:rPr>
              <a:t>Zhu Xi</a:t>
            </a:r>
            <a:br>
              <a:rPr lang="en-US" dirty="0" smtClean="0">
                <a:effectLst/>
              </a:rPr>
            </a:br>
            <a:r>
              <a:rPr lang="en-US" dirty="0" smtClean="0">
                <a:effectLst/>
              </a:rPr>
              <a:t/>
            </a:r>
            <a:br>
              <a:rPr lang="en-US" dirty="0" smtClean="0">
                <a:effectLst/>
              </a:rPr>
            </a:br>
            <a:r>
              <a:rPr lang="en-US" dirty="0" smtClean="0">
                <a:effectLst/>
              </a:rPr>
              <a:t>Neo-</a:t>
            </a:r>
            <a:r>
              <a:rPr lang="en-US" dirty="0" err="1" smtClean="0">
                <a:effectLst/>
              </a:rPr>
              <a:t>Confucianist</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smtClean="0">
                <a:effectLst/>
              </a:rPr>
              <a:t>1130-1200</a:t>
            </a:r>
          </a:p>
        </p:txBody>
      </p:sp>
      <p:pic>
        <p:nvPicPr>
          <p:cNvPr id="30722" name="Picture 2" descr="File:Zhu-xi1.gif">
            <a:hlinkClick r:id="rId2"/>
          </p:cNvPr>
          <p:cNvPicPr>
            <a:picLocks noChangeAspect="1" noChangeArrowheads="1"/>
          </p:cNvPicPr>
          <p:nvPr/>
        </p:nvPicPr>
        <p:blipFill>
          <a:blip r:embed="rId3" cstate="print"/>
          <a:srcRect/>
          <a:stretch>
            <a:fillRect/>
          </a:stretch>
        </p:blipFill>
        <p:spPr bwMode="auto">
          <a:xfrm>
            <a:off x="0" y="0"/>
            <a:ext cx="5258911" cy="6705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737382"/>
          </a:xfrm>
        </p:spPr>
        <p:txBody>
          <a:bodyPr>
            <a:normAutofit fontScale="90000"/>
          </a:bodyPr>
          <a:lstStyle/>
          <a:p>
            <a:pPr algn="ctr"/>
            <a:r>
              <a:rPr lang="en-US" dirty="0" err="1" smtClean="0"/>
              <a:t>Footbinding</a:t>
            </a:r>
            <a:endParaRPr lang="en-US" dirty="0"/>
          </a:p>
        </p:txBody>
      </p:sp>
      <p:pic>
        <p:nvPicPr>
          <p:cNvPr id="73730" name="Picture 2" descr="File:Bound feet (X-ray).jpg">
            <a:hlinkClick r:id="rId2"/>
          </p:cNvPr>
          <p:cNvPicPr>
            <a:picLocks noChangeAspect="1" noChangeArrowheads="1"/>
          </p:cNvPicPr>
          <p:nvPr/>
        </p:nvPicPr>
        <p:blipFill>
          <a:blip r:embed="rId3" cstate="print"/>
          <a:srcRect/>
          <a:stretch>
            <a:fillRect/>
          </a:stretch>
        </p:blipFill>
        <p:spPr bwMode="auto">
          <a:xfrm>
            <a:off x="0" y="2514600"/>
            <a:ext cx="3862539" cy="2996970"/>
          </a:xfrm>
          <a:prstGeom prst="rect">
            <a:avLst/>
          </a:prstGeom>
          <a:noFill/>
        </p:spPr>
      </p:pic>
      <p:pic>
        <p:nvPicPr>
          <p:cNvPr id="73732" name="Picture 4" descr="File:Natural vs. bound feet comparison, 1902.JPG">
            <a:hlinkClick r:id="rId4"/>
          </p:cNvPr>
          <p:cNvPicPr>
            <a:picLocks noChangeAspect="1" noChangeArrowheads="1"/>
          </p:cNvPicPr>
          <p:nvPr/>
        </p:nvPicPr>
        <p:blipFill>
          <a:blip r:embed="rId5" cstate="print"/>
          <a:srcRect/>
          <a:stretch>
            <a:fillRect/>
          </a:stretch>
        </p:blipFill>
        <p:spPr bwMode="auto">
          <a:xfrm>
            <a:off x="3771900" y="1152524"/>
            <a:ext cx="5372100" cy="570547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9144000" cy="457200"/>
          </a:xfrm>
        </p:spPr>
        <p:txBody>
          <a:bodyPr>
            <a:noAutofit/>
          </a:bodyPr>
          <a:lstStyle/>
          <a:p>
            <a:pPr algn="ctr"/>
            <a:r>
              <a:rPr lang="en-US" sz="3600" dirty="0" smtClean="0"/>
              <a:t>Fall of the Song Dynasty</a:t>
            </a:r>
            <a:endParaRPr lang="en-US" sz="3600" dirty="0">
              <a:effectLst/>
            </a:endParaRPr>
          </a:p>
        </p:txBody>
      </p:sp>
      <p:sp>
        <p:nvSpPr>
          <p:cNvPr id="4" name="Content Placeholder 3"/>
          <p:cNvSpPr>
            <a:spLocks noGrp="1"/>
          </p:cNvSpPr>
          <p:nvPr>
            <p:ph sz="half" idx="4294967295"/>
          </p:nvPr>
        </p:nvSpPr>
        <p:spPr>
          <a:xfrm>
            <a:off x="152400" y="1066800"/>
            <a:ext cx="8839200" cy="5791200"/>
          </a:xfrm>
        </p:spPr>
        <p:txBody>
          <a:bodyPr>
            <a:noAutofit/>
          </a:bodyPr>
          <a:lstStyle/>
          <a:p>
            <a:r>
              <a:rPr lang="en-US" sz="3000" dirty="0" smtClean="0"/>
              <a:t>Another kingdom pushes on Song form the NW, </a:t>
            </a:r>
            <a:r>
              <a:rPr lang="en-US" sz="3000" dirty="0" smtClean="0">
                <a:solidFill>
                  <a:srgbClr val="FFC000"/>
                </a:solidFill>
              </a:rPr>
              <a:t>Xi Xia</a:t>
            </a:r>
          </a:p>
          <a:p>
            <a:r>
              <a:rPr lang="en-US" sz="3000" dirty="0" smtClean="0"/>
              <a:t>Internal problems: big scholar-gentry, inept military commanders, taxes used for court life</a:t>
            </a:r>
          </a:p>
          <a:p>
            <a:r>
              <a:rPr lang="en-US" sz="3000" dirty="0" smtClean="0"/>
              <a:t>Although Song leaders try Legalist reforms led by minister </a:t>
            </a:r>
            <a:r>
              <a:rPr lang="en-US" sz="3000" dirty="0" smtClean="0">
                <a:solidFill>
                  <a:srgbClr val="FFC000"/>
                </a:solidFill>
              </a:rPr>
              <a:t>Wang </a:t>
            </a:r>
            <a:r>
              <a:rPr lang="en-US" sz="3000" dirty="0" err="1" smtClean="0">
                <a:solidFill>
                  <a:srgbClr val="FFC000"/>
                </a:solidFill>
              </a:rPr>
              <a:t>Anshi</a:t>
            </a:r>
            <a:r>
              <a:rPr lang="en-US" sz="3000" dirty="0" smtClean="0"/>
              <a:t> – new taxes, public works projects, military training – didn’t work; Neo-Confucianists blocked changes</a:t>
            </a:r>
          </a:p>
          <a:p>
            <a:r>
              <a:rPr lang="en-US" sz="3000" dirty="0" smtClean="0"/>
              <a:t>Finally, </a:t>
            </a:r>
            <a:r>
              <a:rPr lang="en-US" sz="3000" dirty="0" smtClean="0">
                <a:solidFill>
                  <a:srgbClr val="FFC000"/>
                </a:solidFill>
              </a:rPr>
              <a:t>Jurchens</a:t>
            </a:r>
            <a:r>
              <a:rPr lang="en-US" sz="3000" dirty="0" smtClean="0"/>
              <a:t> overthrew Liao in north, established </a:t>
            </a:r>
            <a:r>
              <a:rPr lang="en-US" sz="3000" dirty="0" smtClean="0">
                <a:solidFill>
                  <a:srgbClr val="FFC000"/>
                </a:solidFill>
              </a:rPr>
              <a:t>Jin kingdom</a:t>
            </a:r>
            <a:r>
              <a:rPr lang="en-US" sz="3000" dirty="0" smtClean="0"/>
              <a:t>, invaded Song who had to flee south and established the </a:t>
            </a:r>
            <a:r>
              <a:rPr lang="en-US" sz="3000" dirty="0" smtClean="0">
                <a:solidFill>
                  <a:srgbClr val="FFC000"/>
                </a:solidFill>
              </a:rPr>
              <a:t>Southern Song</a:t>
            </a:r>
            <a:r>
              <a:rPr lang="en-US" sz="3000" dirty="0" smtClean="0"/>
              <a:t> kingdom in 1140 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5105400" y="228600"/>
            <a:ext cx="4038600" cy="5029200"/>
          </a:xfrm>
          <a:noFill/>
        </p:spPr>
        <p:txBody>
          <a:bodyPr vert="horz" wrap="square" lIns="91440" tIns="45720" bIns="45720" numCol="1" anchorCtr="0" compatLnSpc="1">
            <a:prstTxWarp prst="textNoShape">
              <a:avLst/>
            </a:prstTxWarp>
          </a:bodyPr>
          <a:lstStyle/>
          <a:p>
            <a:pPr algn="ctr"/>
            <a:r>
              <a:rPr lang="en-US" dirty="0" smtClean="0">
                <a:effectLst/>
              </a:rPr>
              <a:t>Wang </a:t>
            </a:r>
            <a:r>
              <a:rPr lang="en-US" dirty="0" err="1" smtClean="0">
                <a:effectLst/>
              </a:rPr>
              <a:t>Anshi</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Song Minister</a:t>
            </a:r>
            <a:br>
              <a:rPr lang="en-US" dirty="0" smtClean="0">
                <a:effectLst/>
              </a:rPr>
            </a:br>
            <a:r>
              <a:rPr lang="en-US" dirty="0" smtClean="0">
                <a:effectLst/>
              </a:rPr>
              <a:t>r. 1070-1086</a:t>
            </a:r>
          </a:p>
        </p:txBody>
      </p:sp>
      <p:pic>
        <p:nvPicPr>
          <p:cNvPr id="34818" name="Picture 2" descr="http://upload.wikimedia.org/wikipedia/commons/4/4a/Wang_Anshi.jpg"/>
          <p:cNvPicPr>
            <a:picLocks noChangeAspect="1" noChangeArrowheads="1"/>
          </p:cNvPicPr>
          <p:nvPr/>
        </p:nvPicPr>
        <p:blipFill>
          <a:blip r:embed="rId2" cstate="print"/>
          <a:srcRect/>
          <a:stretch>
            <a:fillRect/>
          </a:stretch>
        </p:blipFill>
        <p:spPr bwMode="auto">
          <a:xfrm>
            <a:off x="0" y="0"/>
            <a:ext cx="4955323"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914400" y="0"/>
            <a:ext cx="7299293" cy="6858000"/>
          </a:xfrm>
          <a:prstGeom prst="rect">
            <a:avLst/>
          </a:prstGeom>
          <a:noFill/>
          <a:ln w="25400">
            <a:solidFill>
              <a:srgbClr val="045F9C"/>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Oracle Bones</a:t>
            </a:r>
            <a:endParaRPr lang="en-US" dirty="0"/>
          </a:p>
        </p:txBody>
      </p:sp>
      <p:pic>
        <p:nvPicPr>
          <p:cNvPr id="24578" name="Picture 2" descr="http://www.ancientchina.co.uk/writing/explore/images/oracle_bone.jpg"/>
          <p:cNvPicPr>
            <a:picLocks noChangeAspect="1" noChangeArrowheads="1"/>
          </p:cNvPicPr>
          <p:nvPr/>
        </p:nvPicPr>
        <p:blipFill>
          <a:blip r:embed="rId2" cstate="print"/>
          <a:srcRect/>
          <a:stretch>
            <a:fillRect/>
          </a:stretch>
        </p:blipFill>
        <p:spPr bwMode="auto">
          <a:xfrm>
            <a:off x="0" y="1371600"/>
            <a:ext cx="4220934" cy="4419600"/>
          </a:xfrm>
          <a:prstGeom prst="rect">
            <a:avLst/>
          </a:prstGeom>
          <a:noFill/>
        </p:spPr>
      </p:pic>
      <p:pic>
        <p:nvPicPr>
          <p:cNvPr id="24582" name="Picture 6" descr="http://www.uncp.edu/home/rwb/oracle.jpg"/>
          <p:cNvPicPr>
            <a:picLocks noChangeAspect="1" noChangeArrowheads="1"/>
          </p:cNvPicPr>
          <p:nvPr/>
        </p:nvPicPr>
        <p:blipFill>
          <a:blip r:embed="rId3" cstate="print"/>
          <a:srcRect/>
          <a:stretch>
            <a:fillRect/>
          </a:stretch>
        </p:blipFill>
        <p:spPr bwMode="auto">
          <a:xfrm>
            <a:off x="4191000" y="1371600"/>
            <a:ext cx="4903252" cy="44196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1346"/>
            <a:ext cx="9144000" cy="457200"/>
          </a:xfrm>
        </p:spPr>
        <p:txBody>
          <a:bodyPr>
            <a:noAutofit/>
          </a:bodyPr>
          <a:lstStyle/>
          <a:p>
            <a:pPr algn="ctr"/>
            <a:r>
              <a:rPr lang="en-US" sz="3200" dirty="0" smtClean="0"/>
              <a:t>Tang-Song Golden Age</a:t>
            </a:r>
            <a:endParaRPr lang="en-US" sz="3200" dirty="0">
              <a:effectLst/>
            </a:endParaRPr>
          </a:p>
        </p:txBody>
      </p:sp>
      <p:sp>
        <p:nvSpPr>
          <p:cNvPr id="4" name="Content Placeholder 3"/>
          <p:cNvSpPr>
            <a:spLocks noGrp="1"/>
          </p:cNvSpPr>
          <p:nvPr>
            <p:ph sz="half" idx="4294967295"/>
          </p:nvPr>
        </p:nvSpPr>
        <p:spPr>
          <a:xfrm>
            <a:off x="152400" y="685800"/>
            <a:ext cx="8839200" cy="6172200"/>
          </a:xfrm>
        </p:spPr>
        <p:txBody>
          <a:bodyPr>
            <a:noAutofit/>
          </a:bodyPr>
          <a:lstStyle/>
          <a:p>
            <a:r>
              <a:rPr lang="en-US" sz="2800" dirty="0" smtClean="0"/>
              <a:t>Despite problems, Tang-Song era a Golden Age for China</a:t>
            </a:r>
          </a:p>
          <a:p>
            <a:r>
              <a:rPr lang="en-US" sz="2800" dirty="0" smtClean="0"/>
              <a:t>Grand Canal facilitated trade, commercial expansion</a:t>
            </a:r>
          </a:p>
          <a:p>
            <a:r>
              <a:rPr lang="en-US" sz="2800" dirty="0" smtClean="0"/>
              <a:t>Overseas trade established using Chinese </a:t>
            </a:r>
            <a:r>
              <a:rPr lang="en-US" sz="2800" dirty="0" smtClean="0">
                <a:solidFill>
                  <a:srgbClr val="FFC000"/>
                </a:solidFill>
              </a:rPr>
              <a:t>junks</a:t>
            </a:r>
            <a:r>
              <a:rPr lang="en-US" sz="2800" dirty="0" smtClean="0"/>
              <a:t> (best in the world)</a:t>
            </a:r>
          </a:p>
          <a:p>
            <a:r>
              <a:rPr lang="en-US" sz="2800" dirty="0" smtClean="0"/>
              <a:t>Traders used </a:t>
            </a:r>
            <a:r>
              <a:rPr lang="en-US" sz="2800" dirty="0" smtClean="0">
                <a:solidFill>
                  <a:srgbClr val="FFC000"/>
                </a:solidFill>
              </a:rPr>
              <a:t>flying money </a:t>
            </a:r>
            <a:r>
              <a:rPr lang="en-US" sz="2800" dirty="0" smtClean="0"/>
              <a:t>– credit vouchers for safe trade</a:t>
            </a:r>
          </a:p>
          <a:p>
            <a:r>
              <a:rPr lang="en-US" sz="2800" dirty="0" smtClean="0"/>
              <a:t>Great agricultural output – wheelbarrow, silkworms, </a:t>
            </a:r>
            <a:r>
              <a:rPr lang="en-US" sz="2800" dirty="0" smtClean="0">
                <a:solidFill>
                  <a:srgbClr val="FFC000"/>
                </a:solidFill>
              </a:rPr>
              <a:t>Champa rice </a:t>
            </a:r>
            <a:r>
              <a:rPr lang="en-US" sz="2800" dirty="0" smtClean="0"/>
              <a:t>(from Vietnam)</a:t>
            </a:r>
          </a:p>
          <a:p>
            <a:r>
              <a:rPr lang="en-US" sz="2800" dirty="0" smtClean="0"/>
              <a:t>Major cultural center of </a:t>
            </a:r>
            <a:r>
              <a:rPr lang="en-US" sz="2800" dirty="0" smtClean="0">
                <a:solidFill>
                  <a:srgbClr val="FFC000"/>
                </a:solidFill>
              </a:rPr>
              <a:t>Hangzhou</a:t>
            </a:r>
            <a:r>
              <a:rPr lang="en-US" sz="2800" dirty="0" smtClean="0"/>
              <a:t> develops</a:t>
            </a:r>
          </a:p>
          <a:p>
            <a:r>
              <a:rPr lang="en-US" sz="2800" dirty="0" smtClean="0"/>
              <a:t>Art was at its height: landscape paintings, symbolic imagery, </a:t>
            </a:r>
            <a:r>
              <a:rPr lang="en-US" sz="2800" dirty="0" smtClean="0">
                <a:solidFill>
                  <a:srgbClr val="FFC000"/>
                </a:solidFill>
              </a:rPr>
              <a:t>Li Bo’s </a:t>
            </a:r>
            <a:r>
              <a:rPr lang="en-US" sz="2800" dirty="0" smtClean="0"/>
              <a:t>poetry (blend nature with philosophy), </a:t>
            </a:r>
            <a:r>
              <a:rPr lang="en-US" sz="2800" dirty="0" smtClean="0">
                <a:solidFill>
                  <a:srgbClr val="FFC000"/>
                </a:solidFill>
              </a:rPr>
              <a:t>woodblock printing</a:t>
            </a:r>
            <a:endParaRPr lang="en-US" sz="2800" dirty="0" smtClean="0"/>
          </a:p>
        </p:txBody>
      </p:sp>
    </p:spTree>
    <p:extLst>
      <p:ext uri="{BB962C8B-B14F-4D97-AF65-F5344CB8AC3E}">
        <p14:creationId xmlns:p14="http://schemas.microsoft.com/office/powerpoint/2010/main" val="117889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le:Modern Course of Grand Canal of China.png">
            <a:hlinkClick r:id="rId2"/>
          </p:cNvPr>
          <p:cNvPicPr>
            <a:picLocks noChangeAspect="1" noChangeArrowheads="1"/>
          </p:cNvPicPr>
          <p:nvPr/>
        </p:nvPicPr>
        <p:blipFill>
          <a:blip r:embed="rId3" cstate="print"/>
          <a:srcRect/>
          <a:stretch>
            <a:fillRect/>
          </a:stretch>
        </p:blipFill>
        <p:spPr bwMode="auto">
          <a:xfrm>
            <a:off x="990600" y="0"/>
            <a:ext cx="4659775" cy="6858000"/>
          </a:xfrm>
          <a:prstGeom prst="rect">
            <a:avLst/>
          </a:prstGeom>
          <a:noFill/>
        </p:spPr>
      </p:pic>
      <p:sp>
        <p:nvSpPr>
          <p:cNvPr id="3" name="Title 2"/>
          <p:cNvSpPr>
            <a:spLocks noGrp="1"/>
          </p:cNvSpPr>
          <p:nvPr>
            <p:ph type="title"/>
          </p:nvPr>
        </p:nvSpPr>
        <p:spPr>
          <a:xfrm>
            <a:off x="5562600" y="253218"/>
            <a:ext cx="3581400" cy="4928382"/>
          </a:xfrm>
        </p:spPr>
        <p:txBody>
          <a:bodyPr>
            <a:normAutofit/>
          </a:bodyPr>
          <a:lstStyle/>
          <a:p>
            <a:pPr algn="ctr"/>
            <a:r>
              <a:rPr lang="en-US" dirty="0" smtClean="0"/>
              <a:t>The Grand Canal</a:t>
            </a:r>
            <a:br>
              <a:rPr lang="en-US" dirty="0" smtClean="0"/>
            </a:br>
            <a:r>
              <a:rPr lang="en-US" dirty="0" smtClean="0"/>
              <a:t>by end of Tang-Song Era</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13582"/>
          </a:xfrm>
        </p:spPr>
        <p:txBody>
          <a:bodyPr/>
          <a:lstStyle/>
          <a:p>
            <a:pPr algn="ctr"/>
            <a:r>
              <a:rPr lang="en-US" dirty="0" smtClean="0"/>
              <a:t>Chinese Junks</a:t>
            </a:r>
            <a:endParaRPr lang="en-US" dirty="0"/>
          </a:p>
        </p:txBody>
      </p:sp>
      <p:pic>
        <p:nvPicPr>
          <p:cNvPr id="69636" name="Picture 4" descr="File:Kangxi-Reise.jpg">
            <a:hlinkClick r:id="rId2"/>
          </p:cNvPr>
          <p:cNvPicPr>
            <a:picLocks noChangeAspect="1" noChangeArrowheads="1"/>
          </p:cNvPicPr>
          <p:nvPr/>
        </p:nvPicPr>
        <p:blipFill>
          <a:blip r:embed="rId3" cstate="print"/>
          <a:srcRect/>
          <a:stretch>
            <a:fillRect/>
          </a:stretch>
        </p:blipFill>
        <p:spPr bwMode="auto">
          <a:xfrm>
            <a:off x="4191000" y="3141502"/>
            <a:ext cx="4953000" cy="3716497"/>
          </a:xfrm>
          <a:prstGeom prst="rect">
            <a:avLst/>
          </a:prstGeom>
          <a:noFill/>
        </p:spPr>
      </p:pic>
      <p:pic>
        <p:nvPicPr>
          <p:cNvPr id="5" name="Picture 2" descr="File:SongJunk.jpg">
            <a:hlinkClick r:id="rId4"/>
          </p:cNvPr>
          <p:cNvPicPr>
            <a:picLocks noChangeAspect="1" noChangeArrowheads="1"/>
          </p:cNvPicPr>
          <p:nvPr/>
        </p:nvPicPr>
        <p:blipFill>
          <a:blip r:embed="rId5" cstate="print"/>
          <a:srcRect/>
          <a:stretch>
            <a:fillRect/>
          </a:stretch>
        </p:blipFill>
        <p:spPr bwMode="auto">
          <a:xfrm>
            <a:off x="0" y="1219200"/>
            <a:ext cx="4772025" cy="3238501"/>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6" name="Picture 6" descr="http://img.shanghaifocus.com/image/hangzhou/hangzhou-map.jpg"/>
          <p:cNvPicPr>
            <a:picLocks noChangeAspect="1" noChangeArrowheads="1"/>
          </p:cNvPicPr>
          <p:nvPr/>
        </p:nvPicPr>
        <p:blipFill>
          <a:blip r:embed="rId2" cstate="print"/>
          <a:srcRect/>
          <a:stretch>
            <a:fillRect/>
          </a:stretch>
        </p:blipFill>
        <p:spPr bwMode="auto">
          <a:xfrm>
            <a:off x="533400" y="457200"/>
            <a:ext cx="7924800" cy="59436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File:Hangzhou montage.png"/>
          <p:cNvPicPr>
            <a:picLocks noChangeAspect="1" noChangeArrowheads="1"/>
          </p:cNvPicPr>
          <p:nvPr/>
        </p:nvPicPr>
        <p:blipFill>
          <a:blip r:embed="rId2" cstate="print"/>
          <a:srcRect/>
          <a:stretch>
            <a:fillRect/>
          </a:stretch>
        </p:blipFill>
        <p:spPr bwMode="auto">
          <a:xfrm>
            <a:off x="2438400" y="228600"/>
            <a:ext cx="4572000" cy="66294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13582"/>
          </a:xfrm>
        </p:spPr>
        <p:txBody>
          <a:bodyPr/>
          <a:lstStyle/>
          <a:p>
            <a:pPr algn="ctr"/>
            <a:r>
              <a:rPr lang="en-US" dirty="0" smtClean="0"/>
              <a:t>Tang-Song Architecture</a:t>
            </a:r>
            <a:endParaRPr lang="en-US" dirty="0"/>
          </a:p>
        </p:txBody>
      </p:sp>
      <p:pic>
        <p:nvPicPr>
          <p:cNvPr id="72706" name="Picture 2" descr="File:Li Cheng Buddhist Temple in Moutain Detail.jpg">
            <a:hlinkClick r:id="rId2"/>
          </p:cNvPr>
          <p:cNvPicPr>
            <a:picLocks noChangeAspect="1" noChangeArrowheads="1"/>
          </p:cNvPicPr>
          <p:nvPr/>
        </p:nvPicPr>
        <p:blipFill>
          <a:blip r:embed="rId3" cstate="print"/>
          <a:srcRect/>
          <a:stretch>
            <a:fillRect/>
          </a:stretch>
        </p:blipFill>
        <p:spPr bwMode="auto">
          <a:xfrm>
            <a:off x="0" y="1295400"/>
            <a:ext cx="4514850" cy="4381501"/>
          </a:xfrm>
          <a:prstGeom prst="rect">
            <a:avLst/>
          </a:prstGeom>
          <a:noFill/>
        </p:spPr>
      </p:pic>
      <p:pic>
        <p:nvPicPr>
          <p:cNvPr id="72708" name="Picture 4" descr="File:Song-Palace1.jpg">
            <a:hlinkClick r:id="rId4"/>
          </p:cNvPr>
          <p:cNvPicPr>
            <a:picLocks noChangeAspect="1" noChangeArrowheads="1"/>
          </p:cNvPicPr>
          <p:nvPr/>
        </p:nvPicPr>
        <p:blipFill>
          <a:blip r:embed="rId5" cstate="print"/>
          <a:srcRect/>
          <a:stretch>
            <a:fillRect/>
          </a:stretch>
        </p:blipFill>
        <p:spPr bwMode="auto">
          <a:xfrm>
            <a:off x="3639251" y="2743200"/>
            <a:ext cx="5504749" cy="41148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ttp://farm3.staticflickr.com/2800/4377745202_2ee3abde99_z.jpg"/>
          <p:cNvPicPr>
            <a:picLocks noChangeAspect="1" noChangeArrowheads="1"/>
          </p:cNvPicPr>
          <p:nvPr/>
        </p:nvPicPr>
        <p:blipFill>
          <a:blip r:embed="rId2" cstate="print"/>
          <a:srcRect/>
          <a:stretch>
            <a:fillRect/>
          </a:stretch>
        </p:blipFill>
        <p:spPr bwMode="auto">
          <a:xfrm>
            <a:off x="3048000" y="2790824"/>
            <a:ext cx="6096000" cy="4067176"/>
          </a:xfrm>
          <a:prstGeom prst="rect">
            <a:avLst/>
          </a:prstGeom>
          <a:noFill/>
        </p:spPr>
      </p:pic>
      <p:sp>
        <p:nvSpPr>
          <p:cNvPr id="2" name="Title 1"/>
          <p:cNvSpPr>
            <a:spLocks noGrp="1"/>
          </p:cNvSpPr>
          <p:nvPr>
            <p:ph type="title"/>
          </p:nvPr>
        </p:nvSpPr>
        <p:spPr>
          <a:xfrm>
            <a:off x="5715000" y="253218"/>
            <a:ext cx="2971800" cy="2413782"/>
          </a:xfrm>
        </p:spPr>
        <p:txBody>
          <a:bodyPr>
            <a:normAutofit fontScale="90000"/>
          </a:bodyPr>
          <a:lstStyle/>
          <a:p>
            <a:pPr algn="ctr"/>
            <a:r>
              <a:rPr lang="en-US" dirty="0" smtClean="0"/>
              <a:t>Champa Rice Fields/</a:t>
            </a:r>
            <a:br>
              <a:rPr lang="en-US" dirty="0" smtClean="0"/>
            </a:br>
            <a:r>
              <a:rPr lang="en-US" dirty="0" smtClean="0"/>
              <a:t>Paddies</a:t>
            </a:r>
            <a:endParaRPr lang="en-US" dirty="0"/>
          </a:p>
        </p:txBody>
      </p:sp>
      <p:pic>
        <p:nvPicPr>
          <p:cNvPr id="92162" name="Picture 2" descr="http://afe.easia.columbia.edu/song/tech/im/farm.gif"/>
          <p:cNvPicPr>
            <a:picLocks noChangeAspect="1" noChangeArrowheads="1"/>
          </p:cNvPicPr>
          <p:nvPr/>
        </p:nvPicPr>
        <p:blipFill>
          <a:blip r:embed="rId3" cstate="print"/>
          <a:srcRect/>
          <a:stretch>
            <a:fillRect/>
          </a:stretch>
        </p:blipFill>
        <p:spPr bwMode="auto">
          <a:xfrm>
            <a:off x="0" y="0"/>
            <a:ext cx="5592097" cy="39624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Chinese Wheelbarrow</a:t>
            </a:r>
            <a:endParaRPr lang="en-US" dirty="0"/>
          </a:p>
        </p:txBody>
      </p:sp>
      <p:pic>
        <p:nvPicPr>
          <p:cNvPr id="91138" name="Picture 2" descr="http://www.antique-chinese-furniture.com/blog/wp-content/uploads/2010/10/chinese-wheelbarrow.jpg"/>
          <p:cNvPicPr>
            <a:picLocks noChangeAspect="1" noChangeArrowheads="1"/>
          </p:cNvPicPr>
          <p:nvPr/>
        </p:nvPicPr>
        <p:blipFill>
          <a:blip r:embed="rId2" cstate="print"/>
          <a:srcRect/>
          <a:stretch>
            <a:fillRect/>
          </a:stretch>
        </p:blipFill>
        <p:spPr bwMode="auto">
          <a:xfrm>
            <a:off x="457200" y="1619250"/>
            <a:ext cx="8248650" cy="523875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53218"/>
            <a:ext cx="3886200" cy="4318782"/>
          </a:xfrm>
        </p:spPr>
        <p:txBody>
          <a:bodyPr/>
          <a:lstStyle/>
          <a:p>
            <a:pPr algn="ctr"/>
            <a:r>
              <a:rPr lang="en-US" dirty="0" smtClean="0"/>
              <a:t>Song-Era Bridge</a:t>
            </a:r>
            <a:endParaRPr lang="en-US" dirty="0"/>
          </a:p>
        </p:txBody>
      </p:sp>
      <p:pic>
        <p:nvPicPr>
          <p:cNvPr id="74754" name="Picture 2" descr="File:Lu gou qiao.jpg">
            <a:hlinkClick r:id="rId2"/>
          </p:cNvPr>
          <p:cNvPicPr>
            <a:picLocks noChangeAspect="1" noChangeArrowheads="1"/>
          </p:cNvPicPr>
          <p:nvPr/>
        </p:nvPicPr>
        <p:blipFill>
          <a:blip r:embed="rId3" cstate="print"/>
          <a:srcRect/>
          <a:stretch>
            <a:fillRect/>
          </a:stretch>
        </p:blipFill>
        <p:spPr bwMode="auto">
          <a:xfrm>
            <a:off x="0" y="0"/>
            <a:ext cx="5346720" cy="68580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965982"/>
          </a:xfrm>
        </p:spPr>
        <p:txBody>
          <a:bodyPr/>
          <a:lstStyle/>
          <a:p>
            <a:pPr algn="ctr"/>
            <a:r>
              <a:rPr lang="en-US" dirty="0" smtClean="0"/>
              <a:t>Chinese </a:t>
            </a:r>
            <a:r>
              <a:rPr lang="en-US" dirty="0" err="1" smtClean="0"/>
              <a:t>Woodblocking</a:t>
            </a:r>
            <a:endParaRPr lang="en-US" dirty="0"/>
          </a:p>
        </p:txBody>
      </p:sp>
      <p:pic>
        <p:nvPicPr>
          <p:cNvPr id="75778" name="Picture 2" descr="File:Pen ts'ao, woodblock book 1249-ce.png">
            <a:hlinkClick r:id="rId2"/>
          </p:cNvPr>
          <p:cNvPicPr>
            <a:picLocks noChangeAspect="1" noChangeArrowheads="1"/>
          </p:cNvPicPr>
          <p:nvPr/>
        </p:nvPicPr>
        <p:blipFill>
          <a:blip r:embed="rId3" cstate="print"/>
          <a:srcRect/>
          <a:stretch>
            <a:fillRect/>
          </a:stretch>
        </p:blipFill>
        <p:spPr bwMode="auto">
          <a:xfrm>
            <a:off x="609600" y="1390649"/>
            <a:ext cx="7620000" cy="54673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Shang Era Writing – Earliest Chinese Script</a:t>
            </a:r>
            <a:endParaRPr lang="en-US" dirty="0"/>
          </a:p>
        </p:txBody>
      </p:sp>
      <p:pic>
        <p:nvPicPr>
          <p:cNvPr id="22530" name="Picture 2" descr="http://lmsblogs.org/files/2011/02/oracle-bone.jpg"/>
          <p:cNvPicPr>
            <a:picLocks noChangeAspect="1" noChangeArrowheads="1"/>
          </p:cNvPicPr>
          <p:nvPr/>
        </p:nvPicPr>
        <p:blipFill>
          <a:blip r:embed="rId2" cstate="print"/>
          <a:srcRect/>
          <a:stretch>
            <a:fillRect/>
          </a:stretch>
        </p:blipFill>
        <p:spPr bwMode="auto">
          <a:xfrm>
            <a:off x="685800" y="1752600"/>
            <a:ext cx="7848600" cy="482294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218"/>
            <a:ext cx="8763000" cy="965982"/>
          </a:xfrm>
        </p:spPr>
        <p:txBody>
          <a:bodyPr>
            <a:normAutofit fontScale="90000"/>
          </a:bodyPr>
          <a:lstStyle/>
          <a:p>
            <a:pPr algn="ctr"/>
            <a:r>
              <a:rPr lang="en-US" dirty="0" smtClean="0"/>
              <a:t>Chinese Abacus (European Sketch)</a:t>
            </a:r>
            <a:endParaRPr lang="en-US" dirty="0"/>
          </a:p>
        </p:txBody>
      </p:sp>
      <p:pic>
        <p:nvPicPr>
          <p:cNvPr id="69634" name="Picture 2" descr="http://www.gutenberg-e.org/haj01/images/haj08h.jpg"/>
          <p:cNvPicPr>
            <a:picLocks noChangeAspect="1" noChangeArrowheads="1"/>
          </p:cNvPicPr>
          <p:nvPr/>
        </p:nvPicPr>
        <p:blipFill>
          <a:blip r:embed="rId2" cstate="print"/>
          <a:srcRect/>
          <a:stretch>
            <a:fillRect/>
          </a:stretch>
        </p:blipFill>
        <p:spPr bwMode="auto">
          <a:xfrm>
            <a:off x="0" y="1752600"/>
            <a:ext cx="9080500" cy="4191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13582"/>
          </a:xfrm>
        </p:spPr>
        <p:txBody>
          <a:bodyPr/>
          <a:lstStyle/>
          <a:p>
            <a:pPr algn="ctr"/>
            <a:r>
              <a:rPr lang="en-US" dirty="0" smtClean="0"/>
              <a:t>Song-Era Art</a:t>
            </a:r>
            <a:endParaRPr lang="en-US" dirty="0"/>
          </a:p>
        </p:txBody>
      </p:sp>
      <p:pic>
        <p:nvPicPr>
          <p:cNvPr id="65538" name="Picture 2" descr="File:Oreiller Guimet 291171.jpg">
            <a:hlinkClick r:id="rId2"/>
          </p:cNvPr>
          <p:cNvPicPr>
            <a:picLocks noChangeAspect="1" noChangeArrowheads="1"/>
          </p:cNvPicPr>
          <p:nvPr/>
        </p:nvPicPr>
        <p:blipFill>
          <a:blip r:embed="rId3" cstate="print"/>
          <a:srcRect/>
          <a:stretch>
            <a:fillRect/>
          </a:stretch>
        </p:blipFill>
        <p:spPr bwMode="auto">
          <a:xfrm>
            <a:off x="457200" y="1447800"/>
            <a:ext cx="3759200" cy="2819400"/>
          </a:xfrm>
          <a:prstGeom prst="rect">
            <a:avLst/>
          </a:prstGeom>
          <a:noFill/>
        </p:spPr>
      </p:pic>
      <p:pic>
        <p:nvPicPr>
          <p:cNvPr id="65540" name="Picture 4" descr="File:Chinesischer Maler des 12. Jahrhunderts (I) 001.jpg">
            <a:hlinkClick r:id="rId4"/>
          </p:cNvPr>
          <p:cNvPicPr>
            <a:picLocks noChangeAspect="1" noChangeArrowheads="1"/>
          </p:cNvPicPr>
          <p:nvPr/>
        </p:nvPicPr>
        <p:blipFill>
          <a:blip r:embed="rId5" cstate="print"/>
          <a:srcRect/>
          <a:stretch>
            <a:fillRect/>
          </a:stretch>
        </p:blipFill>
        <p:spPr bwMode="auto">
          <a:xfrm>
            <a:off x="4495800" y="1447800"/>
            <a:ext cx="4402328" cy="4267200"/>
          </a:xfrm>
          <a:prstGeom prst="rect">
            <a:avLst/>
          </a:prstGeom>
          <a:noFill/>
        </p:spPr>
      </p:pic>
      <p:pic>
        <p:nvPicPr>
          <p:cNvPr id="65542" name="Picture 6" descr="Guo Xi, 'Spring', landscape painting (detail)"/>
          <p:cNvPicPr>
            <a:picLocks noChangeAspect="1" noChangeArrowheads="1"/>
          </p:cNvPicPr>
          <p:nvPr/>
        </p:nvPicPr>
        <p:blipFill>
          <a:blip r:embed="rId6" cstate="print"/>
          <a:srcRect/>
          <a:stretch>
            <a:fillRect/>
          </a:stretch>
        </p:blipFill>
        <p:spPr bwMode="auto">
          <a:xfrm>
            <a:off x="762000" y="4343400"/>
            <a:ext cx="3288323" cy="25146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53218"/>
            <a:ext cx="4267200" cy="4013982"/>
          </a:xfrm>
        </p:spPr>
        <p:txBody>
          <a:bodyPr/>
          <a:lstStyle/>
          <a:p>
            <a:pPr algn="ctr"/>
            <a:r>
              <a:rPr lang="en-US" dirty="0" smtClean="0"/>
              <a:t>A Scholar in a Meadow</a:t>
            </a:r>
            <a:endParaRPr lang="en-US" dirty="0"/>
          </a:p>
        </p:txBody>
      </p:sp>
      <p:pic>
        <p:nvPicPr>
          <p:cNvPr id="90114" name="Picture 2" descr="File:Chinesischer Maler des 11. Jahrhunderts (III) 001.jpg"/>
          <p:cNvPicPr>
            <a:picLocks noChangeAspect="1" noChangeArrowheads="1"/>
          </p:cNvPicPr>
          <p:nvPr/>
        </p:nvPicPr>
        <p:blipFill>
          <a:blip r:embed="rId2" cstate="print"/>
          <a:srcRect/>
          <a:stretch>
            <a:fillRect/>
          </a:stretch>
        </p:blipFill>
        <p:spPr bwMode="auto">
          <a:xfrm>
            <a:off x="0" y="0"/>
            <a:ext cx="4160520" cy="6858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029200" cy="6553200"/>
          </a:xfrm>
        </p:spPr>
        <p:txBody>
          <a:bodyPr>
            <a:normAutofit fontScale="90000"/>
          </a:bodyPr>
          <a:lstStyle/>
          <a:p>
            <a:pPr algn="l"/>
            <a:r>
              <a:rPr lang="en-US" dirty="0" smtClean="0"/>
              <a:t>Poet Li Bo </a:t>
            </a:r>
            <a:br>
              <a:rPr lang="en-US" dirty="0" smtClean="0"/>
            </a:br>
            <a:r>
              <a:rPr lang="en-US" dirty="0" smtClean="0"/>
              <a:t>(aka Li Bai)</a:t>
            </a:r>
            <a:br>
              <a:rPr lang="en-US" dirty="0" smtClean="0"/>
            </a:br>
            <a:r>
              <a:rPr lang="en-US" dirty="0" smtClean="0"/>
              <a:t/>
            </a:r>
            <a:br>
              <a:rPr lang="en-US" dirty="0" smtClean="0"/>
            </a:br>
            <a:r>
              <a:rPr lang="en-US" sz="3600" b="1" i="1" dirty="0" smtClean="0"/>
              <a:t>A Quiet Night Thought</a:t>
            </a:r>
            <a:br>
              <a:rPr lang="en-US" sz="3600" b="1" i="1" dirty="0" smtClean="0"/>
            </a:br>
            <a:r>
              <a:rPr lang="en-US" sz="3600" i="1" dirty="0" smtClean="0"/>
              <a:t>Moonlight before my bed</a:t>
            </a:r>
            <a:br>
              <a:rPr lang="en-US" sz="3600" i="1" dirty="0" smtClean="0"/>
            </a:br>
            <a:r>
              <a:rPr lang="en-US" sz="3600" i="1" dirty="0" smtClean="0"/>
              <a:t>Perhaps frost on the ground.</a:t>
            </a:r>
            <a:br>
              <a:rPr lang="en-US" sz="3600" i="1" dirty="0" smtClean="0"/>
            </a:br>
            <a:r>
              <a:rPr lang="en-US" sz="3600" i="1" dirty="0" smtClean="0"/>
              <a:t>Lift my head and see the moon</a:t>
            </a:r>
            <a:br>
              <a:rPr lang="en-US" sz="3600" i="1" dirty="0" smtClean="0"/>
            </a:br>
            <a:r>
              <a:rPr lang="en-US" sz="3600" i="1" dirty="0" smtClean="0"/>
              <a:t>Lower my head and pine for home.</a:t>
            </a:r>
            <a:endParaRPr lang="en-US" dirty="0"/>
          </a:p>
        </p:txBody>
      </p:sp>
      <p:pic>
        <p:nvPicPr>
          <p:cNvPr id="112642" name="Picture 2" descr="File:LiBai.jpg"/>
          <p:cNvPicPr>
            <a:picLocks noChangeAspect="1" noChangeArrowheads="1"/>
          </p:cNvPicPr>
          <p:nvPr/>
        </p:nvPicPr>
        <p:blipFill>
          <a:blip r:embed="rId2" cstate="print"/>
          <a:srcRect/>
          <a:stretch>
            <a:fillRect/>
          </a:stretch>
        </p:blipFill>
        <p:spPr bwMode="auto">
          <a:xfrm>
            <a:off x="0" y="0"/>
            <a:ext cx="4038600" cy="69349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Shang Era Jade</a:t>
            </a:r>
            <a:endParaRPr lang="en-US" dirty="0"/>
          </a:p>
        </p:txBody>
      </p:sp>
      <p:pic>
        <p:nvPicPr>
          <p:cNvPr id="23554" name="Picture 2" descr="http://www.chaz.org/Arch/China/Dragons/Dragon_Phoenix.png"/>
          <p:cNvPicPr>
            <a:picLocks noChangeAspect="1" noChangeArrowheads="1"/>
          </p:cNvPicPr>
          <p:nvPr/>
        </p:nvPicPr>
        <p:blipFill>
          <a:blip r:embed="rId2" cstate="print"/>
          <a:srcRect/>
          <a:stretch>
            <a:fillRect/>
          </a:stretch>
        </p:blipFill>
        <p:spPr bwMode="auto">
          <a:xfrm>
            <a:off x="304800" y="1447800"/>
            <a:ext cx="4191000" cy="5156200"/>
          </a:xfrm>
          <a:prstGeom prst="rect">
            <a:avLst/>
          </a:prstGeom>
          <a:noFill/>
        </p:spPr>
      </p:pic>
      <p:pic>
        <p:nvPicPr>
          <p:cNvPr id="23556" name="Picture 4" descr="http://www.chaz.org/Arch/China/Dragons/Open_Dragon_01.png"/>
          <p:cNvPicPr>
            <a:picLocks noChangeAspect="1" noChangeArrowheads="1"/>
          </p:cNvPicPr>
          <p:nvPr/>
        </p:nvPicPr>
        <p:blipFill>
          <a:blip r:embed="rId3" cstate="print"/>
          <a:srcRect/>
          <a:stretch>
            <a:fillRect/>
          </a:stretch>
        </p:blipFill>
        <p:spPr bwMode="auto">
          <a:xfrm>
            <a:off x="4727423" y="1676400"/>
            <a:ext cx="4416577" cy="4724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2822</TotalTime>
  <Words>2220</Words>
  <Application>Microsoft Office PowerPoint</Application>
  <PresentationFormat>On-screen Show (4:3)</PresentationFormat>
  <Paragraphs>208</Paragraphs>
  <Slides>83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8" baseType="lpstr">
      <vt:lpstr>Calibri</vt:lpstr>
      <vt:lpstr>Rockwell</vt:lpstr>
      <vt:lpstr>Wingdings 2</vt:lpstr>
      <vt:lpstr>Foundry</vt:lpstr>
      <vt:lpstr>Photo Editor Photo</vt:lpstr>
      <vt:lpstr>Chinese Dynasties and Philosophies Review Part I</vt:lpstr>
      <vt:lpstr>The Dynasties</vt:lpstr>
      <vt:lpstr>The Shang Dynasty c. 1600 BCE -  1046 BCE</vt:lpstr>
      <vt:lpstr>PowerPoint Presentation</vt:lpstr>
      <vt:lpstr>Shang Dynasty Culture</vt:lpstr>
      <vt:lpstr>Shang Era Bronze</vt:lpstr>
      <vt:lpstr>Oracle Bones</vt:lpstr>
      <vt:lpstr>Shang Era Writing – Earliest Chinese Script</vt:lpstr>
      <vt:lpstr>Shang Era Jade</vt:lpstr>
      <vt:lpstr>The Shang Dynasty’s End</vt:lpstr>
      <vt:lpstr>The Dynastic Cycle</vt:lpstr>
      <vt:lpstr>Mandate of Heaven Explained</vt:lpstr>
      <vt:lpstr>Mandate of Heaven Continued</vt:lpstr>
      <vt:lpstr>The Zhou Dynasty: 1029-258 BCE (Longest one)</vt:lpstr>
      <vt:lpstr>PowerPoint Presentation</vt:lpstr>
      <vt:lpstr>Zhou Dynasty Culture &amp; Decline</vt:lpstr>
      <vt:lpstr>Confucius  551-478 B.C.E.</vt:lpstr>
      <vt:lpstr>Stone Fragment of the Five Classics</vt:lpstr>
      <vt:lpstr>Confucius on Politics in Great Learning (Part of the Analects)</vt:lpstr>
      <vt:lpstr>Great Learning Continued</vt:lpstr>
      <vt:lpstr>PowerPoint Presentation</vt:lpstr>
      <vt:lpstr>Laozi  circa 5th century B.C.E</vt:lpstr>
      <vt:lpstr>The Qin Dynasty 221-210 BCE (Shortest one)</vt:lpstr>
      <vt:lpstr>PowerPoint Presentation</vt:lpstr>
      <vt:lpstr>Qin Shi Huangdi  r. 221-202 B.C.E.  </vt:lpstr>
      <vt:lpstr>The Qin Dynasty Culture and Decline 221-210 BCE (Shortest one)</vt:lpstr>
      <vt:lpstr>Great Wall</vt:lpstr>
      <vt:lpstr>Great Wall </vt:lpstr>
      <vt:lpstr>Terracotta Army</vt:lpstr>
      <vt:lpstr>Qin Terracotta Soldier and  Han Era Bronze Statue</vt:lpstr>
      <vt:lpstr>The Han Dynasty 202 BCE  - 220 CE (Last of Classical Age)</vt:lpstr>
      <vt:lpstr>Han Wu Ti  141-87 B.C.E.</vt:lpstr>
      <vt:lpstr>Han China</vt:lpstr>
      <vt:lpstr>Confucian Temple at Qufu</vt:lpstr>
      <vt:lpstr>China’s Silk Road Network</vt:lpstr>
      <vt:lpstr>Han Dynasty Contributions</vt:lpstr>
      <vt:lpstr>Han Civil Service Examinees</vt:lpstr>
      <vt:lpstr>Chinese Seismograph</vt:lpstr>
      <vt:lpstr>Han Decline</vt:lpstr>
      <vt:lpstr>Fall of the Han Dynasty</vt:lpstr>
      <vt:lpstr>The Hun Invasions</vt:lpstr>
      <vt:lpstr>PowerPoint Presentation</vt:lpstr>
      <vt:lpstr>The Sui Dynasty 581-618 CE</vt:lpstr>
      <vt:lpstr>PowerPoint Presentation</vt:lpstr>
      <vt:lpstr>Emperor Wendi of the Sui  r. 581-604</vt:lpstr>
      <vt:lpstr>Sui Culture and Fall </vt:lpstr>
      <vt:lpstr>Emperor Yangdi of the Sui  r. 604-618 C.E.</vt:lpstr>
      <vt:lpstr>Grand Canal</vt:lpstr>
      <vt:lpstr>Era of Division and Sui and Tang Dynasty</vt:lpstr>
      <vt:lpstr>The Tang Dynasty: 618-907 CE</vt:lpstr>
      <vt:lpstr>PowerPoint Presentation</vt:lpstr>
      <vt:lpstr>Li Yuan, Duke of Tang  Emperor 618-626</vt:lpstr>
      <vt:lpstr>Chang’an and Silla</vt:lpstr>
      <vt:lpstr>Tang Culture</vt:lpstr>
      <vt:lpstr>Empress Wu  r. 690-705</vt:lpstr>
      <vt:lpstr>Luoyang Buddhist Statues</vt:lpstr>
      <vt:lpstr>Wuzong  (Buddhist Basher of Song Dynasty)  r. 841-847</vt:lpstr>
      <vt:lpstr>Tang Decline and Fall</vt:lpstr>
      <vt:lpstr>Xuanzong  r. 713-756</vt:lpstr>
      <vt:lpstr>Yang Guifei</vt:lpstr>
      <vt:lpstr>The Song Dynasty 960-1279 CE</vt:lpstr>
      <vt:lpstr>Zhao Kuangyin  (EmperorTaizu)  r. 960-976</vt:lpstr>
      <vt:lpstr>PowerPoint Presentation</vt:lpstr>
      <vt:lpstr>Neo-Confucianism in Song Era</vt:lpstr>
      <vt:lpstr>Zhu Xi  Neo-Confucianist   1130-1200</vt:lpstr>
      <vt:lpstr>Footbinding</vt:lpstr>
      <vt:lpstr>Fall of the Song Dynasty</vt:lpstr>
      <vt:lpstr>Wang Anshi  Song Minister r. 1070-1086</vt:lpstr>
      <vt:lpstr>PowerPoint Presentation</vt:lpstr>
      <vt:lpstr>Tang-Song Golden Age</vt:lpstr>
      <vt:lpstr>The Grand Canal by end of Tang-Song Era</vt:lpstr>
      <vt:lpstr>Chinese Junks</vt:lpstr>
      <vt:lpstr>PowerPoint Presentation</vt:lpstr>
      <vt:lpstr>PowerPoint Presentation</vt:lpstr>
      <vt:lpstr>Tang-Song Architecture</vt:lpstr>
      <vt:lpstr>Champa Rice Fields/ Paddies</vt:lpstr>
      <vt:lpstr>Chinese Wheelbarrow</vt:lpstr>
      <vt:lpstr>Song-Era Bridge</vt:lpstr>
      <vt:lpstr>Chinese Woodblocking</vt:lpstr>
      <vt:lpstr>Chinese Abacus (European Sketch)</vt:lpstr>
      <vt:lpstr>Song-Era Art</vt:lpstr>
      <vt:lpstr>A Scholar in a Meadow</vt:lpstr>
      <vt:lpstr>Poet Li Bo  (aka Li Bai)  A Quiet Night Thought Moonlight before my bed Perhaps frost on the ground. Lift my head and see the moon Lower my head and pine for home.</vt:lpstr>
    </vt:vector>
  </TitlesOfParts>
  <Company>Spartanburg School District 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Dynasties Review</dc:title>
  <dc:creator>Ashley Adkins</dc:creator>
  <cp:lastModifiedBy>Ashley Adkins</cp:lastModifiedBy>
  <cp:revision>217</cp:revision>
  <cp:lastPrinted>2015-05-07T13:55:59Z</cp:lastPrinted>
  <dcterms:created xsi:type="dcterms:W3CDTF">2013-04-19T19:53:10Z</dcterms:created>
  <dcterms:modified xsi:type="dcterms:W3CDTF">2015-05-11T16:05:23Z</dcterms:modified>
</cp:coreProperties>
</file>