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63" r:id="rId3"/>
    <p:sldId id="272" r:id="rId4"/>
    <p:sldId id="267" r:id="rId5"/>
    <p:sldId id="265" r:id="rId6"/>
    <p:sldId id="283" r:id="rId7"/>
    <p:sldId id="284" r:id="rId8"/>
    <p:sldId id="286" r:id="rId9"/>
    <p:sldId id="287" r:id="rId10"/>
    <p:sldId id="285" r:id="rId11"/>
    <p:sldId id="266" r:id="rId12"/>
    <p:sldId id="268" r:id="rId13"/>
    <p:sldId id="269" r:id="rId14"/>
    <p:sldId id="270" r:id="rId15"/>
    <p:sldId id="273" r:id="rId16"/>
    <p:sldId id="274" r:id="rId17"/>
    <p:sldId id="271" r:id="rId18"/>
    <p:sldId id="276" r:id="rId19"/>
    <p:sldId id="275" r:id="rId20"/>
    <p:sldId id="290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Ayasofya-Innenansich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9/91/Meister_von_San_Vitale_in_Ravenna_013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en/c/c6/Cyril-methodius-small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1/17/Nicholas_Roerich,_Guests_from_Overseas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en/4/42/St._Volodymyr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en/c/c7/Bilibin_yaroslav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APWH Period 3: Regional and Transregional Interactions, c. 600 CE to c. 1450</a:t>
            </a:r>
            <a:br>
              <a:rPr lang="en-US" sz="2800" b="1" dirty="0" smtClean="0"/>
            </a:br>
            <a:r>
              <a:rPr lang="en-US" sz="2800" b="1" dirty="0" smtClean="0"/>
              <a:t>Textbook Part III: The Postclassical Period, </a:t>
            </a:r>
            <a:br>
              <a:rPr lang="en-US" sz="2800" b="1" dirty="0" smtClean="0"/>
            </a:br>
            <a:r>
              <a:rPr lang="en-US" sz="2800" b="1" dirty="0" smtClean="0"/>
              <a:t>New Faith and New Commerce:  </a:t>
            </a:r>
            <a:br>
              <a:rPr lang="en-US" sz="2800" b="1" dirty="0" smtClean="0"/>
            </a:br>
            <a:r>
              <a:rPr lang="en-US" sz="2800" b="1" dirty="0" smtClean="0"/>
              <a:t>500-1450 C.E. </a:t>
            </a:r>
            <a:r>
              <a:rPr lang="en-US" sz="2400" b="1" dirty="0" smtClean="0"/>
              <a:t>.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9: Civilization in Eastern Europe: Byzantium and Orthodox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94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Proposed Reconstruction of Greek Fire Mechanism</a:t>
            </a:r>
            <a:endParaRPr lang="en-US" dirty="0"/>
          </a:p>
        </p:txBody>
      </p:sp>
      <p:pic>
        <p:nvPicPr>
          <p:cNvPr id="35842" name="Picture 2" descr="File:Greek Fire mechanism after Haldon and By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1" y="1524000"/>
            <a:ext cx="910238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pic>
        <p:nvPicPr>
          <p:cNvPr id="6146" name="Picture 2" descr="http://www.barber.org.uk/coins/coinimgs/hagia-so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451658" cy="3790950"/>
          </a:xfrm>
          <a:prstGeom prst="rect">
            <a:avLst/>
          </a:prstGeom>
          <a:noFill/>
        </p:spPr>
      </p:pic>
      <p:pic>
        <p:nvPicPr>
          <p:cNvPr id="6148" name="Picture 4" descr="File:Ayasofya-Innenansic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1"/>
            <a:ext cx="3529329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53218"/>
            <a:ext cx="3352800" cy="3328182"/>
          </a:xfrm>
        </p:spPr>
        <p:txBody>
          <a:bodyPr/>
          <a:lstStyle/>
          <a:p>
            <a:pPr algn="ctr"/>
            <a:r>
              <a:rPr lang="en-US" dirty="0" smtClean="0"/>
              <a:t>Belisarius</a:t>
            </a:r>
            <a:endParaRPr lang="en-US" dirty="0"/>
          </a:p>
        </p:txBody>
      </p:sp>
      <p:pic>
        <p:nvPicPr>
          <p:cNvPr id="4100" name="Picture 4" descr="File:Meister von San Vitale in Ravenna 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93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53218"/>
            <a:ext cx="3505200" cy="4318782"/>
          </a:xfrm>
        </p:spPr>
        <p:txBody>
          <a:bodyPr/>
          <a:lstStyle/>
          <a:p>
            <a:pPr algn="ctr"/>
            <a:r>
              <a:rPr lang="en-US" dirty="0" smtClean="0"/>
              <a:t>Basil II </a:t>
            </a:r>
            <a:r>
              <a:rPr lang="en-US" sz="3500" dirty="0" smtClean="0"/>
              <a:t>(Bulgaroktonos)</a:t>
            </a:r>
            <a:br>
              <a:rPr lang="en-US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r. 976-1025</a:t>
            </a:r>
            <a:endParaRPr lang="en-US" sz="3500" dirty="0"/>
          </a:p>
        </p:txBody>
      </p:sp>
      <p:pic>
        <p:nvPicPr>
          <p:cNvPr id="3074" name="Picture 2" descr="http://www.clas.ufl.edu/users/fcurta/B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66848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Empress Theodora</a:t>
            </a:r>
            <a:br>
              <a:rPr lang="en-US" dirty="0" smtClean="0"/>
            </a:br>
            <a:r>
              <a:rPr lang="en-US" dirty="0" smtClean="0"/>
              <a:t>r. 981-1056</a:t>
            </a:r>
            <a:endParaRPr lang="en-US" dirty="0"/>
          </a:p>
        </p:txBody>
      </p:sp>
      <p:pic>
        <p:nvPicPr>
          <p:cNvPr id="2052" name="Picture 4" descr="http://homepages.rootsweb.ancestry.com/~cousin/html/p005316-00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447799"/>
            <a:ext cx="5091953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94490" cy="56388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AP Euro\European maps\map_files\Untitled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812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Constantinople - 1453</a:t>
            </a:r>
            <a:endParaRPr lang="en-US" dirty="0"/>
          </a:p>
        </p:txBody>
      </p:sp>
      <p:pic>
        <p:nvPicPr>
          <p:cNvPr id="1026" name="Picture 2" descr="http://www.ahistoryofgreece.com/photos/fallofconstantino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99999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Eastern Europe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810000" cy="4343400"/>
          </a:xfrm>
        </p:spPr>
        <p:txBody>
          <a:bodyPr/>
          <a:lstStyle/>
          <a:p>
            <a:pPr algn="ctr"/>
            <a:r>
              <a:rPr lang="en-US" dirty="0" smtClean="0"/>
              <a:t>Cyril and Methodius with Cyrillic Script</a:t>
            </a:r>
            <a:endParaRPr lang="en-US" dirty="0"/>
          </a:p>
        </p:txBody>
      </p:sp>
      <p:pic>
        <p:nvPicPr>
          <p:cNvPr id="1026" name="Picture 2" descr="File:Cyril-methodius-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709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Byzantine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languages.uchicago.edu/NativeHand/CyrillicQuickly/images/CyrAlp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837" y="0"/>
            <a:ext cx="96011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077200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i="1" dirty="0" smtClean="0"/>
              <a:t>Guests from Overseas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Painting Depicting the Viking Arrival - 1901</a:t>
            </a:r>
            <a:endParaRPr lang="en-US" sz="3000" dirty="0"/>
          </a:p>
        </p:txBody>
      </p:sp>
      <p:pic>
        <p:nvPicPr>
          <p:cNvPr id="1026" name="Picture 2" descr="File:Nicholas Roerich, Guests from Overse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66" y="1219200"/>
            <a:ext cx="7970034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4166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Rurik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864-879</a:t>
            </a:r>
            <a:endParaRPr lang="en-US" dirty="0"/>
          </a:p>
        </p:txBody>
      </p:sp>
      <p:pic>
        <p:nvPicPr>
          <p:cNvPr id="29700" name="Picture 4" descr="http://cubanuestra1.files.wordpress.com/2009/04/rurik-the-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800600" cy="4623582"/>
          </a:xfrm>
        </p:spPr>
        <p:txBody>
          <a:bodyPr/>
          <a:lstStyle/>
          <a:p>
            <a:pPr algn="ctr"/>
            <a:r>
              <a:rPr lang="en-US" dirty="0" smtClean="0"/>
              <a:t>Vladimir I </a:t>
            </a:r>
            <a:br>
              <a:rPr lang="en-US" dirty="0" smtClean="0"/>
            </a:br>
            <a:r>
              <a:rPr lang="en-US" dirty="0" smtClean="0"/>
              <a:t>as Saint Vladimir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980-1015</a:t>
            </a:r>
            <a:endParaRPr lang="en-US" dirty="0"/>
          </a:p>
        </p:txBody>
      </p:sp>
      <p:pic>
        <p:nvPicPr>
          <p:cNvPr id="31746" name="Picture 2" descr="File:St. Volodymy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2438400" cy="688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5309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Yaroslav the Wise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1019-1054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70" name="Picture 2" descr="File:Bilibin yarosla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882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200400" cy="1143000"/>
          </a:xfrm>
        </p:spPr>
        <p:txBody>
          <a:bodyPr/>
          <a:lstStyle/>
          <a:p>
            <a:r>
              <a:rPr lang="en-US" dirty="0" smtClean="0"/>
              <a:t>Boyars</a:t>
            </a:r>
            <a:endParaRPr lang="en-US" dirty="0"/>
          </a:p>
        </p:txBody>
      </p:sp>
      <p:pic>
        <p:nvPicPr>
          <p:cNvPr id="33794" name="Picture 2" descr="http://history.wisc.edu/sommerville/351/351images/boy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-10568"/>
            <a:ext cx="4038600" cy="6868568"/>
          </a:xfrm>
          <a:prstGeom prst="rect">
            <a:avLst/>
          </a:prstGeom>
          <a:noFill/>
        </p:spPr>
      </p:pic>
      <p:pic>
        <p:nvPicPr>
          <p:cNvPr id="33796" name="Picture 4" descr="https://tspace.library.utoronto.ca/citd/RussianHeritage/5.NOB/SCMEDIA/5.4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5260952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91440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Mongol Invasions of Eastern Europe</a:t>
            </a:r>
            <a:endParaRPr lang="en-US" dirty="0"/>
          </a:p>
        </p:txBody>
      </p:sp>
      <p:pic>
        <p:nvPicPr>
          <p:cNvPr id="1026" name="Picture 2" descr="File:Genghis Khan empire-e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259"/>
            <a:ext cx="9144000" cy="5920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4394982"/>
          </a:xfrm>
        </p:spPr>
        <p:txBody>
          <a:bodyPr/>
          <a:lstStyle/>
          <a:p>
            <a:pPr algn="ctr"/>
            <a:r>
              <a:rPr lang="en-US" dirty="0" smtClean="0"/>
              <a:t>Tatars Entering </a:t>
            </a:r>
            <a:r>
              <a:rPr lang="en-US" dirty="0" err="1" smtClean="0"/>
              <a:t>Suzdal</a:t>
            </a:r>
            <a:r>
              <a:rPr lang="en-US" dirty="0" smtClean="0"/>
              <a:t>, Russia</a:t>
            </a:r>
            <a:endParaRPr lang="en-US" dirty="0"/>
          </a:p>
        </p:txBody>
      </p:sp>
      <p:pic>
        <p:nvPicPr>
          <p:cNvPr id="39938" name="Picture 2" descr="File:Sacking of Suzdal by Batu 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12320" cy="48768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676400"/>
            <a:ext cx="4343400" cy="3175782"/>
          </a:xfrm>
        </p:spPr>
        <p:txBody>
          <a:bodyPr/>
          <a:lstStyle/>
          <a:p>
            <a:pPr algn="ctr"/>
            <a:r>
              <a:rPr lang="en-US" dirty="0" smtClean="0"/>
              <a:t>Constantine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312-337 B.C.E.</a:t>
            </a:r>
            <a:endParaRPr lang="en-US" dirty="0"/>
          </a:p>
        </p:txBody>
      </p:sp>
      <p:pic>
        <p:nvPicPr>
          <p:cNvPr id="29698" name="Picture 2" descr="http://users.moscow.com/khakimian/images/consta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502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429000" cy="3404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Justinian </a:t>
            </a:r>
            <a:br>
              <a:rPr lang="en-US" dirty="0" smtClean="0"/>
            </a:br>
            <a:r>
              <a:rPr lang="en-US" dirty="0" smtClean="0"/>
              <a:t>r. 527-565</a:t>
            </a:r>
            <a:endParaRPr lang="en-US" dirty="0"/>
          </a:p>
        </p:txBody>
      </p:sp>
      <p:pic>
        <p:nvPicPr>
          <p:cNvPr id="7170" name="Picture 2" descr="http://www.holytransfiguration.info/wp-content/uploads/2007/01/Justin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4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3218"/>
            <a:ext cx="3962400" cy="4242582"/>
          </a:xfrm>
        </p:spPr>
        <p:txBody>
          <a:bodyPr/>
          <a:lstStyle/>
          <a:p>
            <a:pPr algn="ctr"/>
            <a:r>
              <a:rPr lang="en-US" dirty="0" smtClean="0"/>
              <a:t>Theodora, Wife of Justinian I</a:t>
            </a:r>
            <a:endParaRPr lang="en-US" dirty="0"/>
          </a:p>
        </p:txBody>
      </p:sp>
      <p:pic>
        <p:nvPicPr>
          <p:cNvPr id="1026" name="Picture 2" descr="File:Meister von San Vitale in Ravenna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894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Greek Fire</a:t>
            </a:r>
            <a:endParaRPr lang="en-US" dirty="0"/>
          </a:p>
        </p:txBody>
      </p:sp>
      <p:pic>
        <p:nvPicPr>
          <p:cNvPr id="34818" name="Picture 2" descr="File:Greekfire-madridskylitz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799"/>
            <a:ext cx="9144000" cy="468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Hand Siphon for Greek Fire</a:t>
            </a:r>
            <a:endParaRPr lang="en-US" dirty="0"/>
          </a:p>
        </p:txBody>
      </p:sp>
      <p:pic>
        <p:nvPicPr>
          <p:cNvPr id="36866" name="Picture 2" descr="File:Hand-siphon for Greek fire, medieval illumination (detai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1151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Clay Grenades for Greek Fire</a:t>
            </a:r>
            <a:endParaRPr lang="en-US" dirty="0"/>
          </a:p>
        </p:txBody>
      </p:sp>
      <p:pic>
        <p:nvPicPr>
          <p:cNvPr id="37890" name="Picture 2" descr="File:Liquid fire granades Ch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2524"/>
            <a:ext cx="67532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2508</TotalTime>
  <Words>84</Words>
  <Application>Microsoft Office PowerPoint</Application>
  <PresentationFormat>On-screen Show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   APWH Period 3: Regional and Transregional Interactions, c. 600 CE to c. 1450 Textbook Part III: The Postclassical Period,  New Faith and New Commerce:   500-1450 C.E. . </vt:lpstr>
      <vt:lpstr>The Byzantine Empire</vt:lpstr>
      <vt:lpstr>Slide 3</vt:lpstr>
      <vt:lpstr>Constantine  312-337 B.C.E.</vt:lpstr>
      <vt:lpstr>Justinian  r. 527-565</vt:lpstr>
      <vt:lpstr>Theodora, Wife of Justinian I</vt:lpstr>
      <vt:lpstr>Greek Fire</vt:lpstr>
      <vt:lpstr>Hand Siphon for Greek Fire</vt:lpstr>
      <vt:lpstr>Clay Grenades for Greek Fire</vt:lpstr>
      <vt:lpstr>Proposed Reconstruction of Greek Fire Mechanism</vt:lpstr>
      <vt:lpstr>Hagia Sophia</vt:lpstr>
      <vt:lpstr>Belisarius</vt:lpstr>
      <vt:lpstr>Basil II (Bulgaroktonos)  r. 976-1025</vt:lpstr>
      <vt:lpstr>Empress Theodora r. 981-1056</vt:lpstr>
      <vt:lpstr>Slide 15</vt:lpstr>
      <vt:lpstr>Slide 16</vt:lpstr>
      <vt:lpstr>Fall of Constantinople - 1453</vt:lpstr>
      <vt:lpstr>Eastern Europe</vt:lpstr>
      <vt:lpstr>Cyril and Methodius with Cyrillic Script</vt:lpstr>
      <vt:lpstr>Slide 20</vt:lpstr>
      <vt:lpstr>Slide 21</vt:lpstr>
      <vt:lpstr>Guests from Overseas Painting Depicting the Viking Arrival - 1901</vt:lpstr>
      <vt:lpstr>Rurik  r. 864-879</vt:lpstr>
      <vt:lpstr>Vladimir I  as Saint Vladimir  r. 980-1015</vt:lpstr>
      <vt:lpstr>Yaroslav the Wise  r. 1019-1054 </vt:lpstr>
      <vt:lpstr>Boyars</vt:lpstr>
      <vt:lpstr>Mongol Invasions of Eastern Europe</vt:lpstr>
      <vt:lpstr>Tatars Entering Suzdal, Russia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207</cp:revision>
  <dcterms:created xsi:type="dcterms:W3CDTF">2009-12-28T19:32:42Z</dcterms:created>
  <dcterms:modified xsi:type="dcterms:W3CDTF">2013-02-04T14:23:30Z</dcterms:modified>
</cp:coreProperties>
</file>