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63" r:id="rId3"/>
    <p:sldId id="265" r:id="rId4"/>
    <p:sldId id="285" r:id="rId5"/>
    <p:sldId id="284" r:id="rId6"/>
    <p:sldId id="266" r:id="rId7"/>
    <p:sldId id="267" r:id="rId8"/>
    <p:sldId id="286" r:id="rId9"/>
    <p:sldId id="287" r:id="rId10"/>
    <p:sldId id="268" r:id="rId11"/>
    <p:sldId id="270" r:id="rId12"/>
    <p:sldId id="271" r:id="rId13"/>
    <p:sldId id="264" r:id="rId14"/>
    <p:sldId id="272" r:id="rId15"/>
    <p:sldId id="273" r:id="rId16"/>
    <p:sldId id="283" r:id="rId17"/>
    <p:sldId id="274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660"/>
  </p:normalViewPr>
  <p:slideViewPr>
    <p:cSldViewPr>
      <p:cViewPr>
        <p:scale>
          <a:sx n="60" d="100"/>
          <a:sy n="60" d="100"/>
        </p:scale>
        <p:origin x="-13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Sahel_Map-Africa_rough.pn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4TWOIkEygWM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7/Steuben_-_Bataille_de_Poitiers.pn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209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APWH Period 3: Regional and Transregional Interactions, c. 600 CE to c. 1450</a:t>
            </a:r>
            <a:br>
              <a:rPr lang="en-US" sz="2800" b="1" dirty="0" smtClean="0"/>
            </a:br>
            <a:r>
              <a:rPr lang="en-US" sz="2800" b="1" dirty="0" smtClean="0"/>
              <a:t>Textbook Part III: The Postclassical Period, </a:t>
            </a:r>
            <a:br>
              <a:rPr lang="en-US" sz="2800" b="1" dirty="0" smtClean="0"/>
            </a:br>
            <a:r>
              <a:rPr lang="en-US" sz="2800" b="1" dirty="0" smtClean="0"/>
              <a:t>New Faith and New Commerce:  </a:t>
            </a:r>
            <a:br>
              <a:rPr lang="en-US" sz="2800" b="1" dirty="0" smtClean="0"/>
            </a:br>
            <a:r>
              <a:rPr lang="en-US" sz="2800" b="1" dirty="0" smtClean="0"/>
              <a:t>500-1450 C.E. </a:t>
            </a:r>
            <a:r>
              <a:rPr lang="en-US" sz="2400" b="1" dirty="0" smtClean="0"/>
              <a:t>.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8: African Civilizations and the Spread of Islam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ddmcdn.com/gif/willow/history-of-africa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95194" cy="6477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0" y="253218"/>
            <a:ext cx="2743200" cy="500458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Kush/</a:t>
            </a:r>
            <a:r>
              <a:rPr lang="en-US" sz="3600" dirty="0" err="1" smtClean="0"/>
              <a:t>Nubia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Axum/</a:t>
            </a:r>
            <a:br>
              <a:rPr lang="en-US" sz="3600" dirty="0" smtClean="0"/>
            </a:br>
            <a:r>
              <a:rPr lang="en-US" sz="3600" dirty="0" smtClean="0"/>
              <a:t>Ethiopia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2590800"/>
            <a:ext cx="46482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6600" y="4495800"/>
            <a:ext cx="36576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African Grasslands</a:t>
            </a:r>
            <a:endParaRPr lang="en-US" dirty="0"/>
          </a:p>
        </p:txBody>
      </p:sp>
      <p:pic>
        <p:nvPicPr>
          <p:cNvPr id="19458" name="Picture 2" descr="Image: World map of grassland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6400" y="1066800"/>
            <a:ext cx="114618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Sahel</a:t>
            </a:r>
            <a:endParaRPr lang="en-US" dirty="0"/>
          </a:p>
        </p:txBody>
      </p:sp>
      <p:pic>
        <p:nvPicPr>
          <p:cNvPr id="22530" name="Picture 2" descr="http://upload.wikimedia.org/wikipedia/commons/thumb/d/d1/Sahel_Map-Africa_rough.png/300px-Sahel_Map-Africa_rough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879230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calgary.ca/applied_history/tutor/imageislam/west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3382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848600" cy="1143000"/>
          </a:xfrm>
        </p:spPr>
        <p:txBody>
          <a:bodyPr/>
          <a:lstStyle/>
          <a:p>
            <a:r>
              <a:rPr lang="en-US" dirty="0" err="1" smtClean="0"/>
              <a:t>Sundiata</a:t>
            </a:r>
            <a:endParaRPr lang="en-US" dirty="0"/>
          </a:p>
        </p:txBody>
      </p:sp>
      <p:pic>
        <p:nvPicPr>
          <p:cNvPr id="23554" name="Picture 2" descr="http://www.interactivereviews.com/visual/amzaHR0cDovL2VjeC5pbWFnZXMtYW1hem9uLmNvbS9pbWFnZXMvSS83MVpWN01GOERNTC5naW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2895600"/>
            <a:ext cx="6729984" cy="105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53218"/>
            <a:ext cx="2971800" cy="386158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Ibn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Batuta</a:t>
            </a:r>
            <a:endParaRPr lang="en-US" dirty="0"/>
          </a:p>
        </p:txBody>
      </p:sp>
      <p:pic>
        <p:nvPicPr>
          <p:cNvPr id="24578" name="Picture 2" descr="http://lexicorient.com/e.o/ill/ibn_batut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304800"/>
            <a:ext cx="5693158" cy="777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86868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Mansa Musa </a:t>
            </a:r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1026" name="Picture 2" descr="File:Mansa M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7800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Mosque at </a:t>
            </a:r>
            <a:r>
              <a:rPr lang="en-US" dirty="0" err="1" smtClean="0"/>
              <a:t>Jenne</a:t>
            </a:r>
            <a:endParaRPr lang="en-US" dirty="0"/>
          </a:p>
        </p:txBody>
      </p:sp>
      <p:pic>
        <p:nvPicPr>
          <p:cNvPr id="25602" name="Picture 2" descr="http://images.travelpod.com/users/wanderingwaltz/waltztrip_05-06.1145917020.grande_mosque_in_je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4058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53218"/>
            <a:ext cx="2667000" cy="22613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Muhammad the Great of Songhay’s  Tomb </a:t>
            </a:r>
            <a:endParaRPr lang="en-US" sz="3200" dirty="0"/>
          </a:p>
        </p:txBody>
      </p:sp>
      <p:pic>
        <p:nvPicPr>
          <p:cNvPr id="40962" name="Picture 2" descr="File:As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95704" cy="4953000"/>
          </a:xfrm>
          <a:prstGeom prst="rect">
            <a:avLst/>
          </a:prstGeom>
          <a:noFill/>
        </p:spPr>
      </p:pic>
      <p:pic>
        <p:nvPicPr>
          <p:cNvPr id="40964" name="Picture 4" descr="http://www.blackpast.org/files/blackpast_images/Toure_Muhamm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4162424"/>
            <a:ext cx="4333875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33400"/>
            <a:ext cx="2514600" cy="3962400"/>
          </a:xfrm>
        </p:spPr>
        <p:txBody>
          <a:bodyPr/>
          <a:lstStyle/>
          <a:p>
            <a:pPr algn="ctr"/>
            <a:r>
              <a:rPr lang="en-US" dirty="0" smtClean="0"/>
              <a:t>Swahili Coast</a:t>
            </a:r>
            <a:endParaRPr lang="en-US" dirty="0"/>
          </a:p>
        </p:txBody>
      </p:sp>
      <p:pic>
        <p:nvPicPr>
          <p:cNvPr id="6146" name="Picture 2" descr="http://www.sahistory.org.za/pages/hands-on-classroom/classroom/pages/projects/grade5/lesson4/Images/map-of-the-eastern-coa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Pre-Islamic Africa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/>
          <a:lstStyle/>
          <a:p>
            <a:r>
              <a:rPr lang="en-US" dirty="0" err="1" smtClean="0"/>
              <a:t>Sofala</a:t>
            </a:r>
            <a:endParaRPr lang="en-US" dirty="0"/>
          </a:p>
        </p:txBody>
      </p:sp>
      <p:pic>
        <p:nvPicPr>
          <p:cNvPr id="5122" name="Picture 2" descr="http://www.vhinkle.com/africa/indianoceantra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36525"/>
            <a:ext cx="8417918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Portuguese Expansion into Indian Ocean</a:t>
            </a:r>
            <a:endParaRPr lang="en-US" dirty="0"/>
          </a:p>
        </p:txBody>
      </p:sp>
      <p:pic>
        <p:nvPicPr>
          <p:cNvPr id="4097" name="Picture 1" descr="H:\AP Euro\European maps\map_files\Untitled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8200" y="-457200"/>
            <a:ext cx="14554200" cy="9528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Fort Jesus</a:t>
            </a:r>
            <a:endParaRPr lang="en-US" dirty="0"/>
          </a:p>
        </p:txBody>
      </p:sp>
      <p:pic>
        <p:nvPicPr>
          <p:cNvPr id="3074" name="Picture 2" descr="http://africanpotterysafaris.net/photos/fort-jesus-from-waterside-mombasa-kenya-all2789733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63675"/>
            <a:ext cx="7192433" cy="539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Yoruba and Benin</a:t>
            </a:r>
            <a:endParaRPr lang="en-US" dirty="0"/>
          </a:p>
        </p:txBody>
      </p:sp>
      <p:pic>
        <p:nvPicPr>
          <p:cNvPr id="2050" name="Picture 2" descr="Map Of Yoruba Peoples larg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341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Kongo</a:t>
            </a:r>
            <a:endParaRPr lang="en-US" dirty="0"/>
          </a:p>
        </p:txBody>
      </p:sp>
      <p:pic>
        <p:nvPicPr>
          <p:cNvPr id="1026" name="Picture 2" descr="http://www.welthungerhilfe.de/fileadmin/media/bilder/Themen/Kongo/kongo_ver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475726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exploringafrica.matrix.msu.edu/images/greatz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616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arandgame.files.wordpress.com/2009/09/great-r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228600"/>
            <a:ext cx="5686806" cy="3886200"/>
          </a:xfrm>
          <a:prstGeom prst="rect">
            <a:avLst/>
          </a:prstGeom>
          <a:noFill/>
        </p:spPr>
      </p:pic>
      <p:pic>
        <p:nvPicPr>
          <p:cNvPr id="32772" name="Picture 4" descr="http://www.bdonline.co.uk/Pictures/468xAny/j/r/u/Great_Zimbabwe_rex_re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4953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53218"/>
            <a:ext cx="2362200" cy="3709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Bantu</a:t>
            </a:r>
            <a:br>
              <a:rPr lang="en-US" dirty="0" smtClean="0"/>
            </a:br>
            <a:r>
              <a:rPr lang="en-US" sz="3200" dirty="0" smtClean="0"/>
              <a:t>Migrations</a:t>
            </a:r>
            <a:endParaRPr lang="en-US" sz="3200" dirty="0"/>
          </a:p>
        </p:txBody>
      </p:sp>
      <p:pic>
        <p:nvPicPr>
          <p:cNvPr id="34818" name="Picture 2" descr="http://hivskeptic.files.wordpress.com/2008/04/bantu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Berber Language Groups Today</a:t>
            </a:r>
            <a:endParaRPr lang="en-US" dirty="0"/>
          </a:p>
        </p:txBody>
      </p:sp>
      <p:pic>
        <p:nvPicPr>
          <p:cNvPr id="37890" name="Picture 2" descr="File:Berber Language Tutlayt Tamaz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Carthage and Cyrene</a:t>
            </a:r>
            <a:endParaRPr lang="en-US" dirty="0"/>
          </a:p>
        </p:txBody>
      </p:sp>
      <p:pic>
        <p:nvPicPr>
          <p:cNvPr id="36866" name="Picture 2" descr="http://www.stephaniedray.com/wp-content/uploads/2011/05/World-of-Juba-II-Kleopatra-Selen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17074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2819400" y="762000"/>
            <a:ext cx="3810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81600" y="762000"/>
            <a:ext cx="990600" cy="3124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ploringafrica.matrix.msu.edu/images/islam_sp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6746332" cy="69945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3200" y="253218"/>
            <a:ext cx="2590800" cy="3785382"/>
          </a:xfrm>
        </p:spPr>
        <p:txBody>
          <a:bodyPr/>
          <a:lstStyle/>
          <a:p>
            <a:pPr algn="ctr"/>
            <a:r>
              <a:rPr lang="en-US" smtClean="0"/>
              <a:t>Arrival of </a:t>
            </a:r>
            <a:r>
              <a:rPr lang="en-US" dirty="0" smtClean="0"/>
              <a:t>Islam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Battle at Poitiers, 732 C.E.</a:t>
            </a:r>
            <a:endParaRPr lang="en-US" dirty="0"/>
          </a:p>
        </p:txBody>
      </p:sp>
      <p:pic>
        <p:nvPicPr>
          <p:cNvPr id="1026" name="Picture 2" descr="File:Steuben - Bataille de Poitier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174757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53218"/>
            <a:ext cx="4419600" cy="4775982"/>
          </a:xfrm>
        </p:spPr>
        <p:txBody>
          <a:bodyPr/>
          <a:lstStyle/>
          <a:p>
            <a:pPr algn="ctr"/>
            <a:r>
              <a:rPr lang="en-US" dirty="0" smtClean="0"/>
              <a:t>Almoravid Dynasty of </a:t>
            </a:r>
            <a:br>
              <a:rPr lang="en-US" dirty="0" smtClean="0"/>
            </a:b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pic>
        <p:nvPicPr>
          <p:cNvPr id="38914" name="Picture 2" descr="File:Almoravid Emp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6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Almohad</a:t>
            </a:r>
            <a:r>
              <a:rPr lang="en-US" dirty="0" smtClean="0"/>
              <a:t> Dynasty (Almohadis)  in 12-13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pic>
        <p:nvPicPr>
          <p:cNvPr id="39938" name="Picture 2" descr="File:Empire almoh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57299"/>
            <a:ext cx="7620000" cy="56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2306</TotalTime>
  <Words>74</Words>
  <Application>Microsoft Office PowerPoint</Application>
  <PresentationFormat>On-screen Show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   APWH Period 3: Regional and Transregional Interactions, c. 600 CE to c. 1450 Textbook Part III: The Postclassical Period,  New Faith and New Commerce:   500-1450 C.E. . </vt:lpstr>
      <vt:lpstr>Pre-Islamic Africa</vt:lpstr>
      <vt:lpstr>Bantu Migrations</vt:lpstr>
      <vt:lpstr>Berber Language Groups Today</vt:lpstr>
      <vt:lpstr>Carthage and Cyrene</vt:lpstr>
      <vt:lpstr>Arrival of Islam</vt:lpstr>
      <vt:lpstr>Battle at Poitiers, 732 C.E.</vt:lpstr>
      <vt:lpstr>Almoravid Dynasty of  11th-12th centuries</vt:lpstr>
      <vt:lpstr>Almohad Dynasty (Almohadis)  in 12-13th Centuries</vt:lpstr>
      <vt:lpstr>Kush/Nubia   and   Axum/ Ethiopia</vt:lpstr>
      <vt:lpstr>African Grasslands</vt:lpstr>
      <vt:lpstr>The Sahel</vt:lpstr>
      <vt:lpstr>Slide 13</vt:lpstr>
      <vt:lpstr>Sundiata</vt:lpstr>
      <vt:lpstr>Ibn Batuta</vt:lpstr>
      <vt:lpstr>Mansa Musa Link</vt:lpstr>
      <vt:lpstr>Mosque at Jenne</vt:lpstr>
      <vt:lpstr>Muhammad the Great of Songhay’s  Tomb </vt:lpstr>
      <vt:lpstr>Swahili Coast</vt:lpstr>
      <vt:lpstr>Sofala</vt:lpstr>
      <vt:lpstr>Portuguese Expansion into Indian Ocean</vt:lpstr>
      <vt:lpstr>Fort Jesus</vt:lpstr>
      <vt:lpstr>Yoruba and Benin</vt:lpstr>
      <vt:lpstr>Kongo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189</cp:revision>
  <dcterms:created xsi:type="dcterms:W3CDTF">2009-12-28T19:32:42Z</dcterms:created>
  <dcterms:modified xsi:type="dcterms:W3CDTF">2013-02-04T14:23:55Z</dcterms:modified>
</cp:coreProperties>
</file>