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87" r:id="rId4"/>
    <p:sldId id="296" r:id="rId5"/>
    <p:sldId id="297" r:id="rId6"/>
    <p:sldId id="298" r:id="rId7"/>
    <p:sldId id="301" r:id="rId8"/>
    <p:sldId id="277" r:id="rId9"/>
    <p:sldId id="278" r:id="rId10"/>
    <p:sldId id="291" r:id="rId11"/>
    <p:sldId id="280" r:id="rId12"/>
    <p:sldId id="281" r:id="rId13"/>
    <p:sldId id="300" r:id="rId14"/>
    <p:sldId id="299" r:id="rId15"/>
    <p:sldId id="282" r:id="rId16"/>
    <p:sldId id="283" r:id="rId17"/>
    <p:sldId id="284" r:id="rId18"/>
    <p:sldId id="290" r:id="rId19"/>
    <p:sldId id="285" r:id="rId20"/>
    <p:sldId id="286" r:id="rId21"/>
    <p:sldId id="289" r:id="rId22"/>
    <p:sldId id="288" r:id="rId23"/>
    <p:sldId id="292" r:id="rId24"/>
    <p:sldId id="294" r:id="rId25"/>
    <p:sldId id="295" r:id="rId26"/>
    <p:sldId id="293" r:id="rId27"/>
    <p:sldId id="303" r:id="rId28"/>
    <p:sldId id="304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 varScale="1">
        <p:scale>
          <a:sx n="64" d="100"/>
          <a:sy n="64" d="100"/>
        </p:scale>
        <p:origin x="-46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b/b9/Shahnameh3-1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c/c6/Shahnameh3-5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d/da/Turkey.Konya050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a/Whriling_dervishes,_Rumi_Fest_2007.jpg" TargetMode="External"/><Relationship Id="rId2" Type="http://schemas.openxmlformats.org/officeDocument/2006/relationships/hyperlink" Target="http://www.youtube.com/watch?v=L_Cf-ZxDfZ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HulaguAndDokuzKathun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3/3f/Mbq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d/dd/QASIM.PN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d/d9/Mahmud_and_Ayaz_and_Shah_Abbas_I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e/e1/Abbasids850.pn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a/ae/Harun_Al-Rashid_and_the_World_of_the_Thousand_and_One_Nights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209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APWH Period 3: Regional and Transregional Interactions, c. 600 CE to c. 1450</a:t>
            </a:r>
            <a:br>
              <a:rPr lang="en-US" sz="2800" b="1" dirty="0" smtClean="0"/>
            </a:br>
            <a:r>
              <a:rPr lang="en-US" sz="2800" b="1" dirty="0" smtClean="0"/>
              <a:t>Textbook Part III: The Postclassical Period, </a:t>
            </a:r>
            <a:br>
              <a:rPr lang="en-US" sz="2800" b="1" dirty="0" smtClean="0"/>
            </a:br>
            <a:r>
              <a:rPr lang="en-US" sz="2800" b="1" dirty="0" smtClean="0"/>
              <a:t>New Faith and New Commerce:  </a:t>
            </a:r>
            <a:br>
              <a:rPr lang="en-US" sz="2800" b="1" dirty="0" smtClean="0"/>
            </a:br>
            <a:r>
              <a:rPr lang="en-US" sz="2800" b="1" dirty="0" smtClean="0"/>
              <a:t>500-1450 C.E. </a:t>
            </a:r>
            <a:r>
              <a:rPr lang="en-US" sz="2400" b="1" dirty="0" smtClean="0"/>
              <a:t>.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7: Abbasid Decline and the Spread of Islam to South and </a:t>
            </a:r>
            <a:r>
              <a:rPr lang="en-US" smtClean="0"/>
              <a:t>Southeast Asia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P Euro\European maps\map_files\Untitled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27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53218"/>
            <a:ext cx="3733800" cy="5995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Pages from</a:t>
            </a:r>
            <a:br>
              <a:rPr lang="en-US" dirty="0" smtClean="0"/>
            </a:br>
            <a:r>
              <a:rPr lang="en-US" dirty="0" smtClean="0"/>
              <a:t>the </a:t>
            </a:r>
            <a:br>
              <a:rPr lang="en-US" dirty="0" smtClean="0"/>
            </a:br>
            <a:r>
              <a:rPr lang="en-US" i="1" dirty="0" smtClean="0"/>
              <a:t>Shah-</a:t>
            </a:r>
            <a:r>
              <a:rPr lang="en-US" i="1" dirty="0" err="1" smtClean="0"/>
              <a:t>Nama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File:Shahnameh3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689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Shahnameh3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4560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Muslim Science</a:t>
            </a:r>
            <a:endParaRPr lang="en-US" dirty="0"/>
          </a:p>
        </p:txBody>
      </p:sp>
      <p:pic>
        <p:nvPicPr>
          <p:cNvPr id="37890" name="Picture 2" descr="http://metaexistence.org/images/ISLAM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968012" cy="5791200"/>
          </a:xfrm>
          <a:prstGeom prst="rect">
            <a:avLst/>
          </a:prstGeom>
          <a:noFill/>
        </p:spPr>
      </p:pic>
      <p:pic>
        <p:nvPicPr>
          <p:cNvPr id="37892" name="Picture 4" descr="http://sara.theellisschool.org/worldciv/museum2006/gillianp/images/amputa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352800" cy="3782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53218"/>
            <a:ext cx="4038600" cy="4623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Ulama Instructing Religious Learners</a:t>
            </a:r>
            <a:endParaRPr lang="en-US" dirty="0"/>
          </a:p>
        </p:txBody>
      </p:sp>
      <p:pic>
        <p:nvPicPr>
          <p:cNvPr id="36866" name="Picture 2" descr="http://upload.wikimedia.org/wikipedia/commons/d/d5/Qadi_Abbasid_-_Maqamat_Harir_1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927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3733800" cy="3251982"/>
          </a:xfrm>
        </p:spPr>
        <p:txBody>
          <a:bodyPr/>
          <a:lstStyle/>
          <a:p>
            <a:pPr algn="ctr"/>
            <a:r>
              <a:rPr lang="en-US" dirty="0" smtClean="0"/>
              <a:t>Al-</a:t>
            </a:r>
            <a:r>
              <a:rPr lang="en-US" dirty="0" err="1" smtClean="0"/>
              <a:t>Ghazali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1058-1111</a:t>
            </a:r>
            <a:endParaRPr lang="en-US" dirty="0"/>
          </a:p>
        </p:txBody>
      </p:sp>
      <p:pic>
        <p:nvPicPr>
          <p:cNvPr id="1026" name="Picture 2" descr="http://i180.photobucket.com/albums/x247/soundandfuryandpeace/Al-Ghaz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281" y="0"/>
            <a:ext cx="54127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Turkey.Konya0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pPr algn="ctr"/>
            <a:r>
              <a:rPr lang="en-US" dirty="0" smtClean="0"/>
              <a:t>Modern Sufis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53218"/>
            <a:ext cx="3352800" cy="5080782"/>
          </a:xfrm>
        </p:spPr>
        <p:txBody>
          <a:bodyPr/>
          <a:lstStyle/>
          <a:p>
            <a:pPr algn="ctr"/>
            <a:r>
              <a:rPr lang="en-US" dirty="0" smtClean="0"/>
              <a:t>Whirling Dervish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See Link</a:t>
            </a:r>
            <a:endParaRPr lang="en-US" dirty="0"/>
          </a:p>
        </p:txBody>
      </p:sp>
      <p:pic>
        <p:nvPicPr>
          <p:cNvPr id="22530" name="Picture 2" descr="File:Whriling dervishes, Rumi Fest 2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9535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AP Euro\European maps\map_files\Untitled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8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53218"/>
            <a:ext cx="3810000" cy="4166382"/>
          </a:xfrm>
        </p:spPr>
        <p:txBody>
          <a:bodyPr/>
          <a:lstStyle/>
          <a:p>
            <a:pPr algn="ctr"/>
            <a:r>
              <a:rPr lang="en-US" dirty="0" smtClean="0"/>
              <a:t>Chinggis Khan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1206–1227</a:t>
            </a:r>
            <a:endParaRPr lang="en-US" dirty="0"/>
          </a:p>
        </p:txBody>
      </p:sp>
      <p:pic>
        <p:nvPicPr>
          <p:cNvPr id="23554" name="Picture 2" descr="http://www.mongolian-art.de/mongolart/%D1%87%D0%B8%D0%BD%D0%B3%D0%B8%D1%81_%D1%85%D0%B0%D0%B0%D0%BD_genghis_khan_dschingis_khan_chingg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00600" cy="696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Middle and Late </a:t>
            </a:r>
            <a:r>
              <a:rPr lang="en-US" dirty="0" err="1" smtClean="0"/>
              <a:t>Abassid</a:t>
            </a:r>
            <a:r>
              <a:rPr lang="en-US" dirty="0" smtClean="0"/>
              <a:t> Eras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err="1" smtClean="0"/>
              <a:t>Hulegu</a:t>
            </a:r>
            <a:r>
              <a:rPr lang="en-US" dirty="0" smtClean="0"/>
              <a:t> Khan</a:t>
            </a:r>
            <a:endParaRPr lang="en-US" dirty="0"/>
          </a:p>
        </p:txBody>
      </p:sp>
      <p:pic>
        <p:nvPicPr>
          <p:cNvPr id="24578" name="Picture 2" descr="HulaguAndDokuzKath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53218"/>
            <a:ext cx="3733800" cy="4852182"/>
          </a:xfrm>
        </p:spPr>
        <p:txBody>
          <a:bodyPr/>
          <a:lstStyle/>
          <a:p>
            <a:pPr algn="ctr"/>
            <a:r>
              <a:rPr lang="en-US" dirty="0" smtClean="0"/>
              <a:t>Muhammad </a:t>
            </a:r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Qasim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695-715</a:t>
            </a:r>
            <a:endParaRPr lang="en-US" dirty="0"/>
          </a:p>
        </p:txBody>
      </p:sp>
      <p:pic>
        <p:nvPicPr>
          <p:cNvPr id="27650" name="Picture 2" descr="File:Mbq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492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11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Extent of Umayyad Rule in India</a:t>
            </a:r>
            <a:endParaRPr lang="en-US" dirty="0"/>
          </a:p>
        </p:txBody>
      </p:sp>
      <p:pic>
        <p:nvPicPr>
          <p:cNvPr id="26626" name="Picture 2" descr="File:QASI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1"/>
            <a:ext cx="6557962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53218"/>
            <a:ext cx="3200400" cy="4928382"/>
          </a:xfrm>
        </p:spPr>
        <p:txBody>
          <a:bodyPr/>
          <a:lstStyle/>
          <a:p>
            <a:pPr algn="ctr"/>
            <a:r>
              <a:rPr lang="en-US" dirty="0" smtClean="0"/>
              <a:t>Mahmud of </a:t>
            </a:r>
            <a:r>
              <a:rPr lang="en-US" dirty="0" err="1" smtClean="0"/>
              <a:t>Ghazni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997-1030</a:t>
            </a:r>
            <a:endParaRPr lang="en-US" dirty="0"/>
          </a:p>
        </p:txBody>
      </p:sp>
      <p:pic>
        <p:nvPicPr>
          <p:cNvPr id="1026" name="Picture 2" descr="File:Mahmud and Ayaz and Shah Abbas 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5642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09800"/>
            <a:ext cx="3581400" cy="1143000"/>
          </a:xfrm>
        </p:spPr>
        <p:txBody>
          <a:bodyPr/>
          <a:lstStyle/>
          <a:p>
            <a:pPr algn="ctr"/>
            <a:r>
              <a:rPr lang="en-US" dirty="0" smtClean="0"/>
              <a:t>Mira </a:t>
            </a:r>
            <a:r>
              <a:rPr lang="en-US" dirty="0" err="1" smtClean="0"/>
              <a:t>Bai</a:t>
            </a:r>
            <a:endParaRPr lang="en-US" dirty="0"/>
          </a:p>
        </p:txBody>
      </p:sp>
      <p:pic>
        <p:nvPicPr>
          <p:cNvPr id="31746" name="Picture 2" descr="http://www.lgfl.net/lgfl/leas/ealing/web/EGFL1/teaching_learning/subjects/REandSACRE/RE_spotlight/Festivals/Sept/Krishna/meerabai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578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dirty="0" err="1" smtClean="0"/>
              <a:t>Kabir</a:t>
            </a:r>
            <a:endParaRPr lang="en-US" dirty="0"/>
          </a:p>
        </p:txBody>
      </p:sp>
      <p:pic>
        <p:nvPicPr>
          <p:cNvPr id="32770" name="Picture 2" descr="http://www.sahajayoga.com.au/news/wp-content/uploads/2006/12/kab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82675"/>
            <a:ext cx="7108092" cy="577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South-East 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28495" y="-1066801"/>
            <a:ext cx="12472495" cy="792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28600"/>
            <a:ext cx="2514600" cy="340438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Shrivajaya</a:t>
            </a:r>
            <a:endParaRPr lang="en-US" sz="3600" dirty="0"/>
          </a:p>
        </p:txBody>
      </p:sp>
      <p:pic>
        <p:nvPicPr>
          <p:cNvPr id="40964" name="Picture 4" descr="File:Srivijaya Empi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427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53218"/>
            <a:ext cx="2590800" cy="3632982"/>
          </a:xfrm>
        </p:spPr>
        <p:txBody>
          <a:bodyPr/>
          <a:lstStyle/>
          <a:p>
            <a:r>
              <a:rPr lang="en-US" dirty="0" smtClean="0"/>
              <a:t>Malacca</a:t>
            </a:r>
            <a:endParaRPr lang="en-US" dirty="0"/>
          </a:p>
        </p:txBody>
      </p:sp>
      <p:pic>
        <p:nvPicPr>
          <p:cNvPr id="41986" name="Picture 2" descr="http://2.bp.blogspot.com/-QPU66nbFgJA/TVfHMZjLwCI/AAAAAAAACHE/cCoq8StaPB8/s1600/malac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857101" cy="6019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276600" y="2895600"/>
            <a:ext cx="30480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rgrouptech20.wikispaces.com/file/view/US_NEWS_ISLAM_MAP.jpg/201008868/800x537/US_NEWS_ISLAM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8" y="304800"/>
            <a:ext cx="908156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270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Abbasid Caliphate at its </a:t>
            </a:r>
            <a:br>
              <a:rPr lang="en-US" dirty="0" smtClean="0"/>
            </a:br>
            <a:r>
              <a:rPr lang="en-US" dirty="0" smtClean="0"/>
              <a:t>Greatest Extent</a:t>
            </a:r>
            <a:endParaRPr lang="en-US" dirty="0"/>
          </a:p>
        </p:txBody>
      </p:sp>
      <p:pic>
        <p:nvPicPr>
          <p:cNvPr id="25602" name="Picture 2" descr="File:Abbasids85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Coins from Abbasid Ruler </a:t>
            </a:r>
            <a:br>
              <a:rPr lang="en-US" dirty="0" smtClean="0"/>
            </a:br>
            <a:r>
              <a:rPr lang="en-US" dirty="0" smtClean="0"/>
              <a:t>al-</a:t>
            </a:r>
            <a:r>
              <a:rPr lang="en-US" dirty="0" err="1" smtClean="0"/>
              <a:t>Mahdi’s</a:t>
            </a:r>
            <a:r>
              <a:rPr lang="en-US" dirty="0" smtClean="0"/>
              <a:t> Caliphate</a:t>
            </a:r>
            <a:endParaRPr lang="en-US" dirty="0"/>
          </a:p>
        </p:txBody>
      </p:sp>
      <p:pic>
        <p:nvPicPr>
          <p:cNvPr id="1026" name="Picture 2" descr="http://www.cointalk.com/attachments/171647d1333997429-abbasid_al-mahdi_ar-dirham_madinat-al-salam_ah163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2090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Abbasid Era Architecture</a:t>
            </a:r>
            <a:endParaRPr lang="en-US" dirty="0"/>
          </a:p>
        </p:txBody>
      </p:sp>
      <p:pic>
        <p:nvPicPr>
          <p:cNvPr id="34818" name="Picture 2" descr="Mali Mos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5029200" cy="3379623"/>
          </a:xfrm>
          <a:prstGeom prst="rect">
            <a:avLst/>
          </a:prstGeom>
          <a:noFill/>
        </p:spPr>
      </p:pic>
      <p:pic>
        <p:nvPicPr>
          <p:cNvPr id="34820" name="Picture 4" descr="dub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63261"/>
            <a:ext cx="4114800" cy="4694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Abbasid Court Life</a:t>
            </a:r>
            <a:endParaRPr lang="en-US" dirty="0"/>
          </a:p>
        </p:txBody>
      </p:sp>
      <p:pic>
        <p:nvPicPr>
          <p:cNvPr id="35842" name="Picture 2" descr="http://www.fravahr.org/local/cache-vignettes/L300xH266/Zaryab_01-24c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500148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everyhistory.org/images28/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61098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181600" cy="4114800"/>
          </a:xfrm>
        </p:spPr>
        <p:txBody>
          <a:bodyPr/>
          <a:lstStyle/>
          <a:p>
            <a:pPr algn="ctr"/>
            <a:r>
              <a:rPr lang="en-US" dirty="0" err="1" smtClean="0"/>
              <a:t>Huran</a:t>
            </a:r>
            <a:r>
              <a:rPr lang="en-US" dirty="0" smtClean="0"/>
              <a:t> al-Rashid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Abbasid </a:t>
            </a:r>
            <a:br>
              <a:rPr lang="en-US" sz="4000" dirty="0" smtClean="0"/>
            </a:br>
            <a:r>
              <a:rPr lang="en-US" sz="4000" dirty="0" smtClean="0"/>
              <a:t>Caliph </a:t>
            </a:r>
            <a:br>
              <a:rPr lang="en-US" sz="4000" dirty="0" smtClean="0"/>
            </a:br>
            <a:r>
              <a:rPr lang="en-US" sz="4000" dirty="0" smtClean="0"/>
              <a:t>786-809</a:t>
            </a:r>
            <a:endParaRPr lang="en-US" sz="4000" dirty="0"/>
          </a:p>
        </p:txBody>
      </p:sp>
      <p:pic>
        <p:nvPicPr>
          <p:cNvPr id="1026" name="Picture 2" descr="File:Harun Al-Rashid and the World of the Thousand and One Nigh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667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Huran</a:t>
            </a:r>
            <a:r>
              <a:rPr lang="en-US" dirty="0" smtClean="0"/>
              <a:t> al-Rashid receiving a delegation of Charlemagne </a:t>
            </a:r>
            <a:br>
              <a:rPr lang="en-US" dirty="0" smtClean="0"/>
            </a:br>
            <a:endParaRPr lang="en-US" sz="4000" dirty="0"/>
          </a:p>
        </p:txBody>
      </p:sp>
      <p:pic>
        <p:nvPicPr>
          <p:cNvPr id="26628" name="Picture 4" descr="http://wpcontent.answers.com/wikipedia/commons/thumb/d/d9/Harun-Charlemagne.jpg/400px-Harun-Charlema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8332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1934</TotalTime>
  <Words>78</Words>
  <Application>Microsoft Office PowerPoint</Application>
  <PresentationFormat>On-screen Show 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Foundry</vt:lpstr>
      <vt:lpstr>   APWH Period 3: Regional and Transregional Interactions, c. 600 CE to c. 1450 Textbook Part III: The Postclassical Period,  New Faith and New Commerce:   500-1450 C.E. . </vt:lpstr>
      <vt:lpstr>The Middle and Late Abassid Eras</vt:lpstr>
      <vt:lpstr>Abbasid Caliphate at its  Greatest Extent</vt:lpstr>
      <vt:lpstr>Coins from Abbasid Ruler  al-Mahdi’s Caliphate</vt:lpstr>
      <vt:lpstr>Abbasid Era Architecture</vt:lpstr>
      <vt:lpstr>Abbasid Court Life</vt:lpstr>
      <vt:lpstr>Slide 7</vt:lpstr>
      <vt:lpstr>Huran al-Rashid  Abbasid  Caliph  786-809</vt:lpstr>
      <vt:lpstr>Huran al-Rashid receiving a delegation of Charlemagne  </vt:lpstr>
      <vt:lpstr>Slide 10</vt:lpstr>
      <vt:lpstr>Pages from the  Shah-Nama   </vt:lpstr>
      <vt:lpstr>Slide 12</vt:lpstr>
      <vt:lpstr>Muslim Science</vt:lpstr>
      <vt:lpstr>Ulama Instructing Religious Learners</vt:lpstr>
      <vt:lpstr>Al-Ghazali  1058-1111</vt:lpstr>
      <vt:lpstr>Modern Sufis</vt:lpstr>
      <vt:lpstr>Whirling Dervish  See Link</vt:lpstr>
      <vt:lpstr>Slide 18</vt:lpstr>
      <vt:lpstr>Chinggis Khan  r. 1206–1227</vt:lpstr>
      <vt:lpstr>Hulegu Khan</vt:lpstr>
      <vt:lpstr>Muhammad ibn Qasim  695-715</vt:lpstr>
      <vt:lpstr>Extent of Umayyad Rule in India</vt:lpstr>
      <vt:lpstr>Mahmud of Ghazni  r. 997-1030</vt:lpstr>
      <vt:lpstr>Mira Bai</vt:lpstr>
      <vt:lpstr>Kabir</vt:lpstr>
      <vt:lpstr>Slide 26</vt:lpstr>
      <vt:lpstr>Shrivajaya</vt:lpstr>
      <vt:lpstr>Malacca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165</cp:revision>
  <dcterms:created xsi:type="dcterms:W3CDTF">2009-12-28T19:32:42Z</dcterms:created>
  <dcterms:modified xsi:type="dcterms:W3CDTF">2013-01-28T16:53:36Z</dcterms:modified>
</cp:coreProperties>
</file>