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80" r:id="rId4"/>
    <p:sldId id="269" r:id="rId5"/>
    <p:sldId id="281" r:id="rId6"/>
    <p:sldId id="282" r:id="rId7"/>
    <p:sldId id="273" r:id="rId8"/>
    <p:sldId id="279" r:id="rId9"/>
    <p:sldId id="271" r:id="rId10"/>
    <p:sldId id="264" r:id="rId11"/>
    <p:sldId id="284" r:id="rId12"/>
    <p:sldId id="285" r:id="rId13"/>
    <p:sldId id="283" r:id="rId14"/>
    <p:sldId id="272" r:id="rId15"/>
    <p:sldId id="266" r:id="rId16"/>
    <p:sldId id="286" r:id="rId17"/>
    <p:sldId id="287" r:id="rId18"/>
    <p:sldId id="288" r:id="rId19"/>
    <p:sldId id="270" r:id="rId20"/>
    <p:sldId id="290" r:id="rId21"/>
    <p:sldId id="302" r:id="rId22"/>
    <p:sldId id="289" r:id="rId23"/>
    <p:sldId id="291" r:id="rId24"/>
    <p:sldId id="296" r:id="rId25"/>
    <p:sldId id="292" r:id="rId26"/>
    <p:sldId id="293" r:id="rId27"/>
    <p:sldId id="294" r:id="rId28"/>
    <p:sldId id="268" r:id="rId29"/>
    <p:sldId id="297" r:id="rId30"/>
    <p:sldId id="298" r:id="rId31"/>
    <p:sldId id="267" r:id="rId32"/>
    <p:sldId id="274" r:id="rId33"/>
    <p:sldId id="275" r:id="rId34"/>
    <p:sldId id="276" r:id="rId35"/>
    <p:sldId id="277" r:id="rId36"/>
    <p:sldId id="27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>
        <p:scale>
          <a:sx n="60" d="100"/>
          <a:sy n="60" d="100"/>
        </p:scale>
        <p:origin x="-5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0/Kaaba_at_night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438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300" b="1" dirty="0" smtClean="0"/>
              <a:t>APWH Period 3: Regional and Transregional Interactions, c. 600 CE to c. 1450</a:t>
            </a:r>
            <a:br>
              <a:rPr lang="en-US" sz="3300" b="1" dirty="0" smtClean="0"/>
            </a:br>
            <a:r>
              <a:rPr lang="en-US" sz="3300" b="1" dirty="0" smtClean="0"/>
              <a:t>Textbook Part III: The Postclassical Period, </a:t>
            </a:r>
            <a:br>
              <a:rPr lang="en-US" sz="3300" b="1" dirty="0" smtClean="0"/>
            </a:br>
            <a:r>
              <a:rPr lang="en-US" sz="3300" b="1" dirty="0" smtClean="0"/>
              <a:t>New Faith and New Commerce:  </a:t>
            </a:r>
            <a:br>
              <a:rPr lang="en-US" sz="3300" b="1" dirty="0" smtClean="0"/>
            </a:br>
            <a:r>
              <a:rPr lang="en-US" sz="3300" b="1" dirty="0" smtClean="0"/>
              <a:t>500-1450 C.E</a:t>
            </a:r>
            <a:r>
              <a:rPr lang="en-US" sz="3600" b="1" dirty="0" smtClean="0"/>
              <a:t>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6: The First Global Civilization:</a:t>
            </a:r>
          </a:p>
          <a:p>
            <a:r>
              <a:rPr lang="en-US" dirty="0" smtClean="0"/>
              <a:t>The Rise and Spread of Islam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023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Life of Muhammad and the Birth of Islam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 Receives the Message from Gabriel</a:t>
            </a:r>
            <a:endParaRPr lang="en-US" dirty="0"/>
          </a:p>
        </p:txBody>
      </p:sp>
      <p:pic>
        <p:nvPicPr>
          <p:cNvPr id="34818" name="Picture 2" descr="File:Mohammed receiving revelation from the angel Gabr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58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Muhammad’s Entry into Mecca and Destruction of the Idols</a:t>
            </a:r>
            <a:endParaRPr lang="en-US" dirty="0"/>
          </a:p>
        </p:txBody>
      </p:sp>
      <p:pic>
        <p:nvPicPr>
          <p:cNvPr id="35842" name="Picture 2" descr="File:Muhammad destroying idols - L'Histoire Merveilleuse en Vers de Mahomet B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Muhammad Resetting the Black Stone in the </a:t>
            </a:r>
            <a:r>
              <a:rPr lang="en-US" dirty="0" err="1" smtClean="0"/>
              <a:t>Ka’ba</a:t>
            </a:r>
            <a:endParaRPr lang="en-US" dirty="0"/>
          </a:p>
        </p:txBody>
      </p:sp>
      <p:pic>
        <p:nvPicPr>
          <p:cNvPr id="33794" name="Picture 2" descr="File:Mohammed kaaba 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34200" cy="508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3733800" cy="624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“Ascent of the Prophet to Heaven”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1550</a:t>
            </a:r>
            <a:endParaRPr lang="en-US" dirty="0"/>
          </a:p>
        </p:txBody>
      </p:sp>
      <p:pic>
        <p:nvPicPr>
          <p:cNvPr id="1026" name="Picture 2" descr="http://www.harley.com/people/images/muhamm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612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023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Umayyads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52400"/>
            <a:ext cx="8939284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Ali       (Ali ibn </a:t>
            </a:r>
            <a:r>
              <a:rPr lang="en-US" sz="3200" b="1" dirty="0" err="1" smtClean="0"/>
              <a:t>Abi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Talib</a:t>
            </a:r>
            <a:r>
              <a:rPr lang="en-US" sz="3200" b="1" dirty="0" smtClean="0"/>
              <a:t>)     600-661 CE</a:t>
            </a:r>
            <a:endParaRPr lang="en-US" sz="3200" b="1" dirty="0"/>
          </a:p>
        </p:txBody>
      </p:sp>
      <p:pic>
        <p:nvPicPr>
          <p:cNvPr id="90114" name="Picture 2" descr="http://4.bp.blogspot.com/_P-Zt_OQidtU/S2uvaoYUxjI/AAAAAAAAAK4/hM00o6eh8Wk/s640/Imam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03882" cy="615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3528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Abu </a:t>
            </a:r>
            <a:r>
              <a:rPr lang="en-US" b="1" dirty="0" err="1" smtClean="0"/>
              <a:t>Bakr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Caliph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573 – c. 634 CE</a:t>
            </a:r>
            <a:endParaRPr lang="en-US" b="1" dirty="0"/>
          </a:p>
        </p:txBody>
      </p:sp>
      <p:pic>
        <p:nvPicPr>
          <p:cNvPr id="89090" name="Picture 2" descr="File:Abu Bakr stops Meccan M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9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Ridda</a:t>
            </a:r>
            <a:r>
              <a:rPr lang="en-US" dirty="0" smtClean="0"/>
              <a:t> Wars</a:t>
            </a:r>
            <a:endParaRPr lang="en-US" dirty="0"/>
          </a:p>
        </p:txBody>
      </p:sp>
      <p:pic>
        <p:nvPicPr>
          <p:cNvPr id="36866" name="Picture 2" descr="File:Mohammad adil-Riddah w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3999"/>
            <a:ext cx="6172200" cy="523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World\Map Files AP World\Byzantine and Sassanid Empires, c. 600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1798"/>
            <a:ext cx="9144000" cy="573620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Neighboring Empires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Pre-Islamic Arab World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632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Sunni – Shi’a Split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koothanallur.noor.tripod.com/sitebuildercontent/sitebuilderpictures/fam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830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Umar</a:t>
            </a:r>
            <a:r>
              <a:rPr lang="en-US" sz="3600" b="1" dirty="0" smtClean="0"/>
              <a:t>   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Caliph</a:t>
            </a:r>
            <a:br>
              <a:rPr lang="en-US" sz="3600" b="1" dirty="0" smtClean="0"/>
            </a:br>
            <a:r>
              <a:rPr lang="en-US" sz="3600" b="1" dirty="0" smtClean="0"/>
              <a:t>c. 584-644 AD</a:t>
            </a:r>
            <a:endParaRPr lang="en-US" sz="4000" b="1" dirty="0"/>
          </a:p>
        </p:txBody>
      </p:sp>
      <p:pic>
        <p:nvPicPr>
          <p:cNvPr id="91138" name="Picture 2" descr="http://www.gojerusalem.com/_media/userfiles/2/558/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76437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3528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Uthman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Caliph</a:t>
            </a:r>
            <a:br>
              <a:rPr lang="en-US" b="1" dirty="0" smtClean="0"/>
            </a:br>
            <a:r>
              <a:rPr lang="en-US" b="1" dirty="0" smtClean="0"/>
              <a:t>c. 579-656 AD</a:t>
            </a:r>
            <a:endParaRPr lang="en-US" b="1" dirty="0"/>
          </a:p>
        </p:txBody>
      </p:sp>
      <p:pic>
        <p:nvPicPr>
          <p:cNvPr id="92164" name="Picture 4" descr="http://4.bp.blogspot.com/-paexv3us6h4/TZOd2JE46-I/AAAAAAAAABQ/MmdkZbM9Lxg/s1600/ef6e9dfb-0c7d-2307-aba102b5572ce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1" y="0"/>
            <a:ext cx="5283199" cy="3962401"/>
          </a:xfrm>
          <a:prstGeom prst="rect">
            <a:avLst/>
          </a:prstGeom>
          <a:noFill/>
        </p:spPr>
      </p:pic>
      <p:pic>
        <p:nvPicPr>
          <p:cNvPr id="92162" name="Picture 2" descr="File:Mohammad adil-Rashidun-empire-at-its-peak-cl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9800" y="3352800"/>
            <a:ext cx="7620000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52400"/>
            <a:ext cx="8939284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Ali       (Ali ibn </a:t>
            </a:r>
            <a:r>
              <a:rPr lang="en-US" sz="3200" b="1" dirty="0" err="1" smtClean="0"/>
              <a:t>Abi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Talib</a:t>
            </a:r>
            <a:r>
              <a:rPr lang="en-US" sz="3200" b="1" dirty="0" smtClean="0"/>
              <a:t>)     600-661 CE</a:t>
            </a:r>
            <a:endParaRPr lang="en-US" sz="3200" b="1" dirty="0"/>
          </a:p>
        </p:txBody>
      </p:sp>
      <p:pic>
        <p:nvPicPr>
          <p:cNvPr id="90114" name="Picture 2" descr="http://4.bp.blogspot.com/_P-Zt_OQidtU/S2uvaoYUxjI/AAAAAAAAAK4/hM00o6eh8Wk/s640/Imam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03882" cy="615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Battle of </a:t>
            </a:r>
            <a:r>
              <a:rPr lang="en-US" b="1" dirty="0" err="1" smtClean="0"/>
              <a:t>Siffin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657 AD</a:t>
            </a:r>
            <a:endParaRPr lang="en-US" b="1" dirty="0"/>
          </a:p>
        </p:txBody>
      </p:sp>
      <p:pic>
        <p:nvPicPr>
          <p:cNvPr id="94210" name="Picture 2" descr="http://www.ammarbinyaser.com/images/Seffin%20war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526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Muawiyah I –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of the Umayyad Caliphate      </a:t>
            </a:r>
            <a:br>
              <a:rPr lang="en-US" sz="3600" b="1" dirty="0" smtClean="0"/>
            </a:br>
            <a:r>
              <a:rPr lang="en-US" sz="3600" b="1" dirty="0" smtClean="0"/>
              <a:t>602-680 AD</a:t>
            </a:r>
            <a:endParaRPr lang="en-US" sz="3600" b="1" dirty="0"/>
          </a:p>
        </p:txBody>
      </p:sp>
      <p:pic>
        <p:nvPicPr>
          <p:cNvPr id="93186" name="Picture 2" descr="http://www.gojerusalem.com/_media/userfiles/2/1065/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7747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733800" cy="2971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Hussayn</a:t>
            </a:r>
            <a:r>
              <a:rPr lang="en-US" sz="3600" b="1" dirty="0" smtClean="0"/>
              <a:t>, son of Ali</a:t>
            </a:r>
            <a:br>
              <a:rPr lang="en-US" sz="3600" b="1" dirty="0" smtClean="0"/>
            </a:br>
            <a:r>
              <a:rPr lang="en-US" sz="3600" b="1" dirty="0" smtClean="0"/>
              <a:t>Grandson of Muhammad</a:t>
            </a:r>
            <a:br>
              <a:rPr lang="en-US" sz="3600" b="1" dirty="0" smtClean="0"/>
            </a:br>
            <a:r>
              <a:rPr lang="en-US" sz="3600" b="1" dirty="0" smtClean="0"/>
              <a:t>625-669 AD</a:t>
            </a:r>
            <a:endParaRPr lang="en-US" sz="3600" b="1" dirty="0"/>
          </a:p>
        </p:txBody>
      </p:sp>
      <p:pic>
        <p:nvPicPr>
          <p:cNvPr id="95234" name="Picture 2" descr="Karbala 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5043" cy="3581400"/>
          </a:xfrm>
          <a:prstGeom prst="rect">
            <a:avLst/>
          </a:prstGeom>
          <a:noFill/>
        </p:spPr>
      </p:pic>
      <p:pic>
        <p:nvPicPr>
          <p:cNvPr id="95236" name="Picture 4" descr="http://hammorabi.blogspot.com/muslim%20bin%20ak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2" y="3124200"/>
            <a:ext cx="552449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kins Family\My Documents\Ashley School\AP Euro\European maps\map_files\Untitled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54" y="1066800"/>
            <a:ext cx="9190954" cy="5791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Expansion of Islam to 750 C.E.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Charles Martel and the </a:t>
            </a:r>
            <a:br>
              <a:rPr lang="en-US" dirty="0" smtClean="0"/>
            </a:br>
            <a:r>
              <a:rPr lang="en-US" dirty="0" smtClean="0"/>
              <a:t>Battle of Poitiers, 732</a:t>
            </a:r>
            <a:endParaRPr lang="en-US" dirty="0"/>
          </a:p>
        </p:txBody>
      </p:sp>
      <p:pic>
        <p:nvPicPr>
          <p:cNvPr id="1026" name="Picture 2" descr="File:Charles Martel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185" y="1295400"/>
            <a:ext cx="3343131" cy="5562600"/>
          </a:xfrm>
          <a:prstGeom prst="rect">
            <a:avLst/>
          </a:prstGeom>
          <a:noFill/>
        </p:spPr>
      </p:pic>
      <p:pic>
        <p:nvPicPr>
          <p:cNvPr id="1028" name="Picture 4" descr="File:Steuben - Bataille de Poiti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654696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3218"/>
            <a:ext cx="4419600" cy="1727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Arabic Calligraphy</a:t>
            </a:r>
            <a:endParaRPr lang="en-US" dirty="0"/>
          </a:p>
        </p:txBody>
      </p:sp>
      <p:pic>
        <p:nvPicPr>
          <p:cNvPr id="30722" name="Picture 2" descr="http://www.essential-architecture.com/STYLE/TajCalligraph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3380" cy="6858000"/>
          </a:xfrm>
          <a:prstGeom prst="rect">
            <a:avLst/>
          </a:prstGeom>
          <a:noFill/>
        </p:spPr>
      </p:pic>
      <p:pic>
        <p:nvPicPr>
          <p:cNvPr id="30724" name="Picture 4" descr="http://www.stanford.edu/dept/lc/arabic/img-arabic/calligraphy/3Arab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2590800"/>
            <a:ext cx="4973774" cy="2145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Merv</a:t>
            </a:r>
            <a:endParaRPr lang="en-US" dirty="0"/>
          </a:p>
        </p:txBody>
      </p:sp>
      <p:pic>
        <p:nvPicPr>
          <p:cNvPr id="1026" name="Picture 2" descr="http://www.sairamtourism.com/userfiles/silkroad/OldGreatSilkRo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9254661" cy="5105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4038600" y="1371600"/>
            <a:ext cx="304800" cy="2133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023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Early Abbasid 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Arab Dhow with Lateen Sails</a:t>
            </a:r>
            <a:endParaRPr lang="en-US" dirty="0"/>
          </a:p>
        </p:txBody>
      </p:sp>
      <p:pic>
        <p:nvPicPr>
          <p:cNvPr id="1026" name="Picture 2" descr="http://www.incois.gov.in/Tutor/science+society/lectures/illustrations/lecture16/d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8344"/>
            <a:ext cx="8278906" cy="5629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Mosque</a:t>
            </a:r>
            <a:endParaRPr lang="en-US" dirty="0"/>
          </a:p>
        </p:txBody>
      </p:sp>
      <p:pic>
        <p:nvPicPr>
          <p:cNvPr id="1026" name="Picture 2" descr="http://www2.kimep.kz/international/New_photo/Photo%20Album_Almaty_files/The%20Muslim%20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28899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bleplaces.com/images/Dome_of_Rock_from_west,_tb04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www.planetware.com/i/photo/blue-mosque-sultan-ahmet-mosque-istanbul-isblmos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http://www.planetware.com/i/photo/blue-mosque-sultan-ahmet-mosque-istanbul-isblmos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karim74.files.wordpress.com/2009/06/suleiman-mosque-in-istanbul-turkey-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6" y="533400"/>
            <a:ext cx="906431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ucknell.edu/Images/Depts/Classics/blue-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" y="381000"/>
            <a:ext cx="909021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Calligraphy</a:t>
            </a:r>
            <a:endParaRPr lang="en-US" dirty="0"/>
          </a:p>
        </p:txBody>
      </p:sp>
      <p:pic>
        <p:nvPicPr>
          <p:cNvPr id="37890" name="Picture 2" descr="File:Taj Mahal Calligraphy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Arabesque and Minaret</a:t>
            </a:r>
            <a:endParaRPr lang="en-US" dirty="0"/>
          </a:p>
        </p:txBody>
      </p:sp>
      <p:pic>
        <p:nvPicPr>
          <p:cNvPr id="33794" name="Picture 2" descr="File:Adolf Seel Innenhof der Alham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289108" cy="6019800"/>
          </a:xfrm>
          <a:prstGeom prst="rect">
            <a:avLst/>
          </a:prstGeom>
          <a:noFill/>
        </p:spPr>
      </p:pic>
      <p:pic>
        <p:nvPicPr>
          <p:cNvPr id="33796" name="Picture 4" descr="File:Egypt.Aswan.Mosque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03209"/>
            <a:ext cx="3962400" cy="605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70648" cy="838200"/>
          </a:xfrm>
        </p:spPr>
        <p:txBody>
          <a:bodyPr/>
          <a:lstStyle/>
          <a:p>
            <a:pPr algn="ctr"/>
            <a:r>
              <a:rPr lang="en-US" dirty="0" smtClean="0"/>
              <a:t>More Arabesque</a:t>
            </a:r>
            <a:endParaRPr lang="en-US" dirty="0"/>
          </a:p>
        </p:txBody>
      </p:sp>
      <p:pic>
        <p:nvPicPr>
          <p:cNvPr id="44034" name="Picture 2" descr="File:Arabesco de Medina Azahara (2) (Córdoba, Españ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9154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rabian Peninsula dust SeaWiF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095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Bedouin Caravan Routes</a:t>
            </a:r>
            <a:endParaRPr lang="en-US" dirty="0"/>
          </a:p>
        </p:txBody>
      </p:sp>
      <p:pic>
        <p:nvPicPr>
          <p:cNvPr id="31746" name="Picture 2" descr="File:NabateensRou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52524"/>
            <a:ext cx="5867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Tribes</a:t>
            </a:r>
            <a:endParaRPr lang="en-US" dirty="0"/>
          </a:p>
        </p:txBody>
      </p:sp>
      <p:pic>
        <p:nvPicPr>
          <p:cNvPr id="32770" name="Picture 2" descr="File:Tribes engl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2524"/>
            <a:ext cx="699135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s1.blogger.com/blogger/7122/1469/1600/Islam%20%26%20Mo,%20Map%20Red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"/>
            <a:ext cx="660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657600" cy="3480582"/>
          </a:xfrm>
        </p:spPr>
        <p:txBody>
          <a:bodyPr/>
          <a:lstStyle/>
          <a:p>
            <a:pPr algn="ctr"/>
            <a:r>
              <a:rPr lang="en-US" dirty="0" smtClean="0"/>
              <a:t>Bazaar</a:t>
            </a:r>
            <a:endParaRPr lang="en-US" dirty="0"/>
          </a:p>
        </p:txBody>
      </p:sp>
      <p:pic>
        <p:nvPicPr>
          <p:cNvPr id="29698" name="Picture 2" descr="http://upload.wikimedia.org/wikipedia/commons/thumb/3/3c/The_Moorish.jpg/220px-The_Moor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0124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Ka’ba</a:t>
            </a:r>
            <a:r>
              <a:rPr lang="en-US" dirty="0" smtClean="0"/>
              <a:t> at Mecca</a:t>
            </a:r>
            <a:endParaRPr lang="en-US" dirty="0"/>
          </a:p>
        </p:txBody>
      </p:sp>
      <p:pic>
        <p:nvPicPr>
          <p:cNvPr id="2050" name="Picture 2" descr="File:Kaaba at 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1878</TotalTime>
  <Words>148</Words>
  <Application>Microsoft Office PowerPoint</Application>
  <PresentationFormat>On-screen Show (4:3)</PresentationFormat>
  <Paragraphs>35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Foundry</vt:lpstr>
      <vt:lpstr>   APWH Period 3: Regional and Transregional Interactions, c. 600 CE to c. 1450 Textbook Part III: The Postclassical Period,  New Faith and New Commerce:   500-1450 C.E. </vt:lpstr>
      <vt:lpstr>The Pre-Islamic Arab World</vt:lpstr>
      <vt:lpstr>Arabic Calligraphy</vt:lpstr>
      <vt:lpstr>Slide 4</vt:lpstr>
      <vt:lpstr>Bedouin Caravan Routes</vt:lpstr>
      <vt:lpstr>Tribes</vt:lpstr>
      <vt:lpstr>Slide 7</vt:lpstr>
      <vt:lpstr>Bazaar</vt:lpstr>
      <vt:lpstr>The Ka’ba at Mecca</vt:lpstr>
      <vt:lpstr>Life of Muhammad and the Birth of Islam</vt:lpstr>
      <vt:lpstr>Muhammad Receives the Message from Gabriel</vt:lpstr>
      <vt:lpstr>Muhammad’s Entry into Mecca and Destruction of the Idols</vt:lpstr>
      <vt:lpstr>Muhammad Resetting the Black Stone in the Ka’ba</vt:lpstr>
      <vt:lpstr>“Ascent of the Prophet to Heaven”  C. 1550</vt:lpstr>
      <vt:lpstr>The Umayyads</vt:lpstr>
      <vt:lpstr>Ali       (Ali ibn Abi Talib)     600-661 CE</vt:lpstr>
      <vt:lpstr>Abu Bakr  1st Caliph  c. 573 – c. 634 CE</vt:lpstr>
      <vt:lpstr>Ridda Wars</vt:lpstr>
      <vt:lpstr>Neighboring Empires</vt:lpstr>
      <vt:lpstr>The Sunni – Shi’a Split</vt:lpstr>
      <vt:lpstr>Slide 21</vt:lpstr>
      <vt:lpstr>Umar    2nd Caliph c. 584-644 AD</vt:lpstr>
      <vt:lpstr>Uthman 3rd Caliph c. 579-656 AD</vt:lpstr>
      <vt:lpstr>Ali       (Ali ibn Abi Talib)     600-661 CE</vt:lpstr>
      <vt:lpstr>Battle of Siffin 657 AD</vt:lpstr>
      <vt:lpstr>Muawiyah I – 1st of the Umayyad Caliphate       602-680 AD</vt:lpstr>
      <vt:lpstr>Hussayn, son of Ali Grandson of Muhammad 625-669 AD</vt:lpstr>
      <vt:lpstr>Expansion of Islam to 750 C.E.</vt:lpstr>
      <vt:lpstr>Charles Martel and the  Battle of Poitiers, 732</vt:lpstr>
      <vt:lpstr>Merv</vt:lpstr>
      <vt:lpstr>The Early Abbasid Era</vt:lpstr>
      <vt:lpstr>Arab Dhow with Lateen Sails</vt:lpstr>
      <vt:lpstr>The Mosque</vt:lpstr>
      <vt:lpstr>Slide 34</vt:lpstr>
      <vt:lpstr>Slide 35</vt:lpstr>
      <vt:lpstr>Slide 36</vt:lpstr>
      <vt:lpstr>Calligraphy</vt:lpstr>
      <vt:lpstr>Arabesque and Minaret</vt:lpstr>
      <vt:lpstr>More Arabesque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167</cp:revision>
  <dcterms:created xsi:type="dcterms:W3CDTF">2009-12-28T19:32:42Z</dcterms:created>
  <dcterms:modified xsi:type="dcterms:W3CDTF">2013-01-28T17:18:20Z</dcterms:modified>
</cp:coreProperties>
</file>