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58" r:id="rId5"/>
    <p:sldId id="288" r:id="rId6"/>
    <p:sldId id="289" r:id="rId7"/>
    <p:sldId id="259" r:id="rId8"/>
    <p:sldId id="290" r:id="rId9"/>
    <p:sldId id="260" r:id="rId10"/>
    <p:sldId id="291" r:id="rId11"/>
    <p:sldId id="261" r:id="rId12"/>
    <p:sldId id="287" r:id="rId13"/>
    <p:sldId id="281" r:id="rId14"/>
    <p:sldId id="282" r:id="rId15"/>
    <p:sldId id="283" r:id="rId16"/>
    <p:sldId id="284" r:id="rId17"/>
    <p:sldId id="285" r:id="rId18"/>
    <p:sldId id="286" r:id="rId19"/>
    <p:sldId id="303" r:id="rId20"/>
    <p:sldId id="304" r:id="rId21"/>
    <p:sldId id="262" r:id="rId22"/>
    <p:sldId id="293" r:id="rId23"/>
    <p:sldId id="292" r:id="rId24"/>
    <p:sldId id="294" r:id="rId25"/>
    <p:sldId id="264" r:id="rId26"/>
    <p:sldId id="265" r:id="rId27"/>
    <p:sldId id="266" r:id="rId28"/>
    <p:sldId id="268" r:id="rId29"/>
    <p:sldId id="269" r:id="rId30"/>
    <p:sldId id="270" r:id="rId31"/>
    <p:sldId id="271" r:id="rId32"/>
    <p:sldId id="280" r:id="rId33"/>
    <p:sldId id="272" r:id="rId34"/>
    <p:sldId id="295" r:id="rId35"/>
    <p:sldId id="274" r:id="rId36"/>
    <p:sldId id="273" r:id="rId37"/>
    <p:sldId id="275" r:id="rId38"/>
    <p:sldId id="276" r:id="rId39"/>
    <p:sldId id="277" r:id="rId40"/>
    <p:sldId id="278" r:id="rId41"/>
    <p:sldId id="296" r:id="rId42"/>
    <p:sldId id="301" r:id="rId43"/>
    <p:sldId id="299" r:id="rId44"/>
    <p:sldId id="297" r:id="rId45"/>
    <p:sldId id="300" r:id="rId46"/>
    <p:sldId id="279" r:id="rId47"/>
    <p:sldId id="298" r:id="rId48"/>
    <p:sldId id="302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94660"/>
  </p:normalViewPr>
  <p:slideViewPr>
    <p:cSldViewPr>
      <p:cViewPr>
        <p:scale>
          <a:sx n="60" d="100"/>
          <a:sy n="60" d="100"/>
        </p:scale>
        <p:origin x="-152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C408BA1-43A6-490D-B5AA-C903B63783B5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roman-emperors.org/dioclet.jpg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upload.wikimedia.org/wikipedia/commons/4/44/Augustine_Lateran.jpg" TargetMode="Externa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upload.wikimedia.org/wikipedia/commons/e/ed/Horyu-ji09s3200.jpg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upload.wikimedia.org/wikipedia/commons/1/1f/Celts_in_Europe.pn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991600" cy="27432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APWH Period 2: Organization and Reorganization of Human Societies, c. 600 BCE to 600 CE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b="1" dirty="0" smtClean="0"/>
              <a:t>Textbook Part II: The Classical Period – Uniting Large Regions, 1000 B.C.E. – 500 C.E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5: The Classical Period:</a:t>
            </a:r>
          </a:p>
          <a:p>
            <a:r>
              <a:rPr lang="en-US" dirty="0" smtClean="0"/>
              <a:t>Directions, Diversities, and Declines by 500 C.E.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3218"/>
            <a:ext cx="5105400" cy="965982"/>
          </a:xfrm>
        </p:spPr>
        <p:txBody>
          <a:bodyPr/>
          <a:lstStyle/>
          <a:p>
            <a:pPr algn="ctr"/>
            <a:r>
              <a:rPr lang="en-US" dirty="0" smtClean="0"/>
              <a:t>Celtic Culture</a:t>
            </a:r>
            <a:endParaRPr lang="en-US" dirty="0"/>
          </a:p>
        </p:txBody>
      </p:sp>
      <p:pic>
        <p:nvPicPr>
          <p:cNvPr id="48130" name="Picture 2" descr="File:Galician Celtic Stele - Estela Galaica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1905000" cy="6704420"/>
          </a:xfrm>
          <a:prstGeom prst="rect">
            <a:avLst/>
          </a:prstGeom>
          <a:noFill/>
        </p:spPr>
      </p:pic>
      <p:pic>
        <p:nvPicPr>
          <p:cNvPr id="48132" name="Picture 4" descr="File:Stone sculpture of celtic h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872470"/>
            <a:ext cx="3200400" cy="3985530"/>
          </a:xfrm>
          <a:prstGeom prst="rect">
            <a:avLst/>
          </a:prstGeom>
          <a:noFill/>
        </p:spPr>
      </p:pic>
      <p:pic>
        <p:nvPicPr>
          <p:cNvPr id="48134" name="Picture 6" descr="File:Celtic.warriors.garments-repl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407993"/>
            <a:ext cx="2438400" cy="5450007"/>
          </a:xfrm>
          <a:prstGeom prst="rect">
            <a:avLst/>
          </a:prstGeom>
          <a:noFill/>
        </p:spPr>
      </p:pic>
      <p:pic>
        <p:nvPicPr>
          <p:cNvPr id="48136" name="Picture 8" descr="File:Romano-Celtic mirror (Desborough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0"/>
            <a:ext cx="2209800" cy="3020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mesoweb.com/resources/maps/media/crystal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061183" cy="5715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Mesoamerica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0" y="2667000"/>
            <a:ext cx="1600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14800" y="4267200"/>
            <a:ext cx="16764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0" y="2362200"/>
            <a:ext cx="23622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0"/>
            <a:ext cx="3810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Olmec</a:t>
            </a:r>
            <a:r>
              <a:rPr lang="en-US" dirty="0" smtClean="0"/>
              <a:t> Culture</a:t>
            </a:r>
            <a:endParaRPr lang="en-US" dirty="0"/>
          </a:p>
        </p:txBody>
      </p:sp>
      <p:pic>
        <p:nvPicPr>
          <p:cNvPr id="44034" name="Picture 2" descr="File:San Lorenzo Monument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4876800" cy="3657600"/>
          </a:xfrm>
          <a:prstGeom prst="rect">
            <a:avLst/>
          </a:prstGeom>
          <a:noFill/>
        </p:spPr>
      </p:pic>
      <p:pic>
        <p:nvPicPr>
          <p:cNvPr id="44036" name="Picture 4" descr="File:The Wrestler (Olmec) by DeLa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173173"/>
            <a:ext cx="4267200" cy="5684827"/>
          </a:xfrm>
          <a:prstGeom prst="rect">
            <a:avLst/>
          </a:prstGeom>
          <a:noFill/>
        </p:spPr>
      </p:pic>
      <p:pic>
        <p:nvPicPr>
          <p:cNvPr id="44038" name="Picture 6" descr="File:WLA metmuseum Olmec Jadeite Mask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927217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Teotihuacan Civilization</a:t>
            </a:r>
            <a:endParaRPr lang="en-US" dirty="0"/>
          </a:p>
        </p:txBody>
      </p:sp>
      <p:pic>
        <p:nvPicPr>
          <p:cNvPr id="1026" name="Picture 2" descr="File:View from Pyramide de la lu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52578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Teotihuacan Culture</a:t>
            </a:r>
            <a:endParaRPr lang="en-US" sz="3600" dirty="0"/>
          </a:p>
        </p:txBody>
      </p:sp>
      <p:pic>
        <p:nvPicPr>
          <p:cNvPr id="38914" name="Picture 2" descr="File:Teotihuacán ma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847014"/>
            <a:ext cx="3352800" cy="3010986"/>
          </a:xfrm>
          <a:prstGeom prst="rect">
            <a:avLst/>
          </a:prstGeom>
          <a:noFill/>
        </p:spPr>
      </p:pic>
      <p:pic>
        <p:nvPicPr>
          <p:cNvPr id="38916" name="Picture 4" descr="File:QuetzalTeotihuac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1000"/>
            <a:ext cx="4038600" cy="3028950"/>
          </a:xfrm>
          <a:prstGeom prst="rect">
            <a:avLst/>
          </a:prstGeom>
          <a:noFill/>
        </p:spPr>
      </p:pic>
      <p:pic>
        <p:nvPicPr>
          <p:cNvPr id="38918" name="Picture 6" descr="File:Jaguar Mural, Teotihuac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2800"/>
            <a:ext cx="6082774" cy="3505200"/>
          </a:xfrm>
          <a:prstGeom prst="rect">
            <a:avLst/>
          </a:prstGeom>
          <a:noFill/>
        </p:spPr>
      </p:pic>
      <p:pic>
        <p:nvPicPr>
          <p:cNvPr id="38920" name="Picture 8" descr="File:Teotihuacanmas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990600"/>
            <a:ext cx="2533650" cy="241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Mayan Civilization</a:t>
            </a:r>
            <a:endParaRPr lang="en-US" dirty="0"/>
          </a:p>
        </p:txBody>
      </p:sp>
      <p:pic>
        <p:nvPicPr>
          <p:cNvPr id="39938" name="Picture 2" descr="File:Maya-Mas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89782"/>
          </a:xfrm>
        </p:spPr>
        <p:txBody>
          <a:bodyPr/>
          <a:lstStyle/>
          <a:p>
            <a:pPr algn="ctr"/>
            <a:r>
              <a:rPr lang="en-US" dirty="0" smtClean="0"/>
              <a:t>Mayan Civilization</a:t>
            </a:r>
            <a:endParaRPr lang="en-US" dirty="0"/>
          </a:p>
        </p:txBody>
      </p:sp>
      <p:pic>
        <p:nvPicPr>
          <p:cNvPr id="40962" name="Picture 2" descr="File:Uxmal, Nunnery Quadran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6781800" cy="508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8" name="Picture 4" descr="File:Palenque Coll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21320"/>
            <a:ext cx="4760401" cy="9473359"/>
          </a:xfrm>
          <a:prstGeom prst="rect">
            <a:avLst/>
          </a:prstGeom>
          <a:noFill/>
        </p:spPr>
      </p:pic>
      <p:pic>
        <p:nvPicPr>
          <p:cNvPr id="5" name="Picture 4" descr="File:Palenque Coll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-4667250"/>
            <a:ext cx="4690624" cy="933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3200400"/>
            <a:ext cx="4267200" cy="350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53218"/>
            <a:ext cx="4267200" cy="1956582"/>
          </a:xfrm>
        </p:spPr>
        <p:txBody>
          <a:bodyPr/>
          <a:lstStyle/>
          <a:p>
            <a:pPr algn="ctr"/>
            <a:r>
              <a:rPr lang="en-US" dirty="0" smtClean="0"/>
              <a:t>Mayan Hieroglyphs</a:t>
            </a:r>
            <a:endParaRPr lang="en-US" dirty="0"/>
          </a:p>
        </p:txBody>
      </p:sp>
      <p:pic>
        <p:nvPicPr>
          <p:cNvPr id="43010" name="Picture 2" descr="http://www.civilization.ca/cmc/exhibitions/civil/maya/images/maycrv1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4382229" cy="2895600"/>
          </a:xfrm>
          <a:prstGeom prst="rect">
            <a:avLst/>
          </a:prstGeom>
          <a:noFill/>
        </p:spPr>
      </p:pic>
      <p:pic>
        <p:nvPicPr>
          <p:cNvPr id="43012" name="Picture 4" descr="http://upload.wikimedia.org/wikipedia/commons/thumb/0/05/Palenque_glyphs-edit1.jpg/220px-Palenque_glyphs-edi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2552" y="3581400"/>
            <a:ext cx="4711448" cy="3276600"/>
          </a:xfrm>
          <a:prstGeom prst="rect">
            <a:avLst/>
          </a:prstGeom>
          <a:noFill/>
        </p:spPr>
      </p:pic>
      <p:pic>
        <p:nvPicPr>
          <p:cNvPr id="43014" name="Picture 6" descr="http://www.ancientscripts.com/images/maya_logogram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429000"/>
            <a:ext cx="41910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253218"/>
            <a:ext cx="3200400" cy="15755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Chavín Civilization</a:t>
            </a:r>
            <a:endParaRPr lang="en-US" dirty="0"/>
          </a:p>
        </p:txBody>
      </p:sp>
      <p:pic>
        <p:nvPicPr>
          <p:cNvPr id="1026" name="Picture 2" descr="File:Chavin-sm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5490622" cy="5943600"/>
          </a:xfrm>
          <a:prstGeom prst="rect">
            <a:avLst/>
          </a:prstGeom>
          <a:noFill/>
        </p:spPr>
      </p:pic>
      <p:pic>
        <p:nvPicPr>
          <p:cNvPr id="1028" name="Picture 4" descr="File:Paron La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879600"/>
            <a:ext cx="3733800" cy="497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2819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Other Civilizations in the Classical Era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-304800"/>
            <a:ext cx="2667000" cy="2337582"/>
          </a:xfrm>
        </p:spPr>
        <p:txBody>
          <a:bodyPr/>
          <a:lstStyle/>
          <a:p>
            <a:pPr algn="ctr"/>
            <a:r>
              <a:rPr lang="en-US" dirty="0" smtClean="0"/>
              <a:t>Chavín Culture</a:t>
            </a:r>
            <a:endParaRPr lang="en-US" dirty="0"/>
          </a:p>
        </p:txBody>
      </p:sp>
      <p:pic>
        <p:nvPicPr>
          <p:cNvPr id="61442" name="Picture 2" descr="File:Chavinmuseolar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6096000" cy="3162301"/>
          </a:xfrm>
          <a:prstGeom prst="rect">
            <a:avLst/>
          </a:prstGeom>
          <a:noFill/>
        </p:spPr>
      </p:pic>
      <p:pic>
        <p:nvPicPr>
          <p:cNvPr id="61444" name="Picture 4" descr="File:Chavin - Août 2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7559"/>
            <a:ext cx="9144000" cy="3520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447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Spread of Polynesian Peoples</a:t>
            </a:r>
            <a:endParaRPr lang="en-US" dirty="0"/>
          </a:p>
        </p:txBody>
      </p:sp>
      <p:pic>
        <p:nvPicPr>
          <p:cNvPr id="20481" name="Picture 1" descr="http://www.sciencedaily.com/images/2009/01/090122141146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9104" y="1371600"/>
            <a:ext cx="9893104" cy="1066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Ancient Polynesian Ships</a:t>
            </a:r>
            <a:endParaRPr lang="en-US" dirty="0"/>
          </a:p>
        </p:txBody>
      </p:sp>
      <p:pic>
        <p:nvPicPr>
          <p:cNvPr id="50178" name="Picture 2" descr="http://southpacifichotels.travel/wiki/images/8/8d/H%C3%B6k%C3%BCle%27a%2C_a_prototype_of_ancient_Polynesian_boa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858000" cy="51263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5029200" cy="2362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Easter Island Polynesian Culture</a:t>
            </a:r>
            <a:endParaRPr lang="en-US" dirty="0"/>
          </a:p>
        </p:txBody>
      </p:sp>
      <p:pic>
        <p:nvPicPr>
          <p:cNvPr id="49158" name="Picture 6" descr="File:Ahu-Akiv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00300"/>
            <a:ext cx="5943600" cy="4457700"/>
          </a:xfrm>
          <a:prstGeom prst="rect">
            <a:avLst/>
          </a:prstGeom>
          <a:noFill/>
        </p:spPr>
      </p:pic>
      <p:pic>
        <p:nvPicPr>
          <p:cNvPr id="49160" name="Picture 8" descr="File:Moai Rano rarak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0"/>
            <a:ext cx="3962400" cy="528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Tang Dynasty </a:t>
            </a:r>
            <a:br>
              <a:rPr lang="en-US" dirty="0" smtClean="0"/>
            </a:br>
            <a:r>
              <a:rPr lang="en-US" dirty="0" smtClean="0"/>
              <a:t>Ancient Bronze Stirrups</a:t>
            </a:r>
            <a:endParaRPr lang="en-US" dirty="0"/>
          </a:p>
        </p:txBody>
      </p:sp>
      <p:pic>
        <p:nvPicPr>
          <p:cNvPr id="51202" name="Picture 2" descr="http://www.trocadero.com/101antiques/items/906831/cat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94503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1981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Decline and Fall in China, India, and the Mediterranean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13582"/>
          </a:xfrm>
        </p:spPr>
        <p:txBody>
          <a:bodyPr/>
          <a:lstStyle/>
          <a:p>
            <a:pPr algn="ctr"/>
            <a:r>
              <a:rPr lang="en-US" dirty="0" smtClean="0"/>
              <a:t>The Hun Invasions</a:t>
            </a:r>
            <a:endParaRPr lang="en-US" dirty="0"/>
          </a:p>
        </p:txBody>
      </p:sp>
      <p:pic>
        <p:nvPicPr>
          <p:cNvPr id="21506" name="Picture 2" descr="Huns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555" y="1143000"/>
            <a:ext cx="9193555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Han China</a:t>
            </a:r>
            <a:endParaRPr lang="en-US" dirty="0"/>
          </a:p>
        </p:txBody>
      </p:sp>
      <p:pic>
        <p:nvPicPr>
          <p:cNvPr id="18434" name="Picture 2" descr="File:Han 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7260"/>
            <a:ext cx="9144000" cy="5920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chinahighlights.com/image/chinamap/ancient/sui-dynasty-map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chinahighlights.com/image/chinamap/ancient/tang-dynasty-map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AP Euro\European maps\map_files\Untitled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41837" cy="6858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43400" y="1600200"/>
            <a:ext cx="4419600" cy="3124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Kingdom of </a:t>
            </a:r>
            <a:br>
              <a:rPr lang="en-US" dirty="0" smtClean="0"/>
            </a:br>
            <a:r>
              <a:rPr lang="en-US" dirty="0" smtClean="0"/>
              <a:t>Kush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Nubia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2971800" y="3657600"/>
            <a:ext cx="2514600" cy="21336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AP Euro\European maps\map_files\Untitled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90953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 Bust of the Emperor Diocletia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2064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81600" y="253218"/>
            <a:ext cx="3505200" cy="4775982"/>
          </a:xfrm>
        </p:spPr>
        <p:txBody>
          <a:bodyPr/>
          <a:lstStyle/>
          <a:p>
            <a:pPr algn="ctr"/>
            <a:r>
              <a:rPr lang="en-US" dirty="0" smtClean="0"/>
              <a:t>Diocletian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284-305 C.E.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AP World\Map Files AP World\The Roman Empire in Crisis, c. 284 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7620000" cy="6871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676400"/>
            <a:ext cx="4343400" cy="3175782"/>
          </a:xfrm>
        </p:spPr>
        <p:txBody>
          <a:bodyPr/>
          <a:lstStyle/>
          <a:p>
            <a:pPr algn="ctr"/>
            <a:r>
              <a:rPr lang="en-US" dirty="0" smtClean="0"/>
              <a:t>Constantine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312-337 B.C.E.</a:t>
            </a:r>
            <a:endParaRPr lang="en-US" dirty="0"/>
          </a:p>
        </p:txBody>
      </p:sp>
      <p:pic>
        <p:nvPicPr>
          <p:cNvPr id="29698" name="Picture 2" descr="http://users.moscow.com/khakimian/images/constant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75026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Eastern and Western Roman Empires by 476 CE </a:t>
            </a:r>
            <a:endParaRPr lang="en-US" dirty="0"/>
          </a:p>
        </p:txBody>
      </p:sp>
      <p:pic>
        <p:nvPicPr>
          <p:cNvPr id="52226" name="Picture 2" descr="File:Roman Empires 476AD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1524000"/>
            <a:ext cx="8775733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:\AP World\Maps\Germanic Invasions of the 4th and 5th Centuries 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33847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:\AP World\Maps\Western and Eastern Roman Empires c. 526 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06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:\AP Euro\European maps\map_files\Untitled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253218"/>
            <a:ext cx="4191000" cy="38615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Early Portrait of Augustine, 6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pic>
        <p:nvPicPr>
          <p:cNvPr id="33794" name="Picture 2" descr="File:Augustine Later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7484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go.hrw.com/venus_images/0306MC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theancientweb.com/images/explore/Ethiopia_Axum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3962400" cy="6799295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7200" y="533400"/>
            <a:ext cx="4572000" cy="5486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Axum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Ethiopia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2743200" y="2362200"/>
            <a:ext cx="2819400" cy="2438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 flipV="1">
            <a:off x="3276600" y="5715000"/>
            <a:ext cx="1981200" cy="6096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53218"/>
            <a:ext cx="4114800" cy="3709182"/>
          </a:xfrm>
        </p:spPr>
        <p:txBody>
          <a:bodyPr/>
          <a:lstStyle/>
          <a:p>
            <a:pPr algn="ctr"/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Century Japanese Pagoda</a:t>
            </a:r>
            <a:endParaRPr lang="en-US" dirty="0"/>
          </a:p>
        </p:txBody>
      </p:sp>
      <p:pic>
        <p:nvPicPr>
          <p:cNvPr id="34818" name="Picture 2" descr="File:Horyu-ji09s32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9108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53218"/>
            <a:ext cx="5105400" cy="5842782"/>
          </a:xfrm>
        </p:spPr>
        <p:txBody>
          <a:bodyPr/>
          <a:lstStyle/>
          <a:p>
            <a:pPr algn="ctr"/>
            <a:r>
              <a:rPr lang="en-US" dirty="0" smtClean="0"/>
              <a:t>Jesus of Nazareth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c. 7-2 BCE to 30-36 CE</a:t>
            </a:r>
            <a:endParaRPr lang="en-US" dirty="0"/>
          </a:p>
        </p:txBody>
      </p:sp>
      <p:pic>
        <p:nvPicPr>
          <p:cNvPr id="54274" name="Picture 2" descr="File:StJohnsAshfield StainedGlass GoodShepherd-frame 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3581400" cy="6908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mideastweb.org/chr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9225" y="-1"/>
            <a:ext cx="4334775" cy="6858001"/>
          </a:xfrm>
          <a:prstGeom prst="rect">
            <a:avLst/>
          </a:prstGeom>
          <a:noFill/>
        </p:spPr>
      </p:pic>
      <p:pic>
        <p:nvPicPr>
          <p:cNvPr id="3" name="Picture 4" descr="http://new.rejesus.co.uk/images/area_uploads/timeline/map_jud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48006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253218"/>
            <a:ext cx="3810000" cy="43187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Syncretism in the Race of Jesus</a:t>
            </a:r>
            <a:endParaRPr lang="en-US" dirty="0"/>
          </a:p>
        </p:txBody>
      </p:sp>
      <p:pic>
        <p:nvPicPr>
          <p:cNvPr id="56322" name="Picture 2" descr="File:CompositeJes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908"/>
            <a:ext cx="4724400" cy="6912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3218"/>
            <a:ext cx="2438400" cy="40901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Apostle Paul</a:t>
            </a:r>
            <a:endParaRPr lang="en-US" dirty="0"/>
          </a:p>
        </p:txBody>
      </p:sp>
      <p:pic>
        <p:nvPicPr>
          <p:cNvPr id="53250" name="Picture 2" descr="File:4pau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8024" y="381000"/>
            <a:ext cx="6665976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53218"/>
            <a:ext cx="4267200" cy="45473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Papyrus Fragment of Early </a:t>
            </a:r>
            <a:br>
              <a:rPr lang="en-US" dirty="0" smtClean="0"/>
            </a:br>
            <a:r>
              <a:rPr lang="en-US" i="1" dirty="0" smtClean="0"/>
              <a:t>New Testament</a:t>
            </a:r>
            <a:endParaRPr lang="en-US" i="1" dirty="0"/>
          </a:p>
        </p:txBody>
      </p:sp>
      <p:pic>
        <p:nvPicPr>
          <p:cNvPr id="57346" name="Picture 2" descr="File:P52 rec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963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F:\AP Euro\European maps\map_files\Untitled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59942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253218"/>
            <a:ext cx="3352800" cy="4471182"/>
          </a:xfrm>
        </p:spPr>
        <p:txBody>
          <a:bodyPr/>
          <a:lstStyle/>
          <a:p>
            <a:pPr algn="ctr"/>
            <a:r>
              <a:rPr lang="en-US" dirty="0" smtClean="0"/>
              <a:t>Saint Benedict of </a:t>
            </a:r>
            <a:r>
              <a:rPr lang="en-US" dirty="0" err="1" smtClean="0"/>
              <a:t>Nursia</a:t>
            </a:r>
            <a:endParaRPr lang="en-US" dirty="0"/>
          </a:p>
        </p:txBody>
      </p:sp>
      <p:pic>
        <p:nvPicPr>
          <p:cNvPr id="55298" name="Picture 2" descr="File:Fra Angelico 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235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Early Monastery in Italy</a:t>
            </a:r>
            <a:endParaRPr lang="en-US"/>
          </a:p>
        </p:txBody>
      </p:sp>
      <p:pic>
        <p:nvPicPr>
          <p:cNvPr id="58370" name="Picture 2" descr="Rousse (Ruse) - Ancient monast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7990081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Sahara</a:t>
            </a:r>
            <a:endParaRPr lang="en-US" dirty="0"/>
          </a:p>
        </p:txBody>
      </p:sp>
      <p:pic>
        <p:nvPicPr>
          <p:cNvPr id="45058" name="Picture 2" descr="File:Sahara satellite hi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199"/>
            <a:ext cx="8763000" cy="4918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Sahel</a:t>
            </a:r>
            <a:endParaRPr lang="en-US" dirty="0"/>
          </a:p>
        </p:txBody>
      </p:sp>
      <p:pic>
        <p:nvPicPr>
          <p:cNvPr id="46082" name="Picture 2" descr="File:Sahel Map-Africa roug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8763000" cy="4162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mapsof.net/uploads/static-maps/japan_and_kor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9785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53218"/>
            <a:ext cx="3505200" cy="2642382"/>
          </a:xfrm>
        </p:spPr>
        <p:txBody>
          <a:bodyPr/>
          <a:lstStyle/>
          <a:p>
            <a:pPr algn="ctr"/>
            <a:r>
              <a:rPr lang="en-US" dirty="0" smtClean="0"/>
              <a:t>Shinto Shrines</a:t>
            </a:r>
            <a:endParaRPr lang="en-US" dirty="0"/>
          </a:p>
        </p:txBody>
      </p:sp>
      <p:pic>
        <p:nvPicPr>
          <p:cNvPr id="47106" name="Picture 2" descr="File:Tsubaki-shr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-2209800"/>
            <a:ext cx="5143500" cy="6858000"/>
          </a:xfrm>
          <a:prstGeom prst="rect">
            <a:avLst/>
          </a:prstGeom>
          <a:noFill/>
        </p:spPr>
      </p:pic>
      <p:pic>
        <p:nvPicPr>
          <p:cNvPr id="47108" name="Picture 4" descr="File:Isonoka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733799"/>
            <a:ext cx="5791200" cy="3022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le:Celts in Europ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6391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2800" y="0"/>
            <a:ext cx="5791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Major Celtic Regions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(started in central Europe and spread outward and upward)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1620</TotalTime>
  <Words>139</Words>
  <Application>Microsoft Office PowerPoint</Application>
  <PresentationFormat>On-screen Show (4:3)</PresentationFormat>
  <Paragraphs>39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Foundry</vt:lpstr>
      <vt:lpstr>   APWH Period 2: Organization and Reorganization of Human Societies, c. 600 BCE to 600 CE  Textbook Part II: The Classical Period – Uniting Large Regions, 1000 B.C.E. – 500 C.E </vt:lpstr>
      <vt:lpstr>Other Civilizations in the Classical Era</vt:lpstr>
      <vt:lpstr>Kingdom of  Kush (Nubia)</vt:lpstr>
      <vt:lpstr>Axum      Ethiopia</vt:lpstr>
      <vt:lpstr>The Sahara</vt:lpstr>
      <vt:lpstr>The Sahel</vt:lpstr>
      <vt:lpstr>Slide 7</vt:lpstr>
      <vt:lpstr>Shinto Shrines</vt:lpstr>
      <vt:lpstr>Slide 9</vt:lpstr>
      <vt:lpstr>Celtic Culture</vt:lpstr>
      <vt:lpstr>Mesoamerica</vt:lpstr>
      <vt:lpstr>Olmec Culture</vt:lpstr>
      <vt:lpstr>Teotihuacan Civilization</vt:lpstr>
      <vt:lpstr>Teotihuacan Culture</vt:lpstr>
      <vt:lpstr>Mayan Civilization</vt:lpstr>
      <vt:lpstr>Mayan Civilization</vt:lpstr>
      <vt:lpstr>Slide 17</vt:lpstr>
      <vt:lpstr>Mayan Hieroglyphs</vt:lpstr>
      <vt:lpstr>Chavín Civilization</vt:lpstr>
      <vt:lpstr>Chavín Culture</vt:lpstr>
      <vt:lpstr>Spread of Polynesian Peoples</vt:lpstr>
      <vt:lpstr>Ancient Polynesian Ships</vt:lpstr>
      <vt:lpstr>Easter Island Polynesian Culture</vt:lpstr>
      <vt:lpstr>Tang Dynasty  Ancient Bronze Stirrups</vt:lpstr>
      <vt:lpstr>Decline and Fall in China, India, and the Mediterranean</vt:lpstr>
      <vt:lpstr>The Hun Invasions</vt:lpstr>
      <vt:lpstr>Han China</vt:lpstr>
      <vt:lpstr>Slide 28</vt:lpstr>
      <vt:lpstr>Slide 29</vt:lpstr>
      <vt:lpstr>Slide 30</vt:lpstr>
      <vt:lpstr>Diocletian  284-305 C.E.</vt:lpstr>
      <vt:lpstr>Slide 32</vt:lpstr>
      <vt:lpstr>Constantine  312-337 B.C.E.</vt:lpstr>
      <vt:lpstr>Eastern and Western Roman Empires by 476 CE </vt:lpstr>
      <vt:lpstr>Slide 35</vt:lpstr>
      <vt:lpstr>Slide 36</vt:lpstr>
      <vt:lpstr>Slide 37</vt:lpstr>
      <vt:lpstr>Early Portrait of Augustine, 6th Century</vt:lpstr>
      <vt:lpstr>Slide 39</vt:lpstr>
      <vt:lpstr>7th Century Japanese Pagoda</vt:lpstr>
      <vt:lpstr>Jesus of Nazareth  c. 7-2 BCE to 30-36 CE</vt:lpstr>
      <vt:lpstr>Slide 42</vt:lpstr>
      <vt:lpstr>Syncretism in the Race of Jesus</vt:lpstr>
      <vt:lpstr>The Apostle Paul</vt:lpstr>
      <vt:lpstr>Papyrus Fragment of Early  New Testament</vt:lpstr>
      <vt:lpstr>Slide 46</vt:lpstr>
      <vt:lpstr>Saint Benedict of Nursia</vt:lpstr>
      <vt:lpstr>Early Monastery in Italy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I: Origins –  From Hunting and Gathering to Civilizations, 2.5 Million-1000 B.C.E</dc:title>
  <dc:creator>David Adkins</dc:creator>
  <cp:lastModifiedBy>Ashley Adkins</cp:lastModifiedBy>
  <cp:revision>145</cp:revision>
  <dcterms:created xsi:type="dcterms:W3CDTF">2009-12-28T19:32:42Z</dcterms:created>
  <dcterms:modified xsi:type="dcterms:W3CDTF">2013-01-23T15:08:59Z</dcterms:modified>
</cp:coreProperties>
</file>