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4"/>
  </p:notesMasterIdLst>
  <p:sldIdLst>
    <p:sldId id="380" r:id="rId2"/>
    <p:sldId id="343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44" r:id="rId17"/>
    <p:sldId id="357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  <p:sldId id="418" r:id="rId43"/>
    <p:sldId id="419" r:id="rId44"/>
    <p:sldId id="420" r:id="rId45"/>
    <p:sldId id="421" r:id="rId46"/>
    <p:sldId id="422" r:id="rId47"/>
    <p:sldId id="431" r:id="rId48"/>
    <p:sldId id="432" r:id="rId49"/>
    <p:sldId id="433" r:id="rId50"/>
    <p:sldId id="434" r:id="rId51"/>
    <p:sldId id="435" r:id="rId52"/>
    <p:sldId id="436" r:id="rId53"/>
    <p:sldId id="437" r:id="rId54"/>
    <p:sldId id="438" r:id="rId55"/>
    <p:sldId id="439" r:id="rId56"/>
    <p:sldId id="440" r:id="rId57"/>
    <p:sldId id="441" r:id="rId58"/>
    <p:sldId id="442" r:id="rId59"/>
    <p:sldId id="443" r:id="rId60"/>
    <p:sldId id="444" r:id="rId61"/>
    <p:sldId id="445" r:id="rId62"/>
    <p:sldId id="423" r:id="rId63"/>
    <p:sldId id="427" r:id="rId64"/>
    <p:sldId id="424" r:id="rId65"/>
    <p:sldId id="429" r:id="rId66"/>
    <p:sldId id="430" r:id="rId67"/>
    <p:sldId id="426" r:id="rId68"/>
    <p:sldId id="428" r:id="rId69"/>
    <p:sldId id="358" r:id="rId70"/>
    <p:sldId id="356" r:id="rId71"/>
    <p:sldId id="366" r:id="rId72"/>
    <p:sldId id="364" r:id="rId73"/>
    <p:sldId id="365" r:id="rId74"/>
    <p:sldId id="446" r:id="rId75"/>
    <p:sldId id="453" r:id="rId76"/>
    <p:sldId id="367" r:id="rId77"/>
    <p:sldId id="369" r:id="rId78"/>
    <p:sldId id="370" r:id="rId79"/>
    <p:sldId id="372" r:id="rId80"/>
    <p:sldId id="448" r:id="rId81"/>
    <p:sldId id="449" r:id="rId82"/>
    <p:sldId id="450" r:id="rId83"/>
    <p:sldId id="451" r:id="rId84"/>
    <p:sldId id="452" r:id="rId85"/>
    <p:sldId id="371" r:id="rId86"/>
    <p:sldId id="374" r:id="rId87"/>
    <p:sldId id="454" r:id="rId88"/>
    <p:sldId id="373" r:id="rId89"/>
    <p:sldId id="376" r:id="rId90"/>
    <p:sldId id="375" r:id="rId91"/>
    <p:sldId id="378" r:id="rId92"/>
    <p:sldId id="379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94660"/>
  </p:normalViewPr>
  <p:slideViewPr>
    <p:cSldViewPr>
      <p:cViewPr>
        <p:scale>
          <a:sx n="60" d="100"/>
          <a:sy n="60" d="100"/>
        </p:scale>
        <p:origin x="-137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57BD7-5C35-4E03-91EB-68A6F660C858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F0CC0-048A-4C89-A6B5-09296E0E6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149DC-D022-4306-AA18-F60821602EF2}" type="slidenum">
              <a:rPr lang="en-US">
                <a:latin typeface="Arial" charset="0"/>
              </a:rPr>
              <a:pPr/>
              <a:t>81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B7AE5-F3EC-4F28-BF58-B3E7845448CD}" type="slidenum">
              <a:rPr lang="en-US">
                <a:latin typeface="Arial" charset="0"/>
              </a:rPr>
              <a:pPr/>
              <a:t>82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77CFD-E324-461D-AA81-6A31B7A11EC6}" type="slidenum">
              <a:rPr lang="en-US">
                <a:latin typeface="Arial" charset="0"/>
              </a:rPr>
              <a:pPr/>
              <a:t>83</a:t>
            </a:fld>
            <a:endParaRPr lang="en-US">
              <a:latin typeface="Arial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54D2F-CDFD-4C9C-A961-5B7CD2BBDF6F}" type="slidenum">
              <a:rPr lang="en-US">
                <a:latin typeface="Arial" charset="0"/>
              </a:rPr>
              <a:pPr/>
              <a:t>84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7D0B6-BF3B-4870-863A-7A51C3539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752C8-9CC1-4CEA-B0E9-44FDEBBAA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Image:Ac.nicholasI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://en.wikipedia.org/wiki/Image:Russian_Royal_Family_-_Nicholas_II_of_Russia_-_Project_Gutenberg_eText_15478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roomtools.com/army1917.jp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gulib.lausun.georgetown.edu/dept/speccoll/britpost/p1l.jp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upload.wikimedia.org/wikipedia/commons/5/58/Bal_G._Tilak.jpg" TargetMode="Externa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upload.wikimedia.org/wikipedia/commons/d/d1/Portrait_Gandhi.jpg" TargetMode="Externa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upload.wikimedia.org/wikipedia/commons/c/c2/LordCromer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hyperlink" Target="http://upload.wikimedia.org/wikipedia/commons/f/fb/Sharif_Husayn.jpg" TargetMode="Externa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7432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3100" b="1" dirty="0" smtClean="0"/>
              <a:t>APWH Period 6: Accelerating Global Change and Realignments, c. 1900 to Present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Textbook Part VI: The World’s Newest Stage of World History, 1914-Present</a:t>
            </a:r>
            <a:br>
              <a:rPr lang="en-US" sz="3200" b="1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40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Chapter 28: Descent into the Abyss: World War I and the Crisis of the European Global Order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ancis_Joseph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02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495800" y="0"/>
            <a:ext cx="46482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Franz Joseph I - Emperor of Austria, King of Bohemia and King of Hungary.  </a:t>
            </a:r>
          </a:p>
          <a:p>
            <a:pPr algn="l">
              <a:spcBef>
                <a:spcPct val="50000"/>
              </a:spcBef>
            </a:pPr>
            <a:endParaRPr lang="en-US" sz="4400" b="1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He was 84 when Franz Ferdinand was killed.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all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228600"/>
            <a:ext cx="3048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</a:rPr>
              <a:t>Kaiser Wilhelm II, Germany’s Emperor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icholas II, Tsar of Russia">
            <a:hlinkClick r:id="rId2" tooltip="Nicholas II, Tsar of Russi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9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Nicholas and his family, 1913">
            <a:hlinkClick r:id="rId4" tooltip="Nicholas and his family, 191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981200"/>
            <a:ext cx="464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495800" y="0"/>
            <a:ext cx="43434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200">
                <a:solidFill>
                  <a:schemeClr val="tx2"/>
                </a:solidFill>
                <a:latin typeface="Book Antiqua" pitchFamily="18" charset="0"/>
              </a:rPr>
              <a:t>Czar Nicholas II of Russia and his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chlieff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8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5486400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The Schlieffen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ur19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Europe in 1914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 flipV="1">
            <a:off x="3352800" y="3733800"/>
            <a:ext cx="1524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3581400" y="2895600"/>
            <a:ext cx="1600200" cy="281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743200" y="5638800"/>
            <a:ext cx="2133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A 2-Front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The Key Players in WWI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00030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52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Central Powers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Allied Powers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Germany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Russia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Austria-Hungary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Serbia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Ottoman Empire 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France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Bulgaria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Great Britain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USA 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Italy 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World at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TEA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1611" t="1802" r="1611" b="1802"/>
          <a:stretch>
            <a:fillRect/>
          </a:stretch>
        </p:blipFill>
        <p:spPr bwMode="auto">
          <a:xfrm>
            <a:off x="762000" y="0"/>
            <a:ext cx="7703062" cy="68580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erman_Machine_Gun_Group_Verdun_19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152400"/>
            <a:ext cx="350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The Horrors of Trench Warfare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erman_Stormtroops_Marne_May_1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Coming of the Great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A-1493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56388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Book Antiqua" pitchFamily="18" charset="0"/>
              </a:rPr>
              <a:t>WWI Soldier with Trench Foot - France, 1917.</a:t>
            </a:r>
            <a:endParaRPr lang="en-US" sz="400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utsche_Soldaten_an_der_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172200" y="1371600"/>
            <a:ext cx="2743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Book Antiqua" pitchFamily="18" charset="0"/>
              </a:rPr>
              <a:t>Lice were a serious problem in the trenches.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erman_Soldiers_After_Rat_Hun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8600" y="5715000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Book Antiqua" pitchFamily="18" charset="0"/>
              </a:rPr>
              <a:t>So were rats.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at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aschinengewehr_08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563880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800" b="1">
                <a:latin typeface="Times New Roman" pitchFamily="18" charset="0"/>
              </a:rPr>
              <a:t>Maschinengewehr ’08, A German Rapid-Fire Machine Gun</a:t>
            </a:r>
            <a:endParaRPr lang="en-US" sz="3800">
              <a:latin typeface="Times New Roman" pitchFamily="18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2286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Modern Technology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ru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33400" y="61722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German Anti-Aircraft gun.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asmask_for_man_and_ho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72200" y="304800"/>
            <a:ext cx="2743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600" b="1">
                <a:latin typeface="Times New Roman" pitchFamily="18" charset="0"/>
              </a:rPr>
              <a:t>Man and horse, both with gasmasks.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ressing_the_Wounded_during_a_Gas_Attack_%28Austin_O_Spare%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9800" cy="6858000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0" y="0"/>
            <a:ext cx="2819400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600" b="1" i="1">
                <a:latin typeface="Times New Roman" pitchFamily="18" charset="0"/>
              </a:rPr>
              <a:t>Dressing the Wounded during a Gas Attack</a:t>
            </a:r>
            <a:r>
              <a:rPr lang="en-US" sz="4600" b="1">
                <a:latin typeface="Times New Roman" pitchFamily="18" charset="0"/>
              </a:rPr>
              <a:t>, by Austin Spare (1918).</a:t>
            </a:r>
            <a:endParaRPr lang="en-US" sz="46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ustard_gas_bur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0" y="381000"/>
            <a:ext cx="2286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Mustard Gas burns.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as_Att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315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3500" smtClean="0"/>
              <a:t>Political Cartoon of Entangling Alliances</a:t>
            </a:r>
          </a:p>
        </p:txBody>
      </p:sp>
      <p:pic>
        <p:nvPicPr>
          <p:cNvPr id="3075" name="Picture 6" descr="Image:World war one web alli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55688"/>
            <a:ext cx="8686800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as_Attack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324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hel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839200" cy="692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ossing_Gren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er_Erste_Weltkrieg -Handgranatenverletz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72200" cy="6858000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172200" y="2133600"/>
            <a:ext cx="2971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Book Antiqua" pitchFamily="18" charset="0"/>
              </a:rPr>
              <a:t>Grenade wound.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WWI British Armored Tank</a:t>
            </a:r>
          </a:p>
        </p:txBody>
      </p:sp>
      <p:pic>
        <p:nvPicPr>
          <p:cNvPr id="49158" name="Picture 6" descr="aust-t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82000" cy="545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Nieuport%2017%20prof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6172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French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Nieuport 17</a:t>
            </a:r>
            <a:endParaRPr lang="en-US" sz="44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lbat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German Albatross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r%201%20de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German Fokker Dr. 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anfred von Richthof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562600" y="685800"/>
            <a:ext cx="32766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Manfred von Richthofen</a:t>
            </a:r>
          </a:p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“The Red Baron” </a:t>
            </a:r>
          </a:p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Shot down 80 planes.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vRichthofensFok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6172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The Red Baron’s Fokker Tri-plane.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ur19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Book Antiqua" pitchFamily="18" charset="0"/>
              </a:rPr>
              <a:t>Europe in 1914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no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239000" cy="4643438"/>
          </a:xfrm>
          <a:prstGeom prst="rect">
            <a:avLst/>
          </a:prstGeo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676400" y="381000"/>
            <a:ext cx="6096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chemeClr val="tx2"/>
                </a:solidFill>
                <a:latin typeface="Book Antiqua" pitchFamily="18" charset="0"/>
              </a:rPr>
              <a:t>Snoopy fighting the Red Baron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vRichthofenWreck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The wreckage of the Red Baron’s Plane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zeppe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Zeppelins were used during WWI.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erman_Flamethrower_Group_Verdun_19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438400" y="60960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Flamethrower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 Antiqua" pitchFamily="18" charset="0"/>
              </a:rPr>
              <a:t>German U-Boat</a:t>
            </a:r>
          </a:p>
        </p:txBody>
      </p:sp>
      <p:pic>
        <p:nvPicPr>
          <p:cNvPr id="46083" name="Picture 3" descr="sub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48600" cy="1509713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33400" y="2667000"/>
            <a:ext cx="7620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000" b="1">
                <a:solidFill>
                  <a:schemeClr val="tx2"/>
                </a:solidFill>
                <a:latin typeface="Book Antiqua" pitchFamily="18" charset="0"/>
              </a:rPr>
              <a:t>UC 44 Class U-boat:</a:t>
            </a:r>
            <a:r>
              <a:rPr lang="en-US" sz="3000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en-US" sz="3000">
                <a:solidFill>
                  <a:schemeClr val="tx2"/>
                </a:solidFill>
                <a:latin typeface="Book Antiqua" pitchFamily="18" charset="0"/>
              </a:rPr>
              <a:t>1) Aft torpedo tubes </a:t>
            </a:r>
          </a:p>
          <a:p>
            <a:pPr algn="ctr"/>
            <a:r>
              <a:rPr lang="en-US" sz="3000">
                <a:solidFill>
                  <a:schemeClr val="tx2"/>
                </a:solidFill>
                <a:latin typeface="Book Antiqua" pitchFamily="18" charset="0"/>
              </a:rPr>
              <a:t>2) Electric motor </a:t>
            </a:r>
          </a:p>
          <a:p>
            <a:pPr algn="ctr"/>
            <a:r>
              <a:rPr lang="en-US" sz="3000">
                <a:solidFill>
                  <a:schemeClr val="tx2"/>
                </a:solidFill>
                <a:latin typeface="Book Antiqua" pitchFamily="18" charset="0"/>
              </a:rPr>
              <a:t>3) Main engine </a:t>
            </a:r>
          </a:p>
          <a:p>
            <a:pPr algn="ctr"/>
            <a:r>
              <a:rPr lang="en-US" sz="3000">
                <a:solidFill>
                  <a:schemeClr val="tx2"/>
                </a:solidFill>
                <a:latin typeface="Book Antiqua" pitchFamily="18" charset="0"/>
              </a:rPr>
              <a:t>4) Control room </a:t>
            </a:r>
          </a:p>
          <a:p>
            <a:pPr algn="ctr"/>
            <a:r>
              <a:rPr lang="en-US" sz="3000">
                <a:solidFill>
                  <a:schemeClr val="tx2"/>
                </a:solidFill>
                <a:latin typeface="Book Antiqua" pitchFamily="18" charset="0"/>
              </a:rPr>
              <a:t>5) Mine tubes </a:t>
            </a:r>
          </a:p>
          <a:p>
            <a:pPr algn="ctr"/>
            <a:r>
              <a:rPr lang="en-US" sz="3000">
                <a:solidFill>
                  <a:schemeClr val="tx2"/>
                </a:solidFill>
                <a:latin typeface="Book Antiqua" pitchFamily="18" charset="0"/>
              </a:rPr>
              <a:t>6) Forward torpedo tubes </a:t>
            </a:r>
          </a:p>
          <a:p>
            <a:pPr algn="ctr"/>
            <a:r>
              <a:rPr lang="en-US" sz="3000">
                <a:solidFill>
                  <a:schemeClr val="tx2"/>
                </a:solidFill>
                <a:latin typeface="Book Antiqua" pitchFamily="18" charset="0"/>
              </a:rPr>
              <a:t>7) Crew quarters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U-boats_at_Wilhemshaven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8534400" cy="6248400"/>
          </a:xfrm>
          <a:noFill/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orpedo_narrow_m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324600" y="0"/>
            <a:ext cx="25908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A German torpedo narrowly misses a ship.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057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Home Fronts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en-US" dirty="0"/>
              <a:t>Total War</a:t>
            </a:r>
          </a:p>
        </p:txBody>
      </p:sp>
      <p:pic>
        <p:nvPicPr>
          <p:cNvPr id="66565" name="Picture 5" descr="seattle_batta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610600" cy="5194300"/>
          </a:xfrm>
          <a:prstGeom prst="rect">
            <a:avLst/>
          </a:prstGeom>
          <a:noFill/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914400" y="6186488"/>
            <a:ext cx="73914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>
                <a:solidFill>
                  <a:schemeClr val="tx2"/>
                </a:solidFill>
                <a:latin typeface="Book Antiqua" pitchFamily="18" charset="0"/>
              </a:rPr>
              <a:t>Liberty Bond Drive and Parade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>
                <a:latin typeface="Book Antiqua" pitchFamily="18" charset="0"/>
              </a:rPr>
              <a:t>Propaganda: Recruitment Posters</a:t>
            </a:r>
          </a:p>
        </p:txBody>
      </p:sp>
      <p:pic>
        <p:nvPicPr>
          <p:cNvPr id="68611" name="Picture 3" descr="Yours for Victory Weapons WWII War Poster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447800"/>
            <a:ext cx="4267200" cy="5867400"/>
          </a:xfrm>
          <a:ln/>
        </p:spPr>
      </p:pic>
      <p:sp>
        <p:nvSpPr>
          <p:cNvPr id="6861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09600" y="1600200"/>
            <a:ext cx="4038600" cy="4800600"/>
          </a:xfrm>
        </p:spPr>
        <p:txBody>
          <a:bodyPr/>
          <a:lstStyle/>
          <a:p>
            <a:endParaRPr lang="en-US"/>
          </a:p>
        </p:txBody>
      </p:sp>
      <p:pic>
        <p:nvPicPr>
          <p:cNvPr id="68613" name="Picture 5" descr="army19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4419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lkans-political-map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62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162800" y="1676400"/>
            <a:ext cx="1981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The Balkans 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(in green).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sz="5000">
                <a:latin typeface="Book Antiqua" pitchFamily="18" charset="0"/>
              </a:rPr>
              <a:t>German Perspective</a:t>
            </a:r>
          </a:p>
        </p:txBody>
      </p:sp>
      <p:pic>
        <p:nvPicPr>
          <p:cNvPr id="80899" name="Picture 3" descr="Im_Schutzengraben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8200"/>
            <a:ext cx="9144000" cy="6019800"/>
          </a:xfrm>
          <a:noFill/>
          <a:ln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3g07779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3581400" cy="5010150"/>
          </a:xfrm>
          <a:prstGeom prst="rect">
            <a:avLst/>
          </a:prstGeom>
          <a:noFill/>
        </p:spPr>
      </p:pic>
      <p:pic>
        <p:nvPicPr>
          <p:cNvPr id="69635" name="Picture 3" descr="p1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371600"/>
            <a:ext cx="3429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3g08049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4495800" cy="6324600"/>
          </a:xfrm>
          <a:prstGeom prst="rect">
            <a:avLst/>
          </a:prstGeom>
          <a:noFill/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638800" y="762000"/>
            <a:ext cx="22098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chemeClr val="tx2"/>
                </a:solidFill>
                <a:latin typeface="Book Antiqua" pitchFamily="18" charset="0"/>
              </a:rPr>
              <a:t>The Call to Buy Liberty Bonds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3g08047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487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3g02792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9800" cy="6858000"/>
          </a:xfrm>
          <a:prstGeom prst="rect">
            <a:avLst/>
          </a:prstGeom>
          <a:noFill/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172200" y="1066800"/>
            <a:ext cx="26670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chemeClr val="tx2"/>
                </a:solidFill>
                <a:latin typeface="Book Antiqua" pitchFamily="18" charset="0"/>
              </a:rPr>
              <a:t>The Germans were known as “The Huns”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3b52466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248400" y="1752600"/>
            <a:ext cx="24384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chemeClr val="tx2"/>
                </a:solidFill>
                <a:latin typeface="Book Antiqua" pitchFamily="18" charset="0"/>
              </a:rPr>
              <a:t>The Whole Family Gets Involved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3g07931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7010400" cy="6324600"/>
          </a:xfrm>
          <a:prstGeom prst="rect">
            <a:avLst/>
          </a:prstGeom>
          <a:noFill/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7010400" y="1524000"/>
            <a:ext cx="2133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  <a:latin typeface="Book Antiqua" pitchFamily="18" charset="0"/>
              </a:rPr>
              <a:t>Growing Victory Gardens to Help those Doughboys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3g09641u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304800"/>
            <a:ext cx="5486400" cy="6248400"/>
          </a:xfrm>
          <a:noFill/>
          <a:ln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3g06465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5334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5867400" y="914400"/>
            <a:ext cx="2362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chemeClr val="tx2"/>
                </a:solidFill>
                <a:latin typeface="Book Antiqua" pitchFamily="18" charset="0"/>
              </a:rPr>
              <a:t>Women Answer the Call</a:t>
            </a:r>
          </a:p>
        </p:txBody>
      </p:sp>
      <p:pic>
        <p:nvPicPr>
          <p:cNvPr id="77827" name="Picture 3" descr="na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752975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3200400" cy="5287963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Book Antiqua" pitchFamily="18" charset="0"/>
              </a:rPr>
              <a:t>Archduke Franz Ferdinand, Countess Sophie Chotek and their children</a:t>
            </a:r>
          </a:p>
        </p:txBody>
      </p:sp>
      <p:pic>
        <p:nvPicPr>
          <p:cNvPr id="6147" name="Picture 3" descr="Franzferdinand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457200"/>
            <a:ext cx="5029200" cy="609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redcr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3967163" cy="5410200"/>
          </a:xfrm>
          <a:prstGeom prst="rect">
            <a:avLst/>
          </a:prstGeom>
          <a:noFill/>
        </p:spPr>
      </p:pic>
      <p:pic>
        <p:nvPicPr>
          <p:cNvPr id="78851" name="Picture 3" descr="mar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35814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3b52847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114800" cy="5486400"/>
          </a:xfrm>
          <a:prstGeom prst="rect">
            <a:avLst/>
          </a:prstGeom>
          <a:noFill/>
        </p:spPr>
      </p:pic>
      <p:pic>
        <p:nvPicPr>
          <p:cNvPr id="79875" name="Picture 3" descr="3g05762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85800"/>
            <a:ext cx="4171950" cy="595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3048000"/>
          </a:xfrm>
        </p:spPr>
        <p:txBody>
          <a:bodyPr/>
          <a:lstStyle/>
          <a:p>
            <a:pPr algn="ctr"/>
            <a:r>
              <a:rPr lang="en-US" dirty="0" smtClean="0"/>
              <a:t>The War Beyond Europe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 descr="http://www.ccis.edu/courses/HIST102mtmcinneshin1/week11/WorldColonialHOldings19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latinlibrary.com/imperialism/maps/africa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2821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age?L=03300083&amp;I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733800" y="228600"/>
            <a:ext cx="5410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Book Antiqua" pitchFamily="18" charset="0"/>
              </a:rPr>
              <a:t>Troops from Senegal, 1917.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mage?L=03300083&amp;I=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lancers.org.au/images/bathonors/gallip_palestine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924800" cy="7573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bikechina.com/images/smshandongloc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741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b="4303"/>
          <a:stretch>
            <a:fillRect/>
          </a:stretch>
        </p:blipFill>
        <p:spPr bwMode="auto">
          <a:xfrm>
            <a:off x="0" y="990600"/>
            <a:ext cx="9111259" cy="4876800"/>
          </a:xfrm>
          <a:prstGeom prst="rect">
            <a:avLst/>
          </a:prstGeom>
          <a:noFill/>
          <a:ln w="25400">
            <a:solidFill>
              <a:srgbClr val="66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LK-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32004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00400" y="381000"/>
            <a:ext cx="59436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In 1908 Austria-Hungary annexed Bosnia-Herzegovina.  Pan-Slavists wanted to unite all areas containing Serbians.  The Black Hand was formed in 1911 in order to further this goal.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14400" y="2362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Failed </a:t>
            </a:r>
            <a:r>
              <a:rPr lang="en-US" dirty="0" smtClean="0"/>
              <a:t>Peace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AKA – The “Peace to End all Peace”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Photograph of Georges Clemence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0" y="1828800"/>
            <a:ext cx="3962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dirty="0">
                <a:solidFill>
                  <a:schemeClr val="tx2"/>
                </a:solidFill>
                <a:latin typeface="Book Antiqua" pitchFamily="18" charset="0"/>
              </a:rPr>
              <a:t>French Premier Georges </a:t>
            </a:r>
            <a:r>
              <a:rPr lang="en-US" sz="4400" dirty="0" smtClean="0">
                <a:solidFill>
                  <a:schemeClr val="tx2"/>
                </a:solidFill>
                <a:latin typeface="Book Antiqua" pitchFamily="18" charset="0"/>
              </a:rPr>
              <a:t>Clemenceau</a:t>
            </a:r>
            <a:endParaRPr lang="en-US" sz="4400" dirty="0">
              <a:solidFill>
                <a:schemeClr val="tx2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Portrait of Woodrow Wil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1676400"/>
            <a:ext cx="419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200" dirty="0">
                <a:solidFill>
                  <a:schemeClr val="tx2"/>
                </a:solidFill>
                <a:latin typeface="Book Antiqua" pitchFamily="18" charset="0"/>
              </a:rPr>
              <a:t>President Woodrow Wilson of the United </a:t>
            </a:r>
            <a:r>
              <a:rPr lang="en-US" sz="4200" dirty="0" smtClean="0">
                <a:solidFill>
                  <a:schemeClr val="tx2"/>
                </a:solidFill>
                <a:latin typeface="Book Antiqua" pitchFamily="18" charset="0"/>
              </a:rPr>
              <a:t>States</a:t>
            </a:r>
            <a:endParaRPr lang="en-US" sz="4200" dirty="0">
              <a:solidFill>
                <a:schemeClr val="tx2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David Lloyd Geo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5486400" y="609600"/>
            <a:ext cx="3048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dirty="0">
                <a:solidFill>
                  <a:schemeClr val="tx2"/>
                </a:solidFill>
                <a:latin typeface="Book Antiqua" pitchFamily="18" charset="0"/>
              </a:rPr>
              <a:t>British Prime Minister, David Lloyd </a:t>
            </a:r>
            <a:r>
              <a:rPr lang="en-US" sz="4400" dirty="0" smtClean="0">
                <a:solidFill>
                  <a:schemeClr val="tx2"/>
                </a:solidFill>
                <a:latin typeface="Book Antiqua" pitchFamily="18" charset="0"/>
              </a:rPr>
              <a:t>George</a:t>
            </a:r>
            <a:endParaRPr lang="en-US" sz="4400" dirty="0">
              <a:solidFill>
                <a:schemeClr val="tx2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53218"/>
            <a:ext cx="4267200" cy="1118382"/>
          </a:xfrm>
        </p:spPr>
        <p:txBody>
          <a:bodyPr/>
          <a:lstStyle/>
          <a:p>
            <a:pPr algn="ctr"/>
            <a:r>
              <a:rPr lang="en-US" dirty="0" smtClean="0"/>
              <a:t>Mandates</a:t>
            </a:r>
            <a:endParaRPr lang="en-US" dirty="0"/>
          </a:p>
        </p:txBody>
      </p:sp>
      <p:pic>
        <p:nvPicPr>
          <p:cNvPr id="86018" name="Picture 2" descr="File:League of Nations mandate Middle East and Afri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474128" cy="518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5800" y="1371600"/>
            <a:ext cx="464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Syria</a:t>
            </a:r>
            <a:r>
              <a:rPr lang="en-US" sz="3200" dirty="0" smtClean="0"/>
              <a:t>, 2. Lebanon, </a:t>
            </a:r>
            <a:r>
              <a:rPr lang="en-US" sz="3200" dirty="0" smtClean="0"/>
              <a:t>    3</a:t>
            </a:r>
            <a:r>
              <a:rPr lang="en-US" sz="3200" dirty="0" smtClean="0"/>
              <a:t>. Palestine, </a:t>
            </a:r>
            <a:r>
              <a:rPr lang="en-US" sz="3200" dirty="0" smtClean="0"/>
              <a:t>                    4</a:t>
            </a:r>
            <a:r>
              <a:rPr lang="en-US" sz="3200" dirty="0" smtClean="0"/>
              <a:t>. Transjordan, </a:t>
            </a:r>
            <a:endParaRPr lang="en-US" sz="3200" dirty="0" smtClean="0"/>
          </a:p>
          <a:p>
            <a:r>
              <a:rPr lang="en-US" sz="3200" dirty="0" smtClean="0"/>
              <a:t>5</a:t>
            </a:r>
            <a:r>
              <a:rPr lang="en-US" sz="3200" dirty="0" smtClean="0"/>
              <a:t>. Mesopotamia, </a:t>
            </a:r>
            <a:r>
              <a:rPr lang="en-US" sz="3200" dirty="0" smtClean="0"/>
              <a:t>                 6</a:t>
            </a:r>
            <a:r>
              <a:rPr lang="en-US" sz="3200" dirty="0" smtClean="0"/>
              <a:t>. British Togoland, </a:t>
            </a:r>
            <a:r>
              <a:rPr lang="en-US" sz="3200" dirty="0" smtClean="0"/>
              <a:t>            7</a:t>
            </a:r>
            <a:r>
              <a:rPr lang="en-US" sz="3200" dirty="0" smtClean="0"/>
              <a:t>. French Togoland</a:t>
            </a:r>
            <a:r>
              <a:rPr lang="en-US" sz="3200" dirty="0" smtClean="0"/>
              <a:t>,           </a:t>
            </a:r>
            <a:r>
              <a:rPr lang="en-US" sz="3200" dirty="0" smtClean="0"/>
              <a:t>8. British Cameroons</a:t>
            </a:r>
            <a:r>
              <a:rPr lang="en-US" sz="3200" dirty="0" smtClean="0"/>
              <a:t>,           </a:t>
            </a:r>
            <a:r>
              <a:rPr lang="en-US" sz="3200" dirty="0" smtClean="0"/>
              <a:t>9. French Cameroun, 10. Ruanda-Urundi, </a:t>
            </a:r>
            <a:r>
              <a:rPr lang="en-US" sz="3200" dirty="0" smtClean="0"/>
              <a:t>          11</a:t>
            </a:r>
            <a:r>
              <a:rPr lang="en-US" sz="3200" dirty="0" smtClean="0"/>
              <a:t>. Tanganyika and </a:t>
            </a:r>
            <a:r>
              <a:rPr lang="en-US" sz="3200" dirty="0" smtClean="0"/>
              <a:t>           12</a:t>
            </a:r>
            <a:r>
              <a:rPr lang="en-US" sz="3200" dirty="0" smtClean="0"/>
              <a:t>. South-West Africa</a:t>
            </a:r>
            <a:endParaRPr lang="en-US" sz="32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AP Euro\European maps\Map Files\Europe and the Middle East after the Treaty of Versaille, 1919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2560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Nationalist Assault on </a:t>
            </a:r>
            <a:r>
              <a:rPr lang="en-US" smtClean="0"/>
              <a:t>the European Colonial Order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0" y="1828800"/>
            <a:ext cx="4495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chemeClr val="tx2"/>
                </a:solidFill>
                <a:latin typeface="Book Antiqua" pitchFamily="18" charset="0"/>
              </a:rPr>
              <a:t>B. G. Tilak</a:t>
            </a:r>
          </a:p>
          <a:p>
            <a:pPr algn="ctr" eaLnBrk="1" hangingPunct="1">
              <a:spcBef>
                <a:spcPct val="50000"/>
              </a:spcBef>
            </a:pPr>
            <a:endParaRPr lang="en-US" sz="4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chemeClr val="tx2"/>
                </a:solidFill>
                <a:latin typeface="Book Antiqua" pitchFamily="18" charset="0"/>
              </a:rPr>
              <a:t>1856-1920</a:t>
            </a:r>
            <a:endParaRPr lang="en-US" sz="44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1026" name="Picture 2" descr="File:Bal G. Tila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8871" y="0"/>
            <a:ext cx="47251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0" y="1828800"/>
            <a:ext cx="3962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chemeClr val="tx2"/>
                </a:solidFill>
                <a:latin typeface="Book Antiqua" pitchFamily="18" charset="0"/>
              </a:rPr>
              <a:t>Mohandas Gandhi</a:t>
            </a:r>
          </a:p>
          <a:p>
            <a:pPr algn="ctr">
              <a:spcBef>
                <a:spcPct val="50000"/>
              </a:spcBef>
            </a:pPr>
            <a:endParaRPr lang="en-US" sz="4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chemeClr val="tx2"/>
                </a:solidFill>
                <a:latin typeface="Book Antiqua" pitchFamily="18" charset="0"/>
              </a:rPr>
              <a:t>1868-1948</a:t>
            </a:r>
            <a:endParaRPr lang="en-US" sz="44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26626" name="Picture 2" descr="File:Portrait Gandh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1897" y="0"/>
            <a:ext cx="5232103" cy="7854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5029200" y="1905000"/>
            <a:ext cx="4114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chemeClr val="tx2"/>
                </a:solidFill>
                <a:latin typeface="Book Antiqua" pitchFamily="18" charset="0"/>
              </a:rPr>
              <a:t>Lord Cromer</a:t>
            </a:r>
          </a:p>
          <a:p>
            <a:pPr algn="ctr" eaLnBrk="1" hangingPunct="1">
              <a:spcBef>
                <a:spcPct val="50000"/>
              </a:spcBef>
            </a:pPr>
            <a:endParaRPr lang="en-US" sz="4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4400" smtClean="0">
                <a:solidFill>
                  <a:schemeClr val="tx2"/>
                </a:solidFill>
                <a:latin typeface="Book Antiqua" pitchFamily="18" charset="0"/>
              </a:rPr>
              <a:t>1841-1917</a:t>
            </a:r>
            <a:endParaRPr lang="en-US" sz="44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27650" name="Picture 2" descr="File:LordCrom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1549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Book Antiqua" pitchFamily="18" charset="0"/>
              </a:rPr>
              <a:t>The Fateful Couple </a:t>
            </a:r>
            <a:br>
              <a:rPr lang="en-US" sz="4000" smtClean="0">
                <a:latin typeface="Book Antiqua" pitchFamily="18" charset="0"/>
              </a:rPr>
            </a:br>
            <a:r>
              <a:rPr lang="en-US" sz="4000" smtClean="0">
                <a:latin typeface="Book Antiqua" pitchFamily="18" charset="0"/>
              </a:rPr>
              <a:t>and the Assassin, Gavrilo Princip</a:t>
            </a:r>
          </a:p>
        </p:txBody>
      </p:sp>
      <p:pic>
        <p:nvPicPr>
          <p:cNvPr id="8195" name="Picture 3" descr="hffarr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449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gprin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828800"/>
            <a:ext cx="3276600" cy="419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Republic of Turkey</a:t>
            </a:r>
            <a:endParaRPr lang="en-US" dirty="0" smtClean="0"/>
          </a:p>
        </p:txBody>
      </p:sp>
      <p:pic>
        <p:nvPicPr>
          <p:cNvPr id="15363" name="Picture 6" descr="750x750_turkey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09638"/>
            <a:ext cx="7924800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6172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Mustafa </a:t>
            </a:r>
            <a:r>
              <a:rPr lang="en-US" dirty="0" err="1" smtClean="0"/>
              <a:t>Kemal</a:t>
            </a:r>
            <a:r>
              <a:rPr lang="en-US" dirty="0" smtClean="0"/>
              <a:t>, AKA Atat</a:t>
            </a:r>
            <a:r>
              <a:rPr lang="en-US" dirty="0" smtClean="0">
                <a:cs typeface="Arial" pitchFamily="34" charset="0"/>
              </a:rPr>
              <a:t>ü</a:t>
            </a:r>
            <a:r>
              <a:rPr lang="en-US" dirty="0" smtClean="0"/>
              <a:t>rk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“Father of the Turks”</a:t>
            </a:r>
          </a:p>
        </p:txBody>
      </p:sp>
      <p:pic>
        <p:nvPicPr>
          <p:cNvPr id="16387" name="Picture 8" descr="Ataturk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541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Ataturk_opens_Ankara_Museum_of_Fine_Arts_and_Sculp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486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Ataturk_Alfa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4729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AtaturkAtBall19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52400" y="1348800"/>
            <a:ext cx="2895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chemeClr val="tx2"/>
                </a:solidFill>
                <a:latin typeface="Book Antiqua" pitchFamily="18" charset="0"/>
              </a:rPr>
              <a:t>Hussein</a:t>
            </a:r>
          </a:p>
          <a:p>
            <a:pPr algn="ctr" eaLnBrk="1" hangingPunct="1">
              <a:spcBef>
                <a:spcPct val="50000"/>
              </a:spcBef>
            </a:pPr>
            <a:endParaRPr lang="en-US" sz="4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chemeClr val="tx2"/>
                </a:solidFill>
                <a:latin typeface="Book Antiqua" pitchFamily="18" charset="0"/>
              </a:rPr>
              <a:t>Sharif of Mecca 1908 – 1917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2050" name="Picture 2" descr="File:Sharif Husay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0"/>
            <a:ext cx="6477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AP Euro\European maps\Map Files\Europe and the Middle East after the Treaty of Versaille, 1919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2560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53218"/>
            <a:ext cx="4114800" cy="4928382"/>
          </a:xfrm>
        </p:spPr>
        <p:txBody>
          <a:bodyPr/>
          <a:lstStyle/>
          <a:p>
            <a:pPr algn="ctr"/>
            <a:r>
              <a:rPr lang="en-US" dirty="0" smtClean="0"/>
              <a:t>Leon </a:t>
            </a:r>
            <a:r>
              <a:rPr lang="en-US" dirty="0" err="1" smtClean="0"/>
              <a:t>Pinsker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1821-1891</a:t>
            </a:r>
            <a:endParaRPr lang="en-US" dirty="0"/>
          </a:p>
        </p:txBody>
      </p:sp>
      <p:pic>
        <p:nvPicPr>
          <p:cNvPr id="105474" name="Picture 2" descr="File:Pins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6788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3733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chemeClr val="tx2"/>
                </a:solidFill>
                <a:latin typeface="Book Antiqua" pitchFamily="18" charset="0"/>
              </a:rPr>
              <a:t>Alfred Dreyfus</a:t>
            </a:r>
          </a:p>
          <a:p>
            <a:pPr algn="ctr" eaLnBrk="1" hangingPunct="1">
              <a:spcBef>
                <a:spcPct val="50000"/>
              </a:spcBef>
            </a:pPr>
            <a:endParaRPr lang="en-US" sz="4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chemeClr val="tx2"/>
                </a:solidFill>
                <a:latin typeface="Book Antiqua" pitchFamily="18" charset="0"/>
              </a:rPr>
              <a:t>1859-1935</a:t>
            </a:r>
          </a:p>
        </p:txBody>
      </p:sp>
      <p:pic>
        <p:nvPicPr>
          <p:cNvPr id="1026" name="Picture 2" descr="Alfred Dreyf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394" y="0"/>
            <a:ext cx="52086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3733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chemeClr val="tx2"/>
                </a:solidFill>
                <a:latin typeface="Book Antiqua" pitchFamily="18" charset="0"/>
              </a:rPr>
              <a:t>Theodor Herzl</a:t>
            </a:r>
          </a:p>
          <a:p>
            <a:pPr algn="ctr" eaLnBrk="1" hangingPunct="1">
              <a:spcBef>
                <a:spcPct val="50000"/>
              </a:spcBef>
            </a:pPr>
            <a:endParaRPr lang="en-US" sz="4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chemeClr val="tx2"/>
                </a:solidFill>
                <a:latin typeface="Book Antiqua" pitchFamily="18" charset="0"/>
              </a:rPr>
              <a:t>1860-1904</a:t>
            </a:r>
          </a:p>
        </p:txBody>
      </p:sp>
      <p:pic>
        <p:nvPicPr>
          <p:cNvPr id="30722" name="Picture 2" descr="http://israel.nahost-politik.de/israel-nachrichten/images/yachdav/herz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9621" y="0"/>
            <a:ext cx="50843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incip_arres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Gavrilo Princip being arrested, 1914.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781800" y="1447800"/>
            <a:ext cx="1066800" cy="1219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800600" y="1752600"/>
            <a:ext cx="4343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solidFill>
                  <a:schemeClr val="tx2"/>
                </a:solidFill>
                <a:latin typeface="Book Antiqua" pitchFamily="18" charset="0"/>
              </a:rPr>
              <a:t>Sa’d</a:t>
            </a:r>
            <a:r>
              <a:rPr lang="en-US" sz="44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Book Antiqua" pitchFamily="18" charset="0"/>
              </a:rPr>
              <a:t>Zaghlul</a:t>
            </a:r>
            <a:endParaRPr lang="en-US" sz="4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4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chemeClr val="tx2"/>
                </a:solidFill>
                <a:latin typeface="Book Antiqua" pitchFamily="18" charset="0"/>
              </a:rPr>
              <a:t>1857-1927</a:t>
            </a:r>
          </a:p>
        </p:txBody>
      </p:sp>
      <p:pic>
        <p:nvPicPr>
          <p:cNvPr id="31746" name="Picture 2" descr="http://media-2.web.britannica.com/eb-media/61/44461-004-58939D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091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991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solidFill>
                  <a:schemeClr val="tx2"/>
                </a:solidFill>
                <a:latin typeface="Book Antiqua" pitchFamily="18" charset="0"/>
              </a:rPr>
              <a:t>                   Pan-</a:t>
            </a:r>
            <a:r>
              <a:rPr lang="en-US" sz="4400" dirty="0" err="1" smtClean="0">
                <a:solidFill>
                  <a:schemeClr val="tx2"/>
                </a:solidFill>
                <a:latin typeface="Book Antiqua" pitchFamily="18" charset="0"/>
              </a:rPr>
              <a:t>Africanism</a:t>
            </a:r>
            <a:endParaRPr lang="en-US" sz="4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tx2"/>
                </a:solidFill>
                <a:latin typeface="Book Antiqua" pitchFamily="18" charset="0"/>
              </a:rPr>
              <a:t>Marcus Garvey    and     W.E.B. Dubois</a:t>
            </a:r>
            <a:endParaRPr lang="en-US" sz="4400" dirty="0" smtClean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32770" name="Picture 2" descr="http://college.usc.edu/cdd/civic/bmus/attachments/13340619/13533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3933952" cy="5029200"/>
          </a:xfrm>
          <a:prstGeom prst="rect">
            <a:avLst/>
          </a:prstGeom>
          <a:noFill/>
        </p:spPr>
      </p:pic>
      <p:pic>
        <p:nvPicPr>
          <p:cNvPr id="32772" name="Picture 4" descr="http://www.fromthevaultradio.org/home/wp-content/images/FTV143_WEB%20Dubois/WEB%20DuBo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990" y="1828800"/>
            <a:ext cx="410801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9916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chemeClr val="tx2"/>
                </a:solidFill>
                <a:latin typeface="Book Antiqua" pitchFamily="18" charset="0"/>
              </a:rPr>
              <a:t>Négritude</a:t>
            </a:r>
          </a:p>
          <a:p>
            <a:pPr>
              <a:spcBef>
                <a:spcPct val="50000"/>
              </a:spcBef>
            </a:pPr>
            <a:r>
              <a:rPr lang="en-US" sz="3800" dirty="0" smtClean="0">
                <a:solidFill>
                  <a:schemeClr val="tx2"/>
                </a:solidFill>
                <a:latin typeface="Book Antiqua" pitchFamily="18" charset="0"/>
              </a:rPr>
              <a:t>Langston Hughes	</a:t>
            </a:r>
            <a:r>
              <a:rPr lang="en-US" sz="3800" dirty="0" err="1" smtClean="0">
                <a:solidFill>
                  <a:schemeClr val="tx2"/>
                </a:solidFill>
                <a:latin typeface="Book Antiqua" pitchFamily="18" charset="0"/>
              </a:rPr>
              <a:t>Léopold</a:t>
            </a:r>
            <a:r>
              <a:rPr lang="en-US" sz="3800" dirty="0" smtClean="0">
                <a:solidFill>
                  <a:schemeClr val="tx2"/>
                </a:solidFill>
                <a:latin typeface="Book Antiqua" pitchFamily="18" charset="0"/>
              </a:rPr>
              <a:t> Senghor</a:t>
            </a:r>
          </a:p>
        </p:txBody>
      </p:sp>
      <p:pic>
        <p:nvPicPr>
          <p:cNvPr id="34818" name="Picture 2" descr="http://sarbo.net/my_homepage_files/IMG_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668801" cy="5029200"/>
          </a:xfrm>
          <a:prstGeom prst="rect">
            <a:avLst/>
          </a:prstGeom>
          <a:noFill/>
        </p:spPr>
      </p:pic>
      <p:pic>
        <p:nvPicPr>
          <p:cNvPr id="34820" name="Picture 4" descr="http://bayareapoetsreview.com/yahoo_site_admin/assets/images/Leopold_SENGHOR_.172180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28800"/>
            <a:ext cx="4181366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6588</TotalTime>
  <Words>493</Words>
  <Application>Microsoft Office PowerPoint</Application>
  <PresentationFormat>On-screen Show (4:3)</PresentationFormat>
  <Paragraphs>118</Paragraphs>
  <Slides>92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Foundry</vt:lpstr>
      <vt:lpstr>    APWH Period 6: Accelerating Global Change and Realignments, c. 1900 to Present  Textbook Part VI: The World’s Newest Stage of World History, 1914-Present </vt:lpstr>
      <vt:lpstr>The Coming of the Great War</vt:lpstr>
      <vt:lpstr>Political Cartoon of Entangling Alliances</vt:lpstr>
      <vt:lpstr>Europe in 1914</vt:lpstr>
      <vt:lpstr>Slide 5</vt:lpstr>
      <vt:lpstr>Slide 6</vt:lpstr>
      <vt:lpstr>Slide 7</vt:lpstr>
      <vt:lpstr>The Fateful Couple  and the Assassin, Gavrilo Princip</vt:lpstr>
      <vt:lpstr>Slide 9</vt:lpstr>
      <vt:lpstr>Slide 10</vt:lpstr>
      <vt:lpstr>Slide 11</vt:lpstr>
      <vt:lpstr>Slide 12</vt:lpstr>
      <vt:lpstr>Slide 13</vt:lpstr>
      <vt:lpstr>Europe in 1914</vt:lpstr>
      <vt:lpstr>The Key Players in WWI</vt:lpstr>
      <vt:lpstr>A World at War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WWI British Armored Tank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German U-Boat</vt:lpstr>
      <vt:lpstr>Slide 45</vt:lpstr>
      <vt:lpstr>Slide 46</vt:lpstr>
      <vt:lpstr>The Home Fronts</vt:lpstr>
      <vt:lpstr>Total War</vt:lpstr>
      <vt:lpstr>Propaganda: Recruitment Posters</vt:lpstr>
      <vt:lpstr>German Perspective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The War Beyond Europe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A Failed Peace  AKA – The “Peace to End all Peace”</vt:lpstr>
      <vt:lpstr>Slide 71</vt:lpstr>
      <vt:lpstr>Slide 72</vt:lpstr>
      <vt:lpstr>Slide 73</vt:lpstr>
      <vt:lpstr>Mandates</vt:lpstr>
      <vt:lpstr>Slide 75</vt:lpstr>
      <vt:lpstr>The Nationalist Assault on the European Colonial Order</vt:lpstr>
      <vt:lpstr>Slide 77</vt:lpstr>
      <vt:lpstr>Slide 78</vt:lpstr>
      <vt:lpstr>Slide 79</vt:lpstr>
      <vt:lpstr>Republic of Turkey</vt:lpstr>
      <vt:lpstr>Mustafa Kemal, AKA Atatürk  “Father of the Turks”</vt:lpstr>
      <vt:lpstr>Slide 82</vt:lpstr>
      <vt:lpstr>Slide 83</vt:lpstr>
      <vt:lpstr>Slide 84</vt:lpstr>
      <vt:lpstr>Slide 85</vt:lpstr>
      <vt:lpstr>Slide 86</vt:lpstr>
      <vt:lpstr>Leon Pinsker  1821-1891</vt:lpstr>
      <vt:lpstr>Slide 88</vt:lpstr>
      <vt:lpstr>Slide 89</vt:lpstr>
      <vt:lpstr>Slide 90</vt:lpstr>
      <vt:lpstr>Slide 91</vt:lpstr>
      <vt:lpstr>Slide 92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567</cp:revision>
  <dcterms:created xsi:type="dcterms:W3CDTF">2009-12-28T19:32:42Z</dcterms:created>
  <dcterms:modified xsi:type="dcterms:W3CDTF">2013-04-24T15:29:42Z</dcterms:modified>
</cp:coreProperties>
</file>