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98" r:id="rId2"/>
    <p:sldId id="282" r:id="rId3"/>
    <p:sldId id="277" r:id="rId4"/>
    <p:sldId id="274" r:id="rId5"/>
    <p:sldId id="278" r:id="rId6"/>
    <p:sldId id="276" r:id="rId7"/>
    <p:sldId id="280" r:id="rId8"/>
    <p:sldId id="283" r:id="rId9"/>
    <p:sldId id="299" r:id="rId10"/>
    <p:sldId id="300" r:id="rId11"/>
    <p:sldId id="279" r:id="rId12"/>
    <p:sldId id="301" r:id="rId13"/>
    <p:sldId id="281" r:id="rId14"/>
    <p:sldId id="284" r:id="rId15"/>
    <p:sldId id="285" r:id="rId16"/>
    <p:sldId id="302" r:id="rId17"/>
    <p:sldId id="288" r:id="rId18"/>
    <p:sldId id="289" r:id="rId19"/>
    <p:sldId id="290" r:id="rId20"/>
    <p:sldId id="291" r:id="rId21"/>
    <p:sldId id="303" r:id="rId22"/>
    <p:sldId id="293" r:id="rId23"/>
    <p:sldId id="304" r:id="rId24"/>
    <p:sldId id="305" r:id="rId25"/>
    <p:sldId id="306" r:id="rId26"/>
    <p:sldId id="307" r:id="rId27"/>
    <p:sldId id="287" r:id="rId28"/>
    <p:sldId id="294" r:id="rId29"/>
    <p:sldId id="286" r:id="rId30"/>
    <p:sldId id="296" r:id="rId31"/>
    <p:sldId id="295" r:id="rId32"/>
    <p:sldId id="308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e/e0/Battle_of_Lepanto_1571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Shah_Ismail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en.wikipedia.org/wiki/File:%D0%A1%D0%B5%D1%84%D0%B8_1%D0%B9_1629-4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en/6/6e/Merv_battle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1/12/Tahmasb-1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e/e7/Emperor_Humayun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d/d1/Akbar1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c/c8/Taj_Mahal_in_March_2004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4/4a/I_Osman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6/Gentile_Bellini_003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3100" b="1" dirty="0" smtClean="0"/>
              <a:t>APWH Period 4: Global Interactions, </a:t>
            </a:r>
            <a:br>
              <a:rPr lang="en-US" sz="3100" b="1" dirty="0" smtClean="0"/>
            </a:br>
            <a:r>
              <a:rPr lang="en-US" sz="3100" b="1" dirty="0" smtClean="0"/>
              <a:t>c. 1450 to 1750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Textbook Part IV: The Early Modern Period, 1450-1750: The World Shrinks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819400"/>
            <a:ext cx="66294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Chapter </a:t>
            </a:r>
            <a:r>
              <a:rPr lang="en-US" sz="3000" dirty="0" smtClean="0"/>
              <a:t>21: The Muslim Empires (Gunpowder Empires) of the Early Modern Period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Full painting w/ Francis I </a:t>
            </a:r>
            <a:br>
              <a:rPr lang="en-US" sz="3600" dirty="0" smtClean="0"/>
            </a:br>
            <a:r>
              <a:rPr lang="en-US" sz="3600" dirty="0" smtClean="0"/>
              <a:t>(major patron of the Arts)</a:t>
            </a:r>
            <a:endParaRPr lang="en-US" sz="3600" dirty="0"/>
          </a:p>
        </p:txBody>
      </p:sp>
      <p:pic>
        <p:nvPicPr>
          <p:cNvPr id="39938" name="Picture 2" descr="File:Francois I Sule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27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ottoman-empire-1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6025" y="382588"/>
            <a:ext cx="10360025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3218"/>
            <a:ext cx="3352800" cy="142318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Suleymaniye</a:t>
            </a:r>
            <a:r>
              <a:rPr lang="en-US" sz="4000" dirty="0" smtClean="0"/>
              <a:t> Mosque</a:t>
            </a:r>
            <a:endParaRPr lang="en-US" sz="4000" dirty="0"/>
          </a:p>
        </p:txBody>
      </p:sp>
      <p:pic>
        <p:nvPicPr>
          <p:cNvPr id="40962" name="Picture 2" descr="http://gsdarchitect.com/wp-content/uploads/2012/10/05-Suleymaniye-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19450"/>
            <a:ext cx="4851400" cy="3638550"/>
          </a:xfrm>
          <a:prstGeom prst="rect">
            <a:avLst/>
          </a:prstGeom>
          <a:noFill/>
        </p:spPr>
      </p:pic>
      <p:pic>
        <p:nvPicPr>
          <p:cNvPr id="40964" name="Picture 4" descr="http://2.bp.blogspot.com/-JN9Wo2GXxoA/T75R6_8kbfI/AAAAAAAAAhg/9bKUd2ir27E/s1600/soli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1200" cy="4343400"/>
          </a:xfrm>
          <a:prstGeom prst="rect">
            <a:avLst/>
          </a:prstGeom>
          <a:noFill/>
        </p:spPr>
      </p:pic>
      <p:pic>
        <p:nvPicPr>
          <p:cNvPr id="40966" name="Picture 6" descr="http://www.eztravelturkey.com/images/suleymani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33133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Battle of Lepanto 15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070057" cy="4876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Battle of Lepanto - 1571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Safavid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9477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3218"/>
            <a:ext cx="3505200" cy="3556782"/>
          </a:xfrm>
        </p:spPr>
        <p:txBody>
          <a:bodyPr/>
          <a:lstStyle/>
          <a:p>
            <a:pPr algn="ctr"/>
            <a:r>
              <a:rPr lang="en-US" dirty="0" smtClean="0"/>
              <a:t>A Safavid Red Head</a:t>
            </a:r>
            <a:endParaRPr lang="en-US" dirty="0"/>
          </a:p>
        </p:txBody>
      </p:sp>
      <p:pic>
        <p:nvPicPr>
          <p:cNvPr id="41986" name="Picture 2" descr="http://classconnection.s3.amazonaws.com/431/flashcards/21431/png/qizilbash13242714868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27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62600" y="152400"/>
            <a:ext cx="3352800" cy="320040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>Shah </a:t>
            </a:r>
            <a:br>
              <a:rPr lang="en-US" dirty="0" smtClean="0"/>
            </a:br>
            <a:r>
              <a:rPr lang="en-US" dirty="0" err="1" smtClean="0"/>
              <a:t>Ismâ’il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1502-1524</a:t>
            </a:r>
          </a:p>
        </p:txBody>
      </p:sp>
      <p:pic>
        <p:nvPicPr>
          <p:cNvPr id="5123" name="Picture 8" descr="225px-Shah_Ismail">
            <a:hlinkClick r:id="rId2" tooltip="Shah Ismail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9913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Сефи 1й 1629-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95600"/>
            <a:ext cx="2952118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965982"/>
          </a:xfrm>
        </p:spPr>
        <p:txBody>
          <a:bodyPr/>
          <a:lstStyle/>
          <a:p>
            <a:pPr algn="ctr"/>
            <a:r>
              <a:rPr lang="en-US" dirty="0" err="1" smtClean="0"/>
              <a:t>Ismâ’il’s</a:t>
            </a:r>
            <a:r>
              <a:rPr lang="en-US" dirty="0" smtClean="0"/>
              <a:t> Battle at </a:t>
            </a:r>
            <a:r>
              <a:rPr lang="en-US" dirty="0" err="1" smtClean="0"/>
              <a:t>Chaldiran</a:t>
            </a:r>
            <a:endParaRPr lang="en-US" dirty="0"/>
          </a:p>
        </p:txBody>
      </p:sp>
      <p:pic>
        <p:nvPicPr>
          <p:cNvPr id="29698" name="Picture 2" descr="File:Merv b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87452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Shah Tahmasp I    r. 1525-1576</a:t>
            </a:r>
            <a:endParaRPr lang="en-US" dirty="0"/>
          </a:p>
        </p:txBody>
      </p:sp>
      <p:pic>
        <p:nvPicPr>
          <p:cNvPr id="30722" name="Picture 2" descr="File:Tahmasb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05840"/>
            <a:ext cx="731520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l="1602" t="2205" r="1602" b="2205"/>
          <a:stretch>
            <a:fillRect/>
          </a:stretch>
        </p:blipFill>
        <p:spPr bwMode="auto">
          <a:xfrm>
            <a:off x="0" y="0"/>
            <a:ext cx="9134764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4038600" cy="5233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Shah </a:t>
            </a:r>
            <a:r>
              <a:rPr lang="en-US" dirty="0" err="1" smtClean="0"/>
              <a:t>Abbas</a:t>
            </a:r>
            <a:r>
              <a:rPr lang="en-US" dirty="0" smtClean="0"/>
              <a:t> I, “the Great”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1587-1629</a:t>
            </a:r>
            <a:endParaRPr lang="en-US" dirty="0"/>
          </a:p>
        </p:txBody>
      </p:sp>
      <p:pic>
        <p:nvPicPr>
          <p:cNvPr id="31748" name="Picture 4" descr="http://go2.wordpress.com/?id=725X1342&amp;site=ivmp.wordpress.com&amp;url=http%3A%2F%2Fivmp.files.wordpress.com%2F2007%2F11%2Fab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17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3218"/>
            <a:ext cx="4038600" cy="1346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Shrine at Karbala, Iraq</a:t>
            </a:r>
            <a:endParaRPr lang="en-US" dirty="0"/>
          </a:p>
        </p:txBody>
      </p:sp>
      <p:pic>
        <p:nvPicPr>
          <p:cNvPr id="44036" name="Picture 4" descr="File:Kerbela Hussein Mosch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943" y="2590800"/>
            <a:ext cx="6441057" cy="4267200"/>
          </a:xfrm>
          <a:prstGeom prst="rect">
            <a:avLst/>
          </a:prstGeom>
          <a:noFill/>
        </p:spPr>
      </p:pic>
      <p:pic>
        <p:nvPicPr>
          <p:cNvPr id="44034" name="Picture 2" descr="http://upload.wikimedia.org/wikipedia/commons/8/82/Iraq_map_karb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413163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10200" y="533400"/>
            <a:ext cx="3275012" cy="1652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Isfahan</a:t>
            </a:r>
          </a:p>
        </p:txBody>
      </p:sp>
      <p:pic>
        <p:nvPicPr>
          <p:cNvPr id="7171" name="Picture 6" descr="x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541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Esfahan_(Iran)_Abbasi_Ho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3044825"/>
            <a:ext cx="50831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Esfahan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8909"/>
            <a:ext cx="4038600" cy="268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1118382"/>
          </a:xfrm>
        </p:spPr>
        <p:txBody>
          <a:bodyPr/>
          <a:lstStyle/>
          <a:p>
            <a:pPr algn="ctr"/>
            <a:r>
              <a:rPr lang="en-US" dirty="0" smtClean="0"/>
              <a:t>Arabesque</a:t>
            </a:r>
            <a:endParaRPr lang="en-US" dirty="0"/>
          </a:p>
        </p:txBody>
      </p:sp>
      <p:pic>
        <p:nvPicPr>
          <p:cNvPr id="45058" name="Picture 2" descr="File:Turquoise epigraphic ornament MBA Lyon A1969-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500" cy="5715000"/>
          </a:xfrm>
          <a:prstGeom prst="rect">
            <a:avLst/>
          </a:prstGeom>
          <a:noFill/>
        </p:spPr>
      </p:pic>
      <p:pic>
        <p:nvPicPr>
          <p:cNvPr id="45060" name="Picture 4" descr="File:RedFortAgra-Musamman-Burj-2008021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801" y="3124200"/>
            <a:ext cx="5604199" cy="373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Arabic Calligraphy</a:t>
            </a:r>
            <a:endParaRPr lang="en-US" dirty="0"/>
          </a:p>
        </p:txBody>
      </p:sp>
      <p:pic>
        <p:nvPicPr>
          <p:cNvPr id="46082" name="Picture 2" descr="File:Taj Mahal Calligraphy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421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Ottoman Miniature Painter and a Persian Rug</a:t>
            </a:r>
            <a:endParaRPr lang="en-US" sz="3600" dirty="0"/>
          </a:p>
        </p:txBody>
      </p:sp>
      <p:pic>
        <p:nvPicPr>
          <p:cNvPr id="47108" name="Picture 4" descr="File:Unknown, Iran, mid-16th Century - The Rothschild Small Silk Medallion Carpet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5780"/>
            <a:ext cx="4086225" cy="5412219"/>
          </a:xfrm>
          <a:prstGeom prst="rect">
            <a:avLst/>
          </a:prstGeom>
          <a:noFill/>
        </p:spPr>
      </p:pic>
      <p:pic>
        <p:nvPicPr>
          <p:cNvPr id="47110" name="Picture 6" descr="File:Ottoman Dynasty, Portrait of a Painter, Reign of Mehmet II (1444-148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4408"/>
            <a:ext cx="3762531" cy="5483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53218"/>
            <a:ext cx="4114800" cy="4394982"/>
          </a:xfrm>
        </p:spPr>
        <p:txBody>
          <a:bodyPr/>
          <a:lstStyle/>
          <a:p>
            <a:pPr algn="ctr"/>
            <a:r>
              <a:rPr lang="en-US" dirty="0" smtClean="0"/>
              <a:t>Nadir Khan </a:t>
            </a:r>
            <a:r>
              <a:rPr lang="en-US" dirty="0" err="1" smtClean="0"/>
              <a:t>Afshar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</a:t>
            </a:r>
            <a:r>
              <a:rPr lang="en-US" dirty="0" smtClean="0"/>
              <a:t>1736–1747</a:t>
            </a:r>
            <a:endParaRPr lang="en-US" dirty="0"/>
          </a:p>
        </p:txBody>
      </p:sp>
      <p:pic>
        <p:nvPicPr>
          <p:cNvPr id="48130" name="Picture 2" descr="http://upload.wikimedia.org/wikipedia/commons/thumb/3/35/Nader_Shah_Afshar.jpg/220px-Nader_Shah_Af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8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Mughal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533400"/>
            <a:ext cx="35814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smtClean="0"/>
              <a:t>Babur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r. 1494-1530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267" name="Picture 6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4876800" cy="6922399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Ottomans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533400"/>
            <a:ext cx="35052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err="1" smtClean="0"/>
              <a:t>Humayan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r. 1530-1556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5842" name="Picture 2" descr="File:Emperor Humay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39251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533400"/>
            <a:ext cx="34290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Akbar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Greatest One”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r. 1556-1605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2770" name="Picture 2" descr="File:Akba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14349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53218"/>
            <a:ext cx="4267200" cy="4166382"/>
          </a:xfrm>
        </p:spPr>
        <p:txBody>
          <a:bodyPr/>
          <a:lstStyle/>
          <a:p>
            <a:r>
              <a:rPr lang="en-US" dirty="0" smtClean="0"/>
              <a:t>Mughal Army with Elephants</a:t>
            </a:r>
            <a:endParaRPr lang="en-US" dirty="0"/>
          </a:p>
        </p:txBody>
      </p:sp>
      <p:pic>
        <p:nvPicPr>
          <p:cNvPr id="49154" name="Picture 2" descr="File:Shah-Jahan hunting lions at Burhanpur (July 16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422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Taj Mahal – 1653</a:t>
            </a:r>
            <a:endParaRPr lang="en-US" dirty="0"/>
          </a:p>
        </p:txBody>
      </p:sp>
      <p:pic>
        <p:nvPicPr>
          <p:cNvPr id="36866" name="Picture 2" descr="File:Taj Mahal in March 2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905000"/>
            <a:ext cx="41910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Osman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1299–1324</a:t>
            </a:r>
            <a:endParaRPr lang="en-US" dirty="0"/>
          </a:p>
        </p:txBody>
      </p:sp>
      <p:pic>
        <p:nvPicPr>
          <p:cNvPr id="1026" name="Picture 2" descr="File:I Os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63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42200" cy="68659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676400"/>
            <a:ext cx="3665537" cy="4519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/>
              <a:t>Mehmed 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Conqueror”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1432-1481</a:t>
            </a:r>
          </a:p>
        </p:txBody>
      </p:sp>
      <p:pic>
        <p:nvPicPr>
          <p:cNvPr id="10243" name="Picture 6" descr="File:Gentile Bellini 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025" y="0"/>
            <a:ext cx="50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Mosque at Hagia Sophia</a:t>
            </a:r>
            <a:endParaRPr lang="en-US" dirty="0"/>
          </a:p>
        </p:txBody>
      </p:sp>
      <p:pic>
        <p:nvPicPr>
          <p:cNvPr id="31748" name="Picture 4" descr="http://www.dailyistanbultours.com/images/photo-gallery/hagia_soph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66800"/>
            <a:ext cx="9105900" cy="607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r="30905"/>
          <a:stretch>
            <a:fillRect/>
          </a:stretch>
        </p:blipFill>
        <p:spPr bwMode="auto">
          <a:xfrm>
            <a:off x="1066799" y="0"/>
            <a:ext cx="6653999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mperorSulei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980" y="0"/>
            <a:ext cx="587502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53218"/>
            <a:ext cx="3124200" cy="447118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Suleyman</a:t>
            </a:r>
            <a:r>
              <a:rPr lang="en-US" sz="4000" dirty="0" smtClean="0"/>
              <a:t> the Magnificent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r. 1520-1566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4715</TotalTime>
  <Words>96</Words>
  <Application>Microsoft Office PowerPoint</Application>
  <PresentationFormat>On-screen Show (4:3)</PresentationFormat>
  <Paragraphs>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Foundry</vt:lpstr>
      <vt:lpstr>    APWH Period 4: Global Interactions,  c. 1450 to 1750 Textbook Part IV: The Early Modern Period, 1450-1750: The World Shrinks</vt:lpstr>
      <vt:lpstr>Slide 2</vt:lpstr>
      <vt:lpstr>The Ottomans</vt:lpstr>
      <vt:lpstr>Osman  r. 1299–1324</vt:lpstr>
      <vt:lpstr>Slide 5</vt:lpstr>
      <vt:lpstr>Mehmed II  “The Conqueror”  1432-1481</vt:lpstr>
      <vt:lpstr>Mosque at Hagia Sophia</vt:lpstr>
      <vt:lpstr>Slide 8</vt:lpstr>
      <vt:lpstr>Suleyman the Magnificent  r. 1520-1566</vt:lpstr>
      <vt:lpstr>Full painting w/ Francis I  (major patron of the Arts)</vt:lpstr>
      <vt:lpstr>Slide 11</vt:lpstr>
      <vt:lpstr>Suleymaniye Mosque</vt:lpstr>
      <vt:lpstr>Battle of Lepanto - 1571</vt:lpstr>
      <vt:lpstr>The Safavid Empire</vt:lpstr>
      <vt:lpstr>Slide 15</vt:lpstr>
      <vt:lpstr>A Safavid Red Head</vt:lpstr>
      <vt:lpstr>Shah  Ismâ’il I  r. 1502-1524</vt:lpstr>
      <vt:lpstr>Ismâ’il’s Battle at Chaldiran</vt:lpstr>
      <vt:lpstr>Shah Tahmasp I    r. 1525-1576</vt:lpstr>
      <vt:lpstr>Shah Abbas I, “the Great”  r. 1587-1629</vt:lpstr>
      <vt:lpstr>Shrine at Karbala, Iraq</vt:lpstr>
      <vt:lpstr>Isfahan</vt:lpstr>
      <vt:lpstr>Arabesque</vt:lpstr>
      <vt:lpstr>Arabic Calligraphy</vt:lpstr>
      <vt:lpstr>Ottoman Miniature Painter and a Persian Rug</vt:lpstr>
      <vt:lpstr>Nadir Khan Afshar  r. 1736–1747</vt:lpstr>
      <vt:lpstr>The Mughal Empire</vt:lpstr>
      <vt:lpstr>     Babur  r. 1494-1530       </vt:lpstr>
      <vt:lpstr>Slide 29</vt:lpstr>
      <vt:lpstr>     Humayan  r. 1530-1556       </vt:lpstr>
      <vt:lpstr>    Akbar  “The Greatest One”  r. 1556-1605      </vt:lpstr>
      <vt:lpstr>Mughal Army with Elephants</vt:lpstr>
      <vt:lpstr>Taj Mahal – 1653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421</cp:revision>
  <dcterms:created xsi:type="dcterms:W3CDTF">2009-12-28T19:32:42Z</dcterms:created>
  <dcterms:modified xsi:type="dcterms:W3CDTF">2013-03-21T15:31:26Z</dcterms:modified>
</cp:coreProperties>
</file>