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67" r:id="rId3"/>
    <p:sldId id="263" r:id="rId4"/>
    <p:sldId id="265" r:id="rId5"/>
    <p:sldId id="277" r:id="rId6"/>
    <p:sldId id="276" r:id="rId7"/>
    <p:sldId id="278" r:id="rId8"/>
    <p:sldId id="266" r:id="rId9"/>
    <p:sldId id="268" r:id="rId10"/>
    <p:sldId id="269" r:id="rId11"/>
    <p:sldId id="270" r:id="rId12"/>
    <p:sldId id="280" r:id="rId13"/>
    <p:sldId id="264" r:id="rId14"/>
    <p:sldId id="286" r:id="rId15"/>
    <p:sldId id="271" r:id="rId16"/>
    <p:sldId id="279" r:id="rId17"/>
    <p:sldId id="281" r:id="rId18"/>
    <p:sldId id="282" r:id="rId19"/>
    <p:sldId id="283" r:id="rId20"/>
    <p:sldId id="284" r:id="rId21"/>
    <p:sldId id="285" r:id="rId22"/>
    <p:sldId id="287" r:id="rId23"/>
    <p:sldId id="272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73" r:id="rId33"/>
    <p:sldId id="296" r:id="rId34"/>
    <p:sldId id="275" r:id="rId35"/>
    <p:sldId id="27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660"/>
  </p:normalViewPr>
  <p:slideViewPr>
    <p:cSldViewPr>
      <p:cViewPr>
        <p:scale>
          <a:sx n="70" d="100"/>
          <a:sy n="70" d="100"/>
        </p:scale>
        <p:origin x="-11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7BD7-5C35-4E03-91EB-68A6F660C85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0CC0-048A-4C89-A6B5-09296E0E6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F90E8-5E2D-4FEC-A990-B5C94777CDDB}" type="slidenum">
              <a:rPr lang="en-US"/>
              <a:pPr/>
              <a:t>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A2841-4292-4D41-8090-5FBDD43BAA8F}" type="slidenum">
              <a:rPr lang="en-US"/>
              <a:pPr/>
              <a:t>10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BC318-4B26-49A3-B173-CCE98E43790A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209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3100" b="1" dirty="0" smtClean="0"/>
              <a:t>APWH Period 4: Global Interactions, </a:t>
            </a:r>
            <a:br>
              <a:rPr lang="en-US" sz="3100" b="1" dirty="0" smtClean="0"/>
            </a:br>
            <a:r>
              <a:rPr lang="en-US" sz="3100" b="1" dirty="0" smtClean="0"/>
              <a:t>c. 1450 to 1750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b="1" dirty="0" smtClean="0"/>
              <a:t>Textbook Part IV: The Early Modern Period, 1450-1750: The World Shrinks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819400"/>
            <a:ext cx="6629400" cy="1752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Chapter 20: Africa During the Atlantic Slave 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Triangle_trad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407px-Slave-trad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flatrock.org.nz/static/frontpage/assets/history/slave_destinat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821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7947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Slave Trade’s Effects on African Societies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lasalle.edu/~mcinneshin/344/wk05/images/Africa-between-the-15th-and-17th-cent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144" y="0"/>
            <a:ext cx="4649856" cy="7467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3218"/>
            <a:ext cx="3962400" cy="4623582"/>
          </a:xfrm>
        </p:spPr>
        <p:txBody>
          <a:bodyPr/>
          <a:lstStyle/>
          <a:p>
            <a:pPr algn="ctr"/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-17</a:t>
            </a:r>
            <a:r>
              <a:rPr lang="en-US" baseline="30000" dirty="0" smtClean="0"/>
              <a:t>th</a:t>
            </a:r>
            <a:r>
              <a:rPr lang="en-US" dirty="0" smtClean="0"/>
              <a:t> Century Africa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museum.org/toah/art/hg/detail/hg_09s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81000" y="1905000"/>
            <a:ext cx="2743200" cy="2667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1400" y="3505200"/>
            <a:ext cx="1752600" cy="1371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3505200"/>
            <a:ext cx="17526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Osei</a:t>
            </a:r>
            <a:r>
              <a:rPr lang="en-US" dirty="0" smtClean="0"/>
              <a:t> Tutu I        r. 1701-1717</a:t>
            </a:r>
            <a:endParaRPr lang="en-US" dirty="0"/>
          </a:p>
        </p:txBody>
      </p:sp>
      <p:pic>
        <p:nvPicPr>
          <p:cNvPr id="5122" name="Picture 2" descr="http://i210.photobucket.com/albums/bb141/sekhemm999/OseiKofiTu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68012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/>
              <a:t>The Golden Stool – Seat of power and believed to be soul of Asante nation, living, dead and yet to be born</a:t>
            </a:r>
          </a:p>
        </p:txBody>
      </p:sp>
      <p:pic>
        <p:nvPicPr>
          <p:cNvPr id="21507" name="Picture 2" descr="http://madamepickwickartblog.com/wp-content/uploads/2012/06/ashant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31938"/>
            <a:ext cx="6781800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Asante Warrior Pistol</a:t>
            </a:r>
          </a:p>
        </p:txBody>
      </p:sp>
      <p:pic>
        <p:nvPicPr>
          <p:cNvPr id="22531" name="Picture 2" descr="http://www.forensicfashion.com/files/1823AsanteWarriorPistol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21861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3432175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Asante Gold Mask</a:t>
            </a:r>
          </a:p>
        </p:txBody>
      </p:sp>
      <p:pic>
        <p:nvPicPr>
          <p:cNvPr id="23555" name="Picture 2" descr="http://images.suite101.com/2705751_com_ashantee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925" y="0"/>
            <a:ext cx="542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0" y="253218"/>
            <a:ext cx="4876800" cy="4242582"/>
          </a:xfrm>
        </p:spPr>
        <p:txBody>
          <a:bodyPr/>
          <a:lstStyle/>
          <a:p>
            <a:pPr algn="ctr"/>
            <a:r>
              <a:rPr lang="en-US" dirty="0" err="1" smtClean="0"/>
              <a:t>Mahommah</a:t>
            </a:r>
            <a:r>
              <a:rPr lang="en-US" dirty="0" smtClean="0"/>
              <a:t> </a:t>
            </a:r>
            <a:r>
              <a:rPr lang="en-US" dirty="0" err="1" smtClean="0"/>
              <a:t>Gardo</a:t>
            </a:r>
            <a:r>
              <a:rPr lang="en-US" dirty="0" smtClean="0"/>
              <a:t> </a:t>
            </a:r>
            <a:r>
              <a:rPr lang="en-US" dirty="0" err="1" smtClean="0"/>
              <a:t>Baquaqua</a:t>
            </a:r>
            <a:endParaRPr lang="en-US" dirty="0"/>
          </a:p>
        </p:txBody>
      </p:sp>
      <p:pic>
        <p:nvPicPr>
          <p:cNvPr id="1026" name="Picture 2" descr="Mahommah Gardo Baquaq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3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Traditional Asante Yam Harvest Festival as captured by European artists</a:t>
            </a:r>
            <a:endParaRPr lang="en-US" sz="3200" dirty="0"/>
          </a:p>
        </p:txBody>
      </p:sp>
      <p:pic>
        <p:nvPicPr>
          <p:cNvPr id="39938" name="Picture 2" descr="http://www.pitt.edu/~natrooms/africa/T3c_files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418231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museum.org/toah/art/hg/detail/hg_09s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81000" y="1905000"/>
            <a:ext cx="2743200" cy="2667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1400" y="3505200"/>
            <a:ext cx="1752600" cy="1371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3505200"/>
            <a:ext cx="17526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Fulani Peoples form </a:t>
            </a:r>
            <a:r>
              <a:rPr lang="en-US" dirty="0" err="1" smtClean="0"/>
              <a:t>Sokoto</a:t>
            </a:r>
            <a:endParaRPr lang="en-US" dirty="0"/>
          </a:p>
        </p:txBody>
      </p:sp>
      <p:pic>
        <p:nvPicPr>
          <p:cNvPr id="43010" name="Picture 2" descr="http://www.joshuaproject.net/profiles/maps/m19093_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93789"/>
            <a:ext cx="7315200" cy="5264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White Settlers and Africans in Southern Africa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Boer Trekkers</a:t>
            </a:r>
          </a:p>
        </p:txBody>
      </p:sp>
      <p:pic>
        <p:nvPicPr>
          <p:cNvPr id="24579" name="Picture 2" descr="File:TrekBoers crossing the Kar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7650"/>
            <a:ext cx="9144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4075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Great Trek</a:t>
            </a:r>
          </a:p>
        </p:txBody>
      </p:sp>
      <p:pic>
        <p:nvPicPr>
          <p:cNvPr id="25603" name="Picture 2" descr="http://upload.wikimedia.org/wikipedia/commons/thumb/f/f1/Trekboer_migration_map.png/400px-Trekboer_migration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81216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4075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Rise of Zulu Kingdom</a:t>
            </a:r>
          </a:p>
        </p:txBody>
      </p:sp>
      <p:pic>
        <p:nvPicPr>
          <p:cNvPr id="26627" name="Picture 2" descr="http://www.palgrave.com/history/shillington/resources/maps/Map18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244013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4270375" cy="441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Sketch of </a:t>
            </a:r>
            <a:br>
              <a:rPr lang="en-US" dirty="0" smtClean="0"/>
            </a:br>
            <a:r>
              <a:rPr lang="en-US" dirty="0" smtClean="0"/>
              <a:t>Shaka Zulu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r.1816-1828</a:t>
            </a:r>
          </a:p>
        </p:txBody>
      </p:sp>
      <p:pic>
        <p:nvPicPr>
          <p:cNvPr id="27651" name="Picture 2" descr="File:KingSh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663" y="0"/>
            <a:ext cx="4224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algrave.com/history/shillington/resources/maps/Map18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71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tribalmania.com/images/zulucol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163" y="0"/>
            <a:ext cx="6700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2438400" cy="464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Zulu Weapons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971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Atlantic Slave Trade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407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Zulu battles </a:t>
            </a:r>
            <a:r>
              <a:rPr lang="en-US" dirty="0" smtClean="0"/>
              <a:t>with Europeans</a:t>
            </a:r>
          </a:p>
        </p:txBody>
      </p:sp>
      <p:pic>
        <p:nvPicPr>
          <p:cNvPr id="30723" name="Picture 2" descr="File:Zuluattackgu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2538"/>
            <a:ext cx="8991600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849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Swazi State and Lesotho</a:t>
            </a:r>
            <a:endParaRPr lang="en-US" dirty="0"/>
          </a:p>
        </p:txBody>
      </p:sp>
      <p:pic>
        <p:nvPicPr>
          <p:cNvPr id="44034" name="Picture 2" descr="http://www.afrilux.co.za/images/maps/south_africa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07287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African Diaspora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0"/>
            <a:ext cx="3429000" cy="2438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Suriname and Maroons</a:t>
            </a:r>
            <a:endParaRPr lang="en-US" dirty="0"/>
          </a:p>
        </p:txBody>
      </p:sp>
      <p:pic>
        <p:nvPicPr>
          <p:cNvPr id="52226" name="Picture 2" descr="File:SUR orthographic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5238750" cy="5238750"/>
          </a:xfrm>
          <a:prstGeom prst="rect">
            <a:avLst/>
          </a:prstGeom>
          <a:noFill/>
        </p:spPr>
      </p:pic>
      <p:pic>
        <p:nvPicPr>
          <p:cNvPr id="52228" name="Picture 4" descr="File:Body of Maroon child brought before medicine man, 1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670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3276600" cy="40139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William Wilberforce</a:t>
            </a:r>
            <a:br>
              <a:rPr lang="en-US" dirty="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British Abolitionist</a:t>
            </a:r>
            <a:endParaRPr lang="en-US" dirty="0"/>
          </a:p>
        </p:txBody>
      </p:sp>
      <p:pic>
        <p:nvPicPr>
          <p:cNvPr id="1026" name="Picture 2" descr="http://www.knowledgerush.com/wiki_image/5/54/William_Wilberfo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753" y="0"/>
            <a:ext cx="55342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Global Connections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0"/>
            <a:ext cx="7171765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53218"/>
            <a:ext cx="3429000" cy="4928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Nzinga</a:t>
            </a:r>
            <a:r>
              <a:rPr lang="en-US" dirty="0" smtClean="0"/>
              <a:t> </a:t>
            </a:r>
            <a:r>
              <a:rPr lang="en-US" dirty="0" err="1" smtClean="0"/>
              <a:t>Mvemba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Portuguese: Alfonso 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1509-1542 or 1543</a:t>
            </a:r>
            <a:endParaRPr lang="en-US" dirty="0"/>
          </a:p>
        </p:txBody>
      </p:sp>
      <p:pic>
        <p:nvPicPr>
          <p:cNvPr id="3" name="Picture 6" descr="http://www.africafederation.net/Don%20Alvaro%20King%20of%20Kongo%20giving%20Audience%20to%20ye%20Dutch%20in%201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63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218"/>
            <a:ext cx="8915400" cy="8897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European influences on </a:t>
            </a:r>
            <a:r>
              <a:rPr lang="en-US" dirty="0" err="1" smtClean="0"/>
              <a:t>Kongo</a:t>
            </a:r>
            <a:endParaRPr lang="en-US" dirty="0"/>
          </a:p>
        </p:txBody>
      </p:sp>
      <p:pic>
        <p:nvPicPr>
          <p:cNvPr id="1028" name="Picture 4" descr="http://www.opposingdigits.com/congo/religiousartifactsa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9268313" cy="4267200"/>
          </a:xfrm>
          <a:prstGeom prst="rect">
            <a:avLst/>
          </a:prstGeom>
          <a:noFill/>
        </p:spPr>
      </p:pic>
      <p:pic>
        <p:nvPicPr>
          <p:cNvPr id="1026" name="Picture 2" descr="File:Kongo coat of a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1600200"/>
            <a:ext cx="3722744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53218"/>
            <a:ext cx="5029200" cy="462358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European influence on African Art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 Benin monarch w/ European crown and collar</a:t>
            </a:r>
            <a:endParaRPr lang="en-US" sz="3600" dirty="0"/>
          </a:p>
        </p:txBody>
      </p:sp>
      <p:pic>
        <p:nvPicPr>
          <p:cNvPr id="32770" name="Picture 2" descr="African mask carved from ivory for the King of Be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191000" cy="6697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T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34935" cy="2286000"/>
          </a:xfrm>
          <a:prstGeom prst="rect">
            <a:avLst/>
          </a:prstGeom>
          <a:noFill/>
          <a:ln w="254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Slave Trade Exports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143000"/>
          </a:xfrm>
        </p:spPr>
        <p:txBody>
          <a:bodyPr/>
          <a:lstStyle/>
          <a:p>
            <a:r>
              <a:rPr lang="en-US" sz="4000"/>
              <a:t>Slave Transport from Interior Africa</a:t>
            </a:r>
          </a:p>
        </p:txBody>
      </p:sp>
      <p:pic>
        <p:nvPicPr>
          <p:cNvPr id="45064" name="Picture 8" descr="800px-AfricanSlavesTranspo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066800"/>
            <a:ext cx="8534400" cy="54864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4517</TotalTime>
  <Words>137</Words>
  <Application>Microsoft Office PowerPoint</Application>
  <PresentationFormat>On-screen Show (4:3)</PresentationFormat>
  <Paragraphs>32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Foundry</vt:lpstr>
      <vt:lpstr>    APWH Period 4: Global Interactions,  c. 1450 to 1750 Textbook Part IV: The Early Modern Period, 1450-1750: The World Shrinks</vt:lpstr>
      <vt:lpstr>Mahommah Gardo Baquaqua</vt:lpstr>
      <vt:lpstr>The Atlantic Slave Trade  </vt:lpstr>
      <vt:lpstr>Slide 4</vt:lpstr>
      <vt:lpstr>Nzinga Mvemba  Portuguese: Alfonso I  r. 1509-1542 or 1543</vt:lpstr>
      <vt:lpstr>European influences on Kongo</vt:lpstr>
      <vt:lpstr>European influence on African Art  A Benin monarch w/ European crown and collar</vt:lpstr>
      <vt:lpstr>Slave Trade Exports</vt:lpstr>
      <vt:lpstr>Slave Transport from Interior Africa</vt:lpstr>
      <vt:lpstr>Slide 10</vt:lpstr>
      <vt:lpstr>Slide 11</vt:lpstr>
      <vt:lpstr>Slide 12</vt:lpstr>
      <vt:lpstr>The Slave Trade’s Effects on African Societies</vt:lpstr>
      <vt:lpstr>15th-17th Century Africa</vt:lpstr>
      <vt:lpstr>Slide 15</vt:lpstr>
      <vt:lpstr>Osei Tutu I        r. 1701-1717</vt:lpstr>
      <vt:lpstr>The Golden Stool – Seat of power and believed to be soul of Asante nation, living, dead and yet to be born</vt:lpstr>
      <vt:lpstr>Asante Warrior Pistol</vt:lpstr>
      <vt:lpstr>Asante Gold Mask</vt:lpstr>
      <vt:lpstr>Traditional Asante Yam Harvest Festival as captured by European artists</vt:lpstr>
      <vt:lpstr>Slide 21</vt:lpstr>
      <vt:lpstr>The Fulani Peoples form Sokoto</vt:lpstr>
      <vt:lpstr>White Settlers and Africans in Southern Africa</vt:lpstr>
      <vt:lpstr>Boer Trekkers</vt:lpstr>
      <vt:lpstr>The Great Trek</vt:lpstr>
      <vt:lpstr>Rise of Zulu Kingdom</vt:lpstr>
      <vt:lpstr>Sketch of  Shaka Zulu  r.1816-1828</vt:lpstr>
      <vt:lpstr>Slide 28</vt:lpstr>
      <vt:lpstr>Zulu Weapons</vt:lpstr>
      <vt:lpstr>Zulu battles with Europeans</vt:lpstr>
      <vt:lpstr>Swazi State and Lesotho</vt:lpstr>
      <vt:lpstr>The African Diaspora</vt:lpstr>
      <vt:lpstr>Suriname and Maroons</vt:lpstr>
      <vt:lpstr>William Wilberforce  British Abolitionist</vt:lpstr>
      <vt:lpstr>Global Connections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400</cp:revision>
  <dcterms:created xsi:type="dcterms:W3CDTF">2009-12-28T19:32:42Z</dcterms:created>
  <dcterms:modified xsi:type="dcterms:W3CDTF">2013-03-20T15:02:49Z</dcterms:modified>
</cp:coreProperties>
</file>