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7" r:id="rId4"/>
    <p:sldId id="270" r:id="rId5"/>
    <p:sldId id="271" r:id="rId6"/>
    <p:sldId id="272" r:id="rId7"/>
    <p:sldId id="279" r:id="rId8"/>
    <p:sldId id="269" r:id="rId9"/>
    <p:sldId id="273" r:id="rId10"/>
    <p:sldId id="274" r:id="rId11"/>
    <p:sldId id="276" r:id="rId12"/>
    <p:sldId id="280" r:id="rId13"/>
    <p:sldId id="278" r:id="rId14"/>
    <p:sldId id="277" r:id="rId15"/>
    <p:sldId id="28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c/c7/DaodeTianzun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7/78/CMOC_Treasures_of_Ancient_China_exhibit_-_fragment_of_Xiping_stone_classics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6/68/Silk_from_Mawangdui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4/43/Bronze_Chimera,_Eastern_Han_Dynasty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d/dc/China_2a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1/11/Qin_empire_210_BCE.pn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2/26/QinshihuangBW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c/c3/Han_map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e/e9/%E6%BC%A2%E6%AD%A6%E5%B8%9D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5/54/Confucius_Tang_Dynasty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8/8a/Confuciustempleapricotplatform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400" cy="2438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/>
              <a:t>APWH Period 2: Organization and Reorganization of Human Societies, c. 600 BCE to 600 CE</a:t>
            </a:r>
            <a:br>
              <a:rPr lang="en-US" sz="31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100" b="1" dirty="0" smtClean="0"/>
              <a:t>Textbook Part II: The Classical Period – Uniting Large Regions, 1000 B.C.E. – 500 C.E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084234" cy="1752600"/>
          </a:xfrm>
        </p:spPr>
        <p:txBody>
          <a:bodyPr/>
          <a:lstStyle/>
          <a:p>
            <a:pPr algn="ctr"/>
            <a:r>
              <a:rPr lang="en-US" dirty="0" smtClean="0"/>
              <a:t>Chapter 2: Classical 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53218"/>
            <a:ext cx="3886200" cy="500458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Laozi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circa 5</a:t>
            </a:r>
            <a:r>
              <a:rPr lang="en-US" baseline="30000" dirty="0" smtClean="0"/>
              <a:t>th</a:t>
            </a:r>
            <a:r>
              <a:rPr lang="en-US" dirty="0" smtClean="0"/>
              <a:t> century B.C.E</a:t>
            </a:r>
            <a:endParaRPr lang="en-US" dirty="0"/>
          </a:p>
        </p:txBody>
      </p:sp>
      <p:pic>
        <p:nvPicPr>
          <p:cNvPr id="21506" name="Picture 2" descr="File:DaodeTianz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-27000"/>
            <a:ext cx="3886200" cy="688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429000" cy="4166382"/>
          </a:xfrm>
        </p:spPr>
        <p:txBody>
          <a:bodyPr/>
          <a:lstStyle/>
          <a:p>
            <a:pPr algn="ctr"/>
            <a:r>
              <a:rPr lang="en-US" dirty="0" smtClean="0"/>
              <a:t>Stone Fragment of the Five Classics</a:t>
            </a:r>
            <a:endParaRPr lang="en-US" dirty="0"/>
          </a:p>
        </p:txBody>
      </p:sp>
      <p:pic>
        <p:nvPicPr>
          <p:cNvPr id="1026" name="Picture 2" descr="File:CMOC Treasures of Ancient China exhibit - fragment of Xiping stone classic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81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3505200" cy="1270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Classical Chinese Art</a:t>
            </a:r>
            <a:endParaRPr lang="en-US" dirty="0"/>
          </a:p>
        </p:txBody>
      </p:sp>
      <p:pic>
        <p:nvPicPr>
          <p:cNvPr id="1026" name="Picture 2" descr="File:Jade ornament with dragon and phonix 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0"/>
            <a:ext cx="4165600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5240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Phoenix and Dragon Ornament</a:t>
            </a:r>
          </a:p>
          <a:p>
            <a:pPr algn="ctr"/>
            <a:r>
              <a:rPr lang="en-US" sz="2800" dirty="0" smtClean="0"/>
              <a:t>and Silk Tapestry</a:t>
            </a:r>
            <a:endParaRPr lang="en-US" sz="2800" dirty="0"/>
          </a:p>
        </p:txBody>
      </p:sp>
      <p:pic>
        <p:nvPicPr>
          <p:cNvPr id="1028" name="Picture 4" descr="File:Departure Herald-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5" y="3124200"/>
            <a:ext cx="910682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Century B.C.E. Silk Tapestry</a:t>
            </a:r>
            <a:endParaRPr lang="en-US" dirty="0"/>
          </a:p>
        </p:txBody>
      </p:sp>
      <p:pic>
        <p:nvPicPr>
          <p:cNvPr id="25602" name="Picture 2" descr="File:Silk from Mawangdu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52524"/>
            <a:ext cx="75152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18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Qin Terracotta Soldier and </a:t>
            </a:r>
            <a:br>
              <a:rPr lang="en-US" dirty="0" smtClean="0"/>
            </a:br>
            <a:r>
              <a:rPr lang="en-US" dirty="0" smtClean="0"/>
              <a:t>Han Era Bronze Statue</a:t>
            </a:r>
            <a:endParaRPr lang="en-US" dirty="0"/>
          </a:p>
        </p:txBody>
      </p:sp>
      <p:pic>
        <p:nvPicPr>
          <p:cNvPr id="24578" name="Picture 2" descr="File:Bronze Chimera, Eastern Han Dynas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</p:spPr>
      </p:pic>
      <p:pic>
        <p:nvPicPr>
          <p:cNvPr id="4098" name="Picture 2" descr="File:Armee d'argile 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50652"/>
            <a:ext cx="3810000" cy="5607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65982"/>
          </a:xfrm>
        </p:spPr>
        <p:txBody>
          <a:bodyPr/>
          <a:lstStyle/>
          <a:p>
            <a:pPr algn="ctr"/>
            <a:r>
              <a:rPr lang="en-US" dirty="0" smtClean="0"/>
              <a:t>Chinese Seismograph</a:t>
            </a:r>
            <a:endParaRPr lang="en-US" dirty="0"/>
          </a:p>
        </p:txBody>
      </p:sp>
      <p:pic>
        <p:nvPicPr>
          <p:cNvPr id="1026" name="Picture 2" descr="Chang Heng's seismoscope, as visualized by Wang Chen-To (193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51180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2.kenyon.edu/Depts/Religion/Fac/Adler/Asia201/Maps/SilkRoa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70949" cy="5410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11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China’s Silk Road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2133600"/>
            <a:ext cx="35052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Zhou China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1029-258 B.C.E.</a:t>
            </a:r>
            <a:endParaRPr lang="en-US" dirty="0"/>
          </a:p>
        </p:txBody>
      </p:sp>
      <p:pic>
        <p:nvPicPr>
          <p:cNvPr id="24578" name="Picture 2" descr="File:China 2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778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Qin empire 210 BC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83834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0400" y="1676400"/>
            <a:ext cx="2133600" cy="2209800"/>
          </a:xfrm>
        </p:spPr>
        <p:txBody>
          <a:bodyPr/>
          <a:lstStyle/>
          <a:p>
            <a:pPr algn="ctr"/>
            <a:r>
              <a:rPr lang="en-US" dirty="0" smtClean="0"/>
              <a:t>Qin 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3352800" cy="5461782"/>
          </a:xfrm>
        </p:spPr>
        <p:txBody>
          <a:bodyPr/>
          <a:lstStyle/>
          <a:p>
            <a:pPr algn="ctr"/>
            <a:r>
              <a:rPr lang="en-US" dirty="0" smtClean="0"/>
              <a:t>Qin Shi </a:t>
            </a:r>
            <a:r>
              <a:rPr lang="en-US" dirty="0" err="1" smtClean="0"/>
              <a:t>Huangdi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221-202 B.C.E.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0" name="Picture 2" descr="File:QinshihuangB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8985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Han China</a:t>
            </a:r>
            <a:endParaRPr lang="en-US" dirty="0"/>
          </a:p>
        </p:txBody>
      </p:sp>
      <p:pic>
        <p:nvPicPr>
          <p:cNvPr id="18434" name="Picture 2" descr="File:Han 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7260"/>
            <a:ext cx="9144000" cy="592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752600"/>
            <a:ext cx="3581400" cy="3404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Han Wu Ti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141-87 B.C.E.</a:t>
            </a:r>
            <a:endParaRPr lang="en-US" dirty="0"/>
          </a:p>
        </p:txBody>
      </p:sp>
      <p:sp>
        <p:nvSpPr>
          <p:cNvPr id="19458" name="AutoShape 2" descr="File:漢武帝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735263"/>
            <a:ext cx="4191000" cy="570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File:漢武帝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735263"/>
            <a:ext cx="4191000" cy="570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File:漢武帝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375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Civil Service Examinees</a:t>
            </a:r>
            <a:endParaRPr lang="en-US" dirty="0"/>
          </a:p>
        </p:txBody>
      </p:sp>
      <p:pic>
        <p:nvPicPr>
          <p:cNvPr id="1026" name="Picture 2" descr="File:Civilserviceex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162800" cy="5347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39624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Confucius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551-478 B.C.E.</a:t>
            </a:r>
            <a:endParaRPr lang="en-US" dirty="0"/>
          </a:p>
        </p:txBody>
      </p:sp>
      <p:pic>
        <p:nvPicPr>
          <p:cNvPr id="1026" name="Picture 2" descr="File:Confucius Tang Dynas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7475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3733800" cy="2819400"/>
          </a:xfrm>
        </p:spPr>
        <p:txBody>
          <a:bodyPr/>
          <a:lstStyle/>
          <a:p>
            <a:pPr algn="ctr"/>
            <a:r>
              <a:rPr lang="en-US" dirty="0" smtClean="0"/>
              <a:t>Confucian Temple at </a:t>
            </a:r>
            <a:r>
              <a:rPr lang="en-US" dirty="0" err="1" smtClean="0"/>
              <a:t>Qufu</a:t>
            </a:r>
            <a:endParaRPr lang="en-US" dirty="0"/>
          </a:p>
        </p:txBody>
      </p:sp>
      <p:pic>
        <p:nvPicPr>
          <p:cNvPr id="20482" name="Picture 2" descr="File:Confuciustempleapricotplatfor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438</TotalTime>
  <Words>58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  APWH Period 2: Organization and Reorganization of Human Societies, c. 600 BCE to 600 CE  Textbook Part II: The Classical Period – Uniting Large Regions, 1000 B.C.E. – 500 C.E</vt:lpstr>
      <vt:lpstr>Zhou China  1029-258 B.C.E.</vt:lpstr>
      <vt:lpstr>Qin China</vt:lpstr>
      <vt:lpstr>Qin Shi Huangdi  r. 221-202 B.C.E.  </vt:lpstr>
      <vt:lpstr>Han China</vt:lpstr>
      <vt:lpstr>Han Wu Ti  141-87 B.C.E.</vt:lpstr>
      <vt:lpstr>Civil Service Examinees</vt:lpstr>
      <vt:lpstr>Confucius  551-478 B.C.E.</vt:lpstr>
      <vt:lpstr>Confucian Temple at Qufu</vt:lpstr>
      <vt:lpstr>Laozi  circa 5th century B.C.E</vt:lpstr>
      <vt:lpstr>Stone Fragment of the Five Classics</vt:lpstr>
      <vt:lpstr>Classical Chinese Art</vt:lpstr>
      <vt:lpstr>2nd Century B.C.E. Silk Tapestry</vt:lpstr>
      <vt:lpstr>Qin Terracotta Soldier and  Han Era Bronze Statue</vt:lpstr>
      <vt:lpstr>Chinese Seismograph</vt:lpstr>
      <vt:lpstr>China’s Silk Road Network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37</cp:revision>
  <dcterms:created xsi:type="dcterms:W3CDTF">2009-12-28T19:32:42Z</dcterms:created>
  <dcterms:modified xsi:type="dcterms:W3CDTF">2013-01-11T17:47:47Z</dcterms:modified>
</cp:coreProperties>
</file>