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3" r:id="rId3"/>
    <p:sldId id="267" r:id="rId4"/>
    <p:sldId id="266" r:id="rId5"/>
    <p:sldId id="265" r:id="rId6"/>
    <p:sldId id="264" r:id="rId7"/>
    <p:sldId id="273" r:id="rId8"/>
    <p:sldId id="277" r:id="rId9"/>
    <p:sldId id="274" r:id="rId10"/>
    <p:sldId id="275" r:id="rId11"/>
    <p:sldId id="279" r:id="rId12"/>
    <p:sldId id="276" r:id="rId13"/>
    <p:sldId id="280" r:id="rId14"/>
    <p:sldId id="278" r:id="rId15"/>
    <p:sldId id="268" r:id="rId16"/>
    <p:sldId id="281" r:id="rId17"/>
    <p:sldId id="282" r:id="rId18"/>
    <p:sldId id="269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70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660"/>
  </p:normalViewPr>
  <p:slideViewPr>
    <p:cSldViewPr>
      <p:cViewPr varScale="1">
        <p:scale>
          <a:sx n="64" d="100"/>
          <a:sy n="64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57BD7-5C35-4E03-91EB-68A6F660C858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0CC0-048A-4C89-A6B5-09296E0E65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6EFB1-F1B9-4222-9CF3-AA846E287EC7}" type="slidenum">
              <a:rPr lang="en-US"/>
              <a:pPr/>
              <a:t>3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1DB1B-439C-494D-BC04-D6972FE06D06}" type="slidenum">
              <a:rPr lang="en-US"/>
              <a:pPr/>
              <a:t>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1F27A-F698-4216-AE94-5F64DE0306AC}" type="slidenum">
              <a:rPr lang="en-US"/>
              <a:pPr/>
              <a:t>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8522D-CBDD-460A-BB33-BB734168A5E2}" type="slidenum">
              <a:rPr lang="en-US"/>
              <a:pPr/>
              <a:t>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DACA3-1872-4B84-878F-CDAF2CA8026B}" type="slidenum">
              <a:rPr lang="en-US"/>
              <a:pPr/>
              <a:t>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1B715-C9FE-42DA-A510-B897C98286F9}" type="slidenum">
              <a:rPr lang="en-US"/>
              <a:pPr/>
              <a:t>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C408BA1-43A6-490D-B5AA-C903B63783B5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143ECBB-136D-4EF8-9C8B-3C17DA05F4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6/63/Louis-Michel_van_Loo_003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upload.wikimedia.org/wikipedia/commons/c/c7/IncaTupacAmaru.gi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www.answers.com/main/Record2?a=NR&amp;url=http://commons.wikimedia.org/wiki/Image:Isabel%20la%20Cat%C3%B3lica-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4/Mission_San_Xavier_Arizona_USA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2209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/>
              <a:t>APWH Period 4: Global Interactions, </a:t>
            </a:r>
            <a:br>
              <a:rPr lang="en-US" sz="3100" b="1" dirty="0" smtClean="0"/>
            </a:br>
            <a:r>
              <a:rPr lang="en-US" sz="3100" b="1" dirty="0" smtClean="0"/>
              <a:t>c. 1450 to 1750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b="1" dirty="0" smtClean="0"/>
              <a:t>Textbook Part IV: The Early Modern Period, 1450-1750: The World Shrinks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8839200" cy="1752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Chapter 19: Early Latin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Francisco Vazquez de Coronado</a:t>
            </a:r>
            <a:endParaRPr lang="en-US" dirty="0"/>
          </a:p>
        </p:txBody>
      </p:sp>
      <p:pic>
        <p:nvPicPr>
          <p:cNvPr id="29698" name="Picture 2" descr="Francisco Vázquez de Coron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4766771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81000"/>
            <a:ext cx="3429000" cy="3505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Coronado’s Explorations</a:t>
            </a:r>
            <a:endParaRPr lang="en-US" sz="4000" dirty="0"/>
          </a:p>
        </p:txBody>
      </p:sp>
      <p:pic>
        <p:nvPicPr>
          <p:cNvPr id="36866" name="Picture 2" descr="http://static.ddmcdn.com/gif/willow/francisco-vasquez-de-coronado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24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82"/>
          </a:xfrm>
        </p:spPr>
        <p:txBody>
          <a:bodyPr/>
          <a:lstStyle/>
          <a:p>
            <a:pPr algn="ctr"/>
            <a:r>
              <a:rPr lang="en-US" dirty="0" smtClean="0"/>
              <a:t>Pedro de Valdivia</a:t>
            </a:r>
            <a:endParaRPr lang="en-US" dirty="0"/>
          </a:p>
        </p:txBody>
      </p:sp>
      <p:pic>
        <p:nvPicPr>
          <p:cNvPr id="34818" name="Picture 2" descr="http://upload.wikimedia.org/wikipedia/commons/thumb/6/6e/Pedro_de_Valdivia.jpg/220px-Pedro_de_Valdiv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383518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53218"/>
            <a:ext cx="3962400" cy="3785382"/>
          </a:xfrm>
        </p:spPr>
        <p:txBody>
          <a:bodyPr/>
          <a:lstStyle/>
          <a:p>
            <a:pPr algn="ctr"/>
            <a:r>
              <a:rPr lang="en-US" dirty="0" smtClean="0"/>
              <a:t>Mapuche Homeland</a:t>
            </a:r>
            <a:endParaRPr lang="en-US" dirty="0"/>
          </a:p>
        </p:txBody>
      </p:sp>
      <p:pic>
        <p:nvPicPr>
          <p:cNvPr id="38914" name="Picture 2" descr="http://upload.wikimedia.org/wikipedia/commons/9/99/Mapuch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48201" cy="688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3276600" cy="4471182"/>
          </a:xfrm>
        </p:spPr>
        <p:txBody>
          <a:bodyPr/>
          <a:lstStyle/>
          <a:p>
            <a:pPr algn="ctr"/>
            <a:r>
              <a:rPr lang="en-US" dirty="0" smtClean="0"/>
              <a:t>The New World By 1780</a:t>
            </a:r>
            <a:endParaRPr lang="en-US" dirty="0"/>
          </a:p>
        </p:txBody>
      </p:sp>
      <p:pic>
        <p:nvPicPr>
          <p:cNvPr id="1026" name="Picture 2" descr="http://media-3.web.britannica.com/eb-media/10/126810-050-F4951F5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095" y="0"/>
            <a:ext cx="49549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43056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24600" y="253218"/>
            <a:ext cx="2667000" cy="3328182"/>
          </a:xfrm>
        </p:spPr>
        <p:txBody>
          <a:bodyPr>
            <a:normAutofit/>
          </a:bodyPr>
          <a:lstStyle/>
          <a:p>
            <a:pPr algn="ctr"/>
            <a:r>
              <a:rPr lang="en-US" sz="3700" dirty="0" smtClean="0"/>
              <a:t>Population Decline in New Spain</a:t>
            </a:r>
            <a:endParaRPr lang="en-US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49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Potosí</a:t>
            </a:r>
            <a:endParaRPr lang="en-US" dirty="0"/>
          </a:p>
        </p:txBody>
      </p:sp>
      <p:pic>
        <p:nvPicPr>
          <p:cNvPr id="39938" name="Picture 2" descr="http://www.common-place.org/vol-03/no-04/potosi/images/poto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239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emo.fr/Media/Poto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2018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53218"/>
            <a:ext cx="2362200" cy="3861582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Silver Production in New Spain</a:t>
            </a:r>
            <a:endParaRPr lang="en-US" sz="3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4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Spanish Silver Coins from 1500s</a:t>
            </a:r>
            <a:endParaRPr lang="en-US" dirty="0"/>
          </a:p>
        </p:txBody>
      </p:sp>
      <p:pic>
        <p:nvPicPr>
          <p:cNvPr id="41986" name="Picture 2" descr="http://www.newworldtreasures.com/images/pil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4537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971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Spanish and Portuguese: From Exploration to Conquest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Spanish Galleon</a:t>
            </a:r>
            <a:endParaRPr lang="en-US" dirty="0"/>
          </a:p>
        </p:txBody>
      </p:sp>
      <p:pic>
        <p:nvPicPr>
          <p:cNvPr id="43010" name="Picture 2" descr="http://www.bigislandchronicle.com/wp-content/uploads/2010/11/Spanish_Galleon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09650"/>
            <a:ext cx="8705850" cy="584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 descr="http://go.hrw.com/venus_images/0320MC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3276600" cy="3632982"/>
          </a:xfrm>
        </p:spPr>
        <p:txBody>
          <a:bodyPr/>
          <a:lstStyle/>
          <a:p>
            <a:pPr algn="ctr"/>
            <a:r>
              <a:rPr lang="en-US" dirty="0" smtClean="0"/>
              <a:t>Brazil</a:t>
            </a:r>
            <a:endParaRPr lang="en-US" dirty="0"/>
          </a:p>
        </p:txBody>
      </p:sp>
      <p:pic>
        <p:nvPicPr>
          <p:cNvPr id="1026" name="Picture 2" descr="http://media-3.web.britannica.com/eb-media/10/126810-050-F4951F5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9095" y="0"/>
            <a:ext cx="49549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Minas Gerais Region</a:t>
            </a:r>
            <a:endParaRPr lang="en-US" dirty="0"/>
          </a:p>
        </p:txBody>
      </p:sp>
      <p:pic>
        <p:nvPicPr>
          <p:cNvPr id="46082" name="Picture 2" descr="http://geocurrents.info/wp-content/uploads/2012/03/Minas-Gerais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1447800"/>
            <a:ext cx="547555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53218"/>
            <a:ext cx="3200400" cy="5080782"/>
          </a:xfrm>
        </p:spPr>
        <p:txBody>
          <a:bodyPr/>
          <a:lstStyle/>
          <a:p>
            <a:pPr algn="ctr"/>
            <a:r>
              <a:rPr lang="en-US" dirty="0" smtClean="0"/>
              <a:t>Charles III of Spain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r. 1759-1788</a:t>
            </a:r>
            <a:endParaRPr lang="en-US" dirty="0"/>
          </a:p>
        </p:txBody>
      </p:sp>
      <p:pic>
        <p:nvPicPr>
          <p:cNvPr id="1026" name="Picture 2" descr="File:Charles III of Spain high res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3820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253218"/>
            <a:ext cx="3505200" cy="3556782"/>
          </a:xfrm>
        </p:spPr>
        <p:txBody>
          <a:bodyPr/>
          <a:lstStyle/>
          <a:p>
            <a:pPr algn="ctr"/>
            <a:r>
              <a:rPr lang="en-US" dirty="0" smtClean="0"/>
              <a:t>José de Gàlvez </a:t>
            </a:r>
            <a:endParaRPr lang="en-US" dirty="0"/>
          </a:p>
        </p:txBody>
      </p:sp>
      <p:pic>
        <p:nvPicPr>
          <p:cNvPr id="47106" name="Picture 2" descr="File:José de Gálv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13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Marquis of </a:t>
            </a:r>
            <a:r>
              <a:rPr lang="en-US" sz="4000" dirty="0" err="1" smtClean="0"/>
              <a:t>Pombal</a:t>
            </a:r>
            <a:r>
              <a:rPr lang="en-US" sz="4000" dirty="0" smtClean="0"/>
              <a:t> – PM 1755-1776</a:t>
            </a:r>
            <a:endParaRPr lang="en-US" sz="4000" dirty="0"/>
          </a:p>
        </p:txBody>
      </p:sp>
      <p:pic>
        <p:nvPicPr>
          <p:cNvPr id="1026" name="Picture 2" descr="File:Louis-Michel van Loo 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553" y="838200"/>
            <a:ext cx="7895971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253218"/>
            <a:ext cx="2971800" cy="3861582"/>
          </a:xfrm>
        </p:spPr>
        <p:txBody>
          <a:bodyPr/>
          <a:lstStyle/>
          <a:p>
            <a:pPr algn="ctr"/>
            <a:r>
              <a:rPr lang="en-US" dirty="0" err="1" smtClean="0"/>
              <a:t>Tupac</a:t>
            </a:r>
            <a:r>
              <a:rPr lang="en-US" dirty="0" smtClean="0"/>
              <a:t> </a:t>
            </a:r>
            <a:r>
              <a:rPr lang="en-US" dirty="0" err="1" smtClean="0"/>
              <a:t>Amaru</a:t>
            </a:r>
            <a:endParaRPr lang="en-US" dirty="0"/>
          </a:p>
        </p:txBody>
      </p:sp>
      <p:pic>
        <p:nvPicPr>
          <p:cNvPr id="27650" name="Picture 2" descr="File:IncaTupacAmaru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087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51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Ferdinand and Isabella</a:t>
            </a:r>
          </a:p>
        </p:txBody>
      </p:sp>
      <p:pic>
        <p:nvPicPr>
          <p:cNvPr id="189446" name="Picture 6" descr="Image:FerdinandI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66800"/>
            <a:ext cx="4332288" cy="5791200"/>
          </a:xfrm>
          <a:noFill/>
          <a:ln/>
        </p:spPr>
      </p:pic>
      <p:pic>
        <p:nvPicPr>
          <p:cNvPr id="189450" name="Picture 10" descr="Isabella of Castile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1066800"/>
            <a:ext cx="4435475" cy="6019800"/>
          </a:xfrm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876800" y="228600"/>
            <a:ext cx="3965575" cy="4267200"/>
          </a:xfrm>
        </p:spPr>
        <p:txBody>
          <a:bodyPr/>
          <a:lstStyle/>
          <a:p>
            <a:pPr algn="ctr"/>
            <a:r>
              <a:rPr lang="en-US" dirty="0"/>
              <a:t>Sugar Cane </a:t>
            </a:r>
            <a:r>
              <a:rPr lang="en-US" dirty="0" smtClean="0"/>
              <a:t>Plantation in the </a:t>
            </a:r>
            <a:r>
              <a:rPr lang="en-US" dirty="0" err="1" smtClean="0"/>
              <a:t>Carribean</a:t>
            </a:r>
            <a:endParaRPr lang="en-US" dirty="0"/>
          </a:p>
        </p:txBody>
      </p:sp>
      <p:pic>
        <p:nvPicPr>
          <p:cNvPr id="47110" name="Picture 6" descr="Sugar cane plantation. Kauai island, Hawaii, U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435475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800px-Mission_San_Xavier_Arizona_US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742950"/>
            <a:ext cx="8458200" cy="6115050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Spanish </a:t>
            </a:r>
            <a:r>
              <a:rPr lang="en-US" sz="3200" dirty="0" smtClean="0"/>
              <a:t>Missions – Blending Iberian Society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410200" y="228600"/>
            <a:ext cx="3432175" cy="5410200"/>
          </a:xfrm>
        </p:spPr>
        <p:txBody>
          <a:bodyPr/>
          <a:lstStyle/>
          <a:p>
            <a:pPr algn="ctr"/>
            <a:r>
              <a:rPr lang="en-US" dirty="0"/>
              <a:t>Bartolomé de las Casas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1484-1566</a:t>
            </a:r>
            <a:endParaRPr lang="en-US" dirty="0"/>
          </a:p>
        </p:txBody>
      </p:sp>
      <p:pic>
        <p:nvPicPr>
          <p:cNvPr id="45062" name="Picture 6" descr="Bartolomedelascas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019675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486400" y="228600"/>
            <a:ext cx="3355975" cy="4419600"/>
          </a:xfrm>
        </p:spPr>
        <p:txBody>
          <a:bodyPr/>
          <a:lstStyle/>
          <a:p>
            <a:pPr algn="ctr"/>
            <a:r>
              <a:rPr lang="en-US" sz="4000" dirty="0" err="1"/>
              <a:t>Hernán</a:t>
            </a:r>
            <a:r>
              <a:rPr lang="en-US" sz="4000" dirty="0"/>
              <a:t> Cortés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1485-1547</a:t>
            </a:r>
            <a:endParaRPr lang="en-US" sz="4000" dirty="0"/>
          </a:p>
        </p:txBody>
      </p:sp>
      <p:pic>
        <p:nvPicPr>
          <p:cNvPr id="10246" name="Picture 6" descr="Cortes-Hernando-LO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056188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Moctezuma II</a:t>
            </a:r>
            <a:endParaRPr lang="en-US" dirty="0"/>
          </a:p>
        </p:txBody>
      </p:sp>
      <p:pic>
        <p:nvPicPr>
          <p:cNvPr id="35842" name="Picture 2" descr="http://upload.wikimedia.org/wikipedia/commons/thumb/e/ea/Motecuzoma_Xocoyotzin.jpeg/220px-Motecuzoma_Xocoyotzi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4933885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800600" y="228600"/>
            <a:ext cx="4041775" cy="4876800"/>
          </a:xfrm>
        </p:spPr>
        <p:txBody>
          <a:bodyPr/>
          <a:lstStyle/>
          <a:p>
            <a:pPr algn="ctr"/>
            <a:r>
              <a:rPr lang="en-US" dirty="0"/>
              <a:t>Francisco Pizarro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1475-1541</a:t>
            </a:r>
            <a:endParaRPr lang="en-US" dirty="0"/>
          </a:p>
        </p:txBody>
      </p:sp>
      <p:pic>
        <p:nvPicPr>
          <p:cNvPr id="12294" name="Picture 6" descr="Franciscopizar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191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4310</TotalTime>
  <Words>99</Words>
  <Application>Microsoft Office PowerPoint</Application>
  <PresentationFormat>On-screen Show (4:3)</PresentationFormat>
  <Paragraphs>32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Foundry</vt:lpstr>
      <vt:lpstr>   APWH Period 4: Global Interactions,  c. 1450 to 1750 Textbook Part IV: The Early Modern Period, 1450-1750: The World Shrinks </vt:lpstr>
      <vt:lpstr>The Spanish and Portuguese: From Exploration to Conquest</vt:lpstr>
      <vt:lpstr>Ferdinand and Isabella</vt:lpstr>
      <vt:lpstr>Sugar Cane Plantation in the Carribean</vt:lpstr>
      <vt:lpstr>Spanish Missions – Blending Iberian Society</vt:lpstr>
      <vt:lpstr>Bartolomé de las Casas  1484-1566</vt:lpstr>
      <vt:lpstr>Hernán Cortés  1485-1547</vt:lpstr>
      <vt:lpstr>Moctezuma II</vt:lpstr>
      <vt:lpstr>Francisco Pizarro  1475-1541</vt:lpstr>
      <vt:lpstr>Francisco Vazquez de Coronado</vt:lpstr>
      <vt:lpstr>Coronado’s Explorations</vt:lpstr>
      <vt:lpstr>Pedro de Valdivia</vt:lpstr>
      <vt:lpstr>Mapuche Homeland</vt:lpstr>
      <vt:lpstr>The New World By 1780</vt:lpstr>
      <vt:lpstr>Population Decline in New Spain</vt:lpstr>
      <vt:lpstr>Potosí</vt:lpstr>
      <vt:lpstr>Slide 17</vt:lpstr>
      <vt:lpstr>Silver Production in New Spain</vt:lpstr>
      <vt:lpstr>Spanish Silver Coins from 1500s</vt:lpstr>
      <vt:lpstr>Spanish Galleon</vt:lpstr>
      <vt:lpstr>Slide 21</vt:lpstr>
      <vt:lpstr>Brazil</vt:lpstr>
      <vt:lpstr>Minas Gerais Region</vt:lpstr>
      <vt:lpstr>Charles III of Spain  r. 1759-1788</vt:lpstr>
      <vt:lpstr>José de Gàlvez </vt:lpstr>
      <vt:lpstr>Marquis of Pombal – PM 1755-1776</vt:lpstr>
      <vt:lpstr>Tupac Amaru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Origins –  From Hunting and Gathering to Civilizations, 2.5 Million-1000 B.C.E</dc:title>
  <dc:creator>David Adkins</dc:creator>
  <cp:lastModifiedBy>Ashley Adkins</cp:lastModifiedBy>
  <cp:revision>388</cp:revision>
  <dcterms:created xsi:type="dcterms:W3CDTF">2009-12-28T19:32:42Z</dcterms:created>
  <dcterms:modified xsi:type="dcterms:W3CDTF">2013-03-08T18:13:02Z</dcterms:modified>
</cp:coreProperties>
</file>