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4" r:id="rId2"/>
    <p:sldId id="265" r:id="rId3"/>
    <p:sldId id="266" r:id="rId4"/>
    <p:sldId id="274" r:id="rId5"/>
    <p:sldId id="267" r:id="rId6"/>
    <p:sldId id="273" r:id="rId7"/>
    <p:sldId id="268" r:id="rId8"/>
    <p:sldId id="269" r:id="rId9"/>
    <p:sldId id="270" r:id="rId10"/>
    <p:sldId id="275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82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1E2D6-56B0-473D-883F-4B0A41AA1AAB}" type="slidenum">
              <a:rPr lang="en-US"/>
              <a:pPr/>
              <a:t>14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8BF54-9E17-47B5-A07A-3B9A277B007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086BE-3A80-449B-85F3-FEC41DA45E1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D8266-0F93-46E8-A455-DB7B6D47658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53FF0-682B-4FA5-8294-41CE6E9C464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3/Rzeczpospolita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Rzeczpospolita_Rozbiory_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1/Rzeczpospolita_Rozbiory_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Rzeczpospolita_Rozbiory_3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839200" cy="2667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 smtClean="0"/>
              <a:t>APWH Period 4: Global Interactions, </a:t>
            </a:r>
            <a:br>
              <a:rPr lang="en-US" sz="3300" b="1" dirty="0" smtClean="0"/>
            </a:br>
            <a:r>
              <a:rPr lang="en-US" sz="3300" b="1" dirty="0" smtClean="0"/>
              <a:t>c. 1450 to 1750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b="1" dirty="0" smtClean="0"/>
              <a:t>Textbook Part IV: The Early Modern Period, 1450-1750: The World Shrinks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dirty="0" smtClean="0"/>
              <a:t>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18: The Rise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thechristiansolution.com/img/RussianExpan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0964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3218"/>
            <a:ext cx="3352800" cy="5004582"/>
          </a:xfrm>
        </p:spPr>
        <p:txBody>
          <a:bodyPr/>
          <a:lstStyle/>
          <a:p>
            <a:pPr algn="ctr"/>
            <a:r>
              <a:rPr lang="en-US" dirty="0" smtClean="0"/>
              <a:t>Saint Basil’s Cathedral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Completed 1561</a:t>
            </a:r>
            <a:endParaRPr lang="en-US" dirty="0"/>
          </a:p>
        </p:txBody>
      </p:sp>
      <p:pic>
        <p:nvPicPr>
          <p:cNvPr id="37890" name="Picture 2" descr="File:Moscow July 2011-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359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53218"/>
            <a:ext cx="5410200" cy="4547382"/>
          </a:xfrm>
        </p:spPr>
        <p:txBody>
          <a:bodyPr/>
          <a:lstStyle/>
          <a:p>
            <a:pPr algn="ctr"/>
            <a:r>
              <a:rPr lang="en-US" dirty="0" smtClean="0"/>
              <a:t>Michael Romanov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Romanov Dynasty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1613-1645</a:t>
            </a:r>
            <a:endParaRPr lang="en-US" dirty="0"/>
          </a:p>
        </p:txBody>
      </p:sp>
      <p:pic>
        <p:nvPicPr>
          <p:cNvPr id="39938" name="Picture 2" descr="File:Tsar Mikhail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581400" cy="6909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53218"/>
            <a:ext cx="4495800" cy="4547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Alexis Romanov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1645-1676</a:t>
            </a:r>
            <a:endParaRPr lang="en-US" dirty="0"/>
          </a:p>
        </p:txBody>
      </p:sp>
      <p:pic>
        <p:nvPicPr>
          <p:cNvPr id="44034" name="Picture 2" descr="File:Aleksei m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70294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5791200"/>
          </a:xfrm>
        </p:spPr>
        <p:txBody>
          <a:bodyPr/>
          <a:lstStyle/>
          <a:p>
            <a:pPr algn="ctr"/>
            <a:r>
              <a:rPr lang="en-US" dirty="0"/>
              <a:t>Peter I</a:t>
            </a:r>
            <a:br>
              <a:rPr lang="en-US" dirty="0"/>
            </a:br>
            <a:r>
              <a:rPr lang="en-US" dirty="0"/>
              <a:t>“The Great”</a:t>
            </a:r>
            <a:br>
              <a:rPr lang="en-US" dirty="0"/>
            </a:br>
            <a:r>
              <a:rPr lang="en-US" dirty="0"/>
              <a:t>of Russia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r. 1682-1725</a:t>
            </a:r>
          </a:p>
        </p:txBody>
      </p:sp>
      <p:pic>
        <p:nvPicPr>
          <p:cNvPr id="521219" name="Picture 3" descr="Peter_der-Grosse_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0" y="0"/>
            <a:ext cx="5245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6" name="Rectangle 6"/>
          <p:cNvSpPr>
            <a:spLocks noGrp="1" noChangeArrowheads="1"/>
          </p:cNvSpPr>
          <p:nvPr>
            <p:ph type="title"/>
          </p:nvPr>
        </p:nvSpPr>
        <p:spPr>
          <a:xfrm>
            <a:off x="5257800" y="277813"/>
            <a:ext cx="3886200" cy="38369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Peter Cutting the Beard of a Boyar</a:t>
            </a:r>
          </a:p>
        </p:txBody>
      </p:sp>
      <p:pic>
        <p:nvPicPr>
          <p:cNvPr id="19459" name="Picture 5" descr="boya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84775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581400" cy="457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Peter Cutting the Sleeves of the Boyars</a:t>
            </a:r>
          </a:p>
        </p:txBody>
      </p:sp>
      <p:pic>
        <p:nvPicPr>
          <p:cNvPr id="20483" name="Picture 5" descr="boyar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1250" y="0"/>
            <a:ext cx="5492750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ussia and Sweden after the Great Northern War, 1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88913"/>
            <a:ext cx="9601200" cy="77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38862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Peter III of Russia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r. 6 months in 1762</a:t>
            </a:r>
          </a:p>
        </p:txBody>
      </p:sp>
      <p:pic>
        <p:nvPicPr>
          <p:cNvPr id="24579" name="Picture 6" descr="Peter3russia172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-609600"/>
            <a:ext cx="5194300" cy="74676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400" smtClean="0"/>
              <a:t>Catherine the Great of Russia r. 1762-1796</a:t>
            </a:r>
          </a:p>
        </p:txBody>
      </p:sp>
      <p:pic>
        <p:nvPicPr>
          <p:cNvPr id="25603" name="Picture 3" descr="CatherineII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762000"/>
            <a:ext cx="8382000" cy="58562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53218"/>
            <a:ext cx="3810000" cy="5309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Ivan III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(Ivan the Great)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1462-1505</a:t>
            </a:r>
            <a:endParaRPr lang="en-US" dirty="0"/>
          </a:p>
        </p:txBody>
      </p:sp>
      <p:pic>
        <p:nvPicPr>
          <p:cNvPr id="1026" name="Picture 2" descr="File:Ivan III of 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53000" cy="694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5486400" y="2133600"/>
            <a:ext cx="3276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Emelian </a:t>
            </a:r>
            <a:r>
              <a:rPr lang="en-US" dirty="0" err="1" smtClean="0"/>
              <a:t>Pugachev</a:t>
            </a:r>
            <a:endParaRPr lang="en-US" dirty="0" smtClean="0"/>
          </a:p>
        </p:txBody>
      </p:sp>
      <p:pic>
        <p:nvPicPr>
          <p:cNvPr id="26627" name="Picture 6" descr="180px-Pugachy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8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Poland-Lithuanian at its Greatest Extent</a:t>
            </a:r>
            <a:r>
              <a:rPr lang="en-US" sz="4000" dirty="0" smtClean="0"/>
              <a:t> </a:t>
            </a:r>
          </a:p>
        </p:txBody>
      </p:sp>
      <p:pic>
        <p:nvPicPr>
          <p:cNvPr id="27651" name="Picture 3" descr="765px-Rzeczpospoli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Partition of Poland, 1772</a:t>
            </a:r>
          </a:p>
        </p:txBody>
      </p:sp>
      <p:pic>
        <p:nvPicPr>
          <p:cNvPr id="28675" name="Picture 3" descr="765px-Rzeczpospolita_Rozbiory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dirty="0" smtClean="0"/>
              <a:t>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Partition of Poland, 1793</a:t>
            </a:r>
          </a:p>
        </p:txBody>
      </p:sp>
      <p:pic>
        <p:nvPicPr>
          <p:cNvPr id="29699" name="Picture 3" descr="765px-Rzeczpospolita_Rozbiory_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Aftermath of Poland’s Partition </a:t>
            </a:r>
          </a:p>
        </p:txBody>
      </p:sp>
      <p:pic>
        <p:nvPicPr>
          <p:cNvPr id="30723" name="Picture 3" descr="765px-Rzeczpospolita_Rozbiory_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ibaulthistory.files.wordpress.com/2010/12/russian-holdings-by-1800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94495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Russia’s Holdings by 1800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Hapsburg Holdings in 1600s</a:t>
            </a:r>
            <a:endParaRPr lang="en-US" dirty="0"/>
          </a:p>
        </p:txBody>
      </p:sp>
      <p:pic>
        <p:nvPicPr>
          <p:cNvPr id="34820" name="Picture 4" descr="File:Europe map 1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40692" cy="5943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3657600" y="685800"/>
            <a:ext cx="1066800" cy="2743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5309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Rurik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Founder of Kievan Rus in 800s C.E.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70" name="Picture 2" descr="File:Rorik by H. W. Koekko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06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53218"/>
            <a:ext cx="3505200" cy="4623582"/>
          </a:xfrm>
        </p:spPr>
        <p:txBody>
          <a:bodyPr/>
          <a:lstStyle/>
          <a:p>
            <a:pPr algn="ctr"/>
            <a:r>
              <a:rPr lang="en-US" dirty="0" smtClean="0"/>
              <a:t>Early Russian Expansion</a:t>
            </a:r>
            <a:endParaRPr lang="en-US" dirty="0"/>
          </a:p>
        </p:txBody>
      </p:sp>
      <p:pic>
        <p:nvPicPr>
          <p:cNvPr id="41986" name="Picture 2" descr="http://missinglink.ucsf.edu/lm/russia_guide/A%20Brief%20History%20of%20Russia_files/image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2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53218"/>
            <a:ext cx="3200400" cy="53093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Ivan IV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(Ivan the Terrible)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1547-1584</a:t>
            </a:r>
            <a:endParaRPr lang="en-US" dirty="0"/>
          </a:p>
        </p:txBody>
      </p:sp>
      <p:pic>
        <p:nvPicPr>
          <p:cNvPr id="33794" name="Picture 2" descr="File:Ivan-Groznyi-Pars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993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russianworldforums.com/photos/RUSSIA/iva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5740"/>
            <a:ext cx="9144000" cy="707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3218"/>
            <a:ext cx="3581400" cy="2032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Ivan IV and his Son</a:t>
            </a:r>
            <a:endParaRPr lang="en-US" dirty="0"/>
          </a:p>
        </p:txBody>
      </p:sp>
      <p:pic>
        <p:nvPicPr>
          <p:cNvPr id="34818" name="Picture 2" descr="File:REPIN Ivan Terrible&amp;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6050" cy="3733800"/>
          </a:xfrm>
          <a:prstGeom prst="rect">
            <a:avLst/>
          </a:prstGeom>
          <a:noFill/>
        </p:spPr>
      </p:pic>
      <p:pic>
        <p:nvPicPr>
          <p:cNvPr id="34820" name="Picture 4" descr="File:Schwarz1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81182"/>
            <a:ext cx="5638800" cy="437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Russian Boyars</a:t>
            </a:r>
            <a:endParaRPr lang="en-US" dirty="0"/>
          </a:p>
        </p:txBody>
      </p:sp>
      <p:pic>
        <p:nvPicPr>
          <p:cNvPr id="35842" name="Picture 2" descr="File:Boja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09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52400"/>
            <a:ext cx="3886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Cossacks</a:t>
            </a:r>
            <a:endParaRPr lang="en-US" dirty="0"/>
          </a:p>
        </p:txBody>
      </p:sp>
      <p:pic>
        <p:nvPicPr>
          <p:cNvPr id="36866" name="Picture 2" descr="File:22. Kozak z golovoju tata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9862" cy="3581400"/>
          </a:xfrm>
          <a:prstGeom prst="rect">
            <a:avLst/>
          </a:prstGeom>
          <a:noFill/>
        </p:spPr>
      </p:pic>
      <p:pic>
        <p:nvPicPr>
          <p:cNvPr id="36868" name="Picture 4" descr="File:Cossack Mamay 1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209800"/>
            <a:ext cx="5000625" cy="5705476"/>
          </a:xfrm>
          <a:prstGeom prst="rect">
            <a:avLst/>
          </a:prstGeom>
          <a:noFill/>
        </p:spPr>
      </p:pic>
      <p:pic>
        <p:nvPicPr>
          <p:cNvPr id="36870" name="Picture 6" descr="File:Sergiy Vasylkivskiy- Coss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2286000" cy="391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4311</TotalTime>
  <Words>97</Words>
  <Application>Microsoft Office PowerPoint</Application>
  <PresentationFormat>On-screen Show (4:3)</PresentationFormat>
  <Paragraphs>29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   APWH Period 4: Global Interactions,  c. 1450 to 1750 Textbook Part IV: The Early Modern Period, 1450-1750: The World Shrinks . </vt:lpstr>
      <vt:lpstr>Ivan III  (Ivan the Great)  r. 1462-1505</vt:lpstr>
      <vt:lpstr>Rurik  Founder of Kievan Rus in 800s C.E.  </vt:lpstr>
      <vt:lpstr>Early Russian Expansion</vt:lpstr>
      <vt:lpstr>Ivan IV  (Ivan the Terrible)  r. 1547-1584</vt:lpstr>
      <vt:lpstr>Slide 6</vt:lpstr>
      <vt:lpstr>Ivan IV and his Son</vt:lpstr>
      <vt:lpstr>Russian Boyars</vt:lpstr>
      <vt:lpstr>Cossacks</vt:lpstr>
      <vt:lpstr>Slide 10</vt:lpstr>
      <vt:lpstr>Saint Basil’s Cathedral  Completed 1561</vt:lpstr>
      <vt:lpstr>Michael Romanov  1st of Romanov Dynasty  r. 1613-1645</vt:lpstr>
      <vt:lpstr>Alexis Romanov  r. 1645-1676</vt:lpstr>
      <vt:lpstr>Peter I “The Great” of Russia   r. 1682-1725</vt:lpstr>
      <vt:lpstr>Peter Cutting the Beard of a Boyar</vt:lpstr>
      <vt:lpstr>Peter Cutting the Sleeves of the Boyars</vt:lpstr>
      <vt:lpstr>Slide 17</vt:lpstr>
      <vt:lpstr>Peter III of Russia    r. 6 months in 1762</vt:lpstr>
      <vt:lpstr>Catherine the Great of Russia r. 1762-1796</vt:lpstr>
      <vt:lpstr>Emelian Pugachev</vt:lpstr>
      <vt:lpstr>Poland-Lithuanian at its Greatest Extent </vt:lpstr>
      <vt:lpstr>The 1st Partition of Poland, 1772</vt:lpstr>
      <vt:lpstr>The 2nd Partition of Poland, 1793</vt:lpstr>
      <vt:lpstr>The Aftermath of Poland’s Partition </vt:lpstr>
      <vt:lpstr>Russia’s Holdings by 1800</vt:lpstr>
      <vt:lpstr>Hapsburg Holdings in 1600s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423</cp:revision>
  <dcterms:created xsi:type="dcterms:W3CDTF">2009-12-28T19:32:42Z</dcterms:created>
  <dcterms:modified xsi:type="dcterms:W3CDTF">2013-03-06T16:14:10Z</dcterms:modified>
</cp:coreProperties>
</file>