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64" r:id="rId2"/>
    <p:sldId id="263" r:id="rId3"/>
    <p:sldId id="273" r:id="rId4"/>
    <p:sldId id="274" r:id="rId5"/>
    <p:sldId id="284" r:id="rId6"/>
    <p:sldId id="285" r:id="rId7"/>
    <p:sldId id="271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70" r:id="rId17"/>
    <p:sldId id="305" r:id="rId18"/>
    <p:sldId id="304" r:id="rId19"/>
    <p:sldId id="306" r:id="rId20"/>
    <p:sldId id="307" r:id="rId21"/>
    <p:sldId id="308" r:id="rId22"/>
    <p:sldId id="309" r:id="rId23"/>
    <p:sldId id="286" r:id="rId24"/>
    <p:sldId id="272" r:id="rId25"/>
    <p:sldId id="287" r:id="rId26"/>
    <p:sldId id="288" r:id="rId27"/>
    <p:sldId id="289" r:id="rId28"/>
    <p:sldId id="290" r:id="rId29"/>
    <p:sldId id="294" r:id="rId30"/>
    <p:sldId id="291" r:id="rId31"/>
    <p:sldId id="292" r:id="rId32"/>
    <p:sldId id="293" r:id="rId33"/>
    <p:sldId id="295" r:id="rId34"/>
    <p:sldId id="299" r:id="rId35"/>
    <p:sldId id="296" r:id="rId36"/>
    <p:sldId id="297" r:id="rId37"/>
    <p:sldId id="298" r:id="rId38"/>
    <p:sldId id="300" r:id="rId39"/>
    <p:sldId id="301" r:id="rId40"/>
    <p:sldId id="303" r:id="rId41"/>
    <p:sldId id="337" r:id="rId42"/>
    <p:sldId id="311" r:id="rId43"/>
    <p:sldId id="310" r:id="rId44"/>
    <p:sldId id="336" r:id="rId45"/>
    <p:sldId id="312" r:id="rId46"/>
    <p:sldId id="313" r:id="rId47"/>
    <p:sldId id="315" r:id="rId48"/>
    <p:sldId id="318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5" r:id="rId60"/>
    <p:sldId id="332" r:id="rId61"/>
    <p:sldId id="333" r:id="rId62"/>
    <p:sldId id="334" r:id="rId63"/>
    <p:sldId id="330" r:id="rId64"/>
    <p:sldId id="331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8" r:id="rId75"/>
    <p:sldId id="347" r:id="rId76"/>
    <p:sldId id="349" r:id="rId77"/>
    <p:sldId id="350" r:id="rId78"/>
    <p:sldId id="351" r:id="rId79"/>
    <p:sldId id="352" r:id="rId80"/>
    <p:sldId id="353" r:id="rId81"/>
    <p:sldId id="35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C609B-4EF9-40DE-A533-3C371CC561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015D4-2167-4FE2-AD5F-78CEC0EF626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8EC3A-C5D8-4AB7-9DB5-C90513E641B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1A4AB-204E-416D-8EAC-21C760E9F73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81CA0-FFAC-4F3B-AB9A-CA7F6C1150E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5257A-E00A-4CB4-AF5B-9C6AD0BFA0E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38EDA-97CA-4EA8-909E-87B0590D3D2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BC655-2439-4E70-8FC0-B2F87D2C97E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38EA2-7B15-4A05-9FD7-64E8045568A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E869C-EC62-42DD-A53E-2D148BE521D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0EB2D-30B6-443F-83FE-4CF2ABDC21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D080F-2C2D-4168-A807-BCDBFA030F0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72501-46B0-4F60-A56E-D64E7D06529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B5218-863F-41B4-9FCD-D49F001E35F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CAB7-1E1F-49B7-A6BD-11F7CDC2822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0F66-A92F-4B69-9B9E-0BF0D3D4DA8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B3D01-5CB1-4B08-8883-1EA44C18D4D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6F003-D203-4533-84C7-37BC6FE78C3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0FDFC-3CE5-4E74-BC9D-0F562703FD5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F2761-E092-41B3-8BF0-27B379C3847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66CE6-4335-4995-8CEE-45205AF6A1C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F123A-45BA-4835-AB49-89AB6749C09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015C4-C62A-49F9-AAD8-7BCB602D8D1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E3787-42DF-43A8-8593-3246D18AB5A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1DE2-0BCD-4DE8-B750-765D04B20E2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5FB58-FC87-4EE6-8FA6-EC0E5ADECBB3}" type="slidenum">
              <a:rPr lang="en-US"/>
              <a:pPr/>
              <a:t>65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E21FE-B805-4D0F-B7E1-DD3A22AB5A25}" type="slidenum">
              <a:rPr lang="en-US"/>
              <a:pPr/>
              <a:t>72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1E41A-4001-451B-9B9E-8276F01F6A82}" type="slidenum">
              <a:rPr lang="en-US"/>
              <a:pPr/>
              <a:t>73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8A37C-8125-47F8-83EE-80DCA40C6252}" type="slidenum">
              <a:rPr lang="en-US"/>
              <a:pPr/>
              <a:t>75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3624E-6F31-4287-9A54-79F5F33AA5DD}" type="slidenum">
              <a:rPr lang="en-US"/>
              <a:pPr/>
              <a:t>79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BB7C8-472D-4252-A07D-0D82A33818F9}" type="slidenum">
              <a:rPr lang="en-US"/>
              <a:pPr/>
              <a:t>80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6DBD-6F2D-4479-ADED-102E5BF3DE9A}" type="slidenum">
              <a:rPr lang="en-US"/>
              <a:pPr/>
              <a:t>81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07C4E-FCDC-43D7-9CA0-D46022976D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DD4A8-C529-4E5B-B02C-FFCF3759A8B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17D07-35C0-4E67-AE8A-F297CE5FC7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5F79-04BC-4058-B763-9F303AB586D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CA118-53FA-45A7-A4AB-2F05F087973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A50F8-B199-4412-8B1C-18419A08795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a/Michelangelo_Buonarroti_008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c/cf/Last_judgement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f/Jan_van_Eyck_001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6/61/Luther46c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c/c3/Reliekschrijnbinnen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ullExurgeDomine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ohn_Calvin_-_Young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://en.wikipedia.org/wiki/Image:John_Calvin_-_best_likeness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Hans_Holbein_d._J._049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Image:Elizabeth_I_Darnley_Portrait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ouncil_Trent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Image:Punishing-witches-Laienspiegel.jpg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d/Botticelli_Venu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en.wikipedia.org/wiki/Image:Friedrich_II_transparent.pn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a/AdamSmith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asterweb.jpl.nasa.gov/gallery/images/neth-dikes.jp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839200" cy="2667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>APWH Period 4: Global Interactions, </a:t>
            </a:r>
            <a:br>
              <a:rPr lang="en-US" sz="3300" b="1" dirty="0" smtClean="0"/>
            </a:br>
            <a:r>
              <a:rPr lang="en-US" sz="3300" b="1" dirty="0" smtClean="0"/>
              <a:t>c. 1450 to 1750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b="1" dirty="0" smtClean="0"/>
              <a:t>Textbook Part IV: The Early Modern Period, 1450-1750: The World Shrinks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/>
              <a:t>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17: The Transformation of the West, 1450-1750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838200"/>
            <a:ext cx="3733800" cy="5410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Sistine Chapel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Shows religion continues to be important in the arts</a:t>
            </a:r>
          </a:p>
        </p:txBody>
      </p:sp>
      <p:pic>
        <p:nvPicPr>
          <p:cNvPr id="36867" name="Picture 5" descr="michelangelo sist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smtClean="0"/>
              <a:t>The Creation of Man</a:t>
            </a:r>
          </a:p>
        </p:txBody>
      </p:sp>
      <p:pic>
        <p:nvPicPr>
          <p:cNvPr id="37891" name="Picture 6" descr="cre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smtClean="0"/>
              <a:t>The Expulsion of Adam and Eve</a:t>
            </a:r>
          </a:p>
        </p:txBody>
      </p:sp>
      <p:pic>
        <p:nvPicPr>
          <p:cNvPr id="38915" name="Picture 5" descr="michelangelo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15975"/>
            <a:ext cx="74676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685800"/>
            <a:ext cx="37338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/>
              <a:t>The Last Judgment</a:t>
            </a:r>
          </a:p>
        </p:txBody>
      </p:sp>
      <p:pic>
        <p:nvPicPr>
          <p:cNvPr id="39939" name="Picture 5" descr="michelangelo last judg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Image:Michelangelo Buonarroti 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88392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Image:Last judge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487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Niccolò Machiavelli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1469-1527</a:t>
            </a:r>
          </a:p>
        </p:txBody>
      </p:sp>
      <p:pic>
        <p:nvPicPr>
          <p:cNvPr id="52227" name="Picture 5" descr="machiavelli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6388" y="0"/>
            <a:ext cx="6297612" cy="81534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Northern Renaissance Art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0" y="1219200"/>
            <a:ext cx="3810000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/>
              <a:t>The Four Horsemen of the Apocalypse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Woodcut</a:t>
            </a:r>
          </a:p>
        </p:txBody>
      </p:sp>
      <p:pic>
        <p:nvPicPr>
          <p:cNvPr id="62467" name="Picture 5" descr="durer horsem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593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3733800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/>
              <a:t>Knight, Death, and the Devil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Engraving</a:t>
            </a:r>
          </a:p>
        </p:txBody>
      </p:sp>
      <p:pic>
        <p:nvPicPr>
          <p:cNvPr id="63491" name="Picture 5" descr="durer knigh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06838" y="0"/>
            <a:ext cx="52371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First Big Changes: Culture and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Image:Jan van Eyck 001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8138" y="0"/>
            <a:ext cx="4995862" cy="6858000"/>
          </a:xfrm>
        </p:spPr>
      </p:pic>
      <p:sp>
        <p:nvSpPr>
          <p:cNvPr id="22938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685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Art of </a:t>
            </a:r>
            <a:br>
              <a:rPr lang="en-US" smtClean="0"/>
            </a:br>
            <a:r>
              <a:rPr lang="en-US" smtClean="0"/>
              <a:t>Jan van Eyck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c. 1385-1441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Giovanni Arnolfini and His Bride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i="1" smtClean="0"/>
              <a:t>Netherlandish Proverbs</a:t>
            </a:r>
            <a:r>
              <a:rPr lang="en-US" sz="4000" smtClean="0"/>
              <a:t> </a:t>
            </a:r>
          </a:p>
        </p:txBody>
      </p:sp>
      <p:pic>
        <p:nvPicPr>
          <p:cNvPr id="71683" name="Picture 6" descr="Bruegel_Proverb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/>
              <a:t>The Battle Between Carnival and Lent</a:t>
            </a:r>
          </a:p>
        </p:txBody>
      </p:sp>
      <p:pic>
        <p:nvPicPr>
          <p:cNvPr id="73731" name="Picture 5" descr="bruegel carnival lent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811213"/>
            <a:ext cx="8229600" cy="6046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3962400" cy="3962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William Shakespeare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1564-1616</a:t>
            </a:r>
          </a:p>
        </p:txBody>
      </p:sp>
      <p:pic>
        <p:nvPicPr>
          <p:cNvPr id="86019" name="Picture 6" descr="Shakespea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5425" y="0"/>
            <a:ext cx="51085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53218"/>
            <a:ext cx="3505200" cy="5004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Francis I of France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Famous patron of the arts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1515-1547</a:t>
            </a:r>
            <a:endParaRPr lang="en-US" dirty="0"/>
          </a:p>
        </p:txBody>
      </p:sp>
      <p:pic>
        <p:nvPicPr>
          <p:cNvPr id="1026" name="Picture 2" descr="File:Francis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5638800" y="304800"/>
            <a:ext cx="3505200" cy="525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Johannes Gutenberg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c.1400-1468</a:t>
            </a:r>
          </a:p>
        </p:txBody>
      </p:sp>
      <p:pic>
        <p:nvPicPr>
          <p:cNvPr id="58371" name="Picture 6" descr="Johannes Gutenber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6578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95800" cy="2209800"/>
          </a:xfrm>
        </p:spPr>
        <p:txBody>
          <a:bodyPr/>
          <a:lstStyle/>
          <a:p>
            <a:pPr algn="ctr"/>
            <a:r>
              <a:rPr lang="en-US" dirty="0" smtClean="0"/>
              <a:t>Gutenberg Printing Press</a:t>
            </a:r>
            <a:endParaRPr lang="en-US" dirty="0"/>
          </a:p>
        </p:txBody>
      </p:sp>
      <p:pic>
        <p:nvPicPr>
          <p:cNvPr id="1026" name="Picture 2" descr="http://t0.gstatic.com/images?q=tbn:ANd9GcTCI6yay24W4WOAyUFvk9HM1sedkDIr4whc7w51DMmiGF8lmQ2ZnRLztbK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5443444"/>
          </a:xfrm>
          <a:prstGeom prst="rect">
            <a:avLst/>
          </a:prstGeom>
          <a:noFill/>
        </p:spPr>
      </p:pic>
      <p:pic>
        <p:nvPicPr>
          <p:cNvPr id="1028" name="Picture 4" descr="http://www.gutenberg.org/files/13154/13154-h/images/14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724400" cy="4380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943600" y="228600"/>
            <a:ext cx="3200400" cy="4724400"/>
          </a:xfrm>
        </p:spPr>
        <p:txBody>
          <a:bodyPr/>
          <a:lstStyle/>
          <a:p>
            <a:pPr algn="ctr"/>
            <a:r>
              <a:rPr lang="en-US" dirty="0"/>
              <a:t>Martin Luther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1483-1536</a:t>
            </a:r>
            <a:endParaRPr lang="en-US" dirty="0"/>
          </a:p>
        </p:txBody>
      </p:sp>
      <p:pic>
        <p:nvPicPr>
          <p:cNvPr id="202758" name="Picture 6" descr="558px-Luther46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951538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95 Theses</a:t>
            </a:r>
            <a:endParaRPr lang="en-US" dirty="0"/>
          </a:p>
        </p:txBody>
      </p:sp>
      <p:pic>
        <p:nvPicPr>
          <p:cNvPr id="86018" name="Picture 2" descr="http://www.writeawriting.com/wp-content/uploads/2010/08/Why-Martin-Luther-Wrote-Nintey-Five-95-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3466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Excerpts from </a:t>
            </a:r>
            <a:r>
              <a:rPr lang="en-US" i="1" smtClean="0"/>
              <a:t>95 Theses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52400" y="1143000"/>
            <a:ext cx="899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1. When our Lord and Master, Jesus Christ, said "Repent", He called for the entire life of believers to be one of repentance.</a:t>
            </a:r>
            <a:r>
              <a:rPr lang="en-US" sz="2400"/>
              <a:t>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52400" y="2819400"/>
            <a:ext cx="899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6. The pope himself cannot remit guilt, but only declare and confirm that it has been remitted by God; or, at most, he can remit it in cases reserved to his discretion. Except for these cases, the guilt remains untouched.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52400" y="5045075"/>
            <a:ext cx="899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/>
              <a:t>27. There is no divine authority for preaching that the soul flies out of the purgatory immediately the money clinks in the bottom of the chest.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Italian City-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-533400"/>
            <a:ext cx="7261225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1981200" cy="2819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Italian City-States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461375" cy="2667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/>
              <a:t>An Indulgence that reads:</a:t>
            </a:r>
            <a:br>
              <a:rPr lang="en-US" sz="4000" dirty="0" smtClean="0"/>
            </a:br>
            <a:r>
              <a:rPr lang="en-US" sz="4000" dirty="0" smtClean="0"/>
              <a:t>“</a:t>
            </a:r>
            <a:r>
              <a:rPr lang="en-US" sz="3200" dirty="0" smtClean="0"/>
              <a:t>With the Authority of all Saints and with mercy for you, I free you of all sins and crimes and excuse you from all punishments for ten days.”    – Johann Tetzel</a:t>
            </a:r>
            <a:r>
              <a:rPr lang="en-US" sz="4000" dirty="0" smtClean="0"/>
              <a:t> </a:t>
            </a:r>
          </a:p>
        </p:txBody>
      </p:sp>
      <p:pic>
        <p:nvPicPr>
          <p:cNvPr id="8195" name="Picture 6" descr="Indulg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Relic: Bone from St. Boniface</a:t>
            </a:r>
          </a:p>
        </p:txBody>
      </p:sp>
      <p:pic>
        <p:nvPicPr>
          <p:cNvPr id="9219" name="Picture 6" descr="800px-Reliekschrijnbinn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John Calvin’s Thoughts on Relics of the Holy Cross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81000" y="1433513"/>
            <a:ext cx="841057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/>
              <a:t>“There is no abbey so poor as not to have a specimen. In some places there are large fragments, as at the Holy Chapel in Paris, at Poictiers, and at Rome, where a good-sized crucifix is said to have been made of it. In brief, if all the pieces that could be found were collected together, they would make a big ship-load. Yet the Gospel testifies that a single man was able to carry it.”</a:t>
            </a:r>
          </a:p>
          <a:p>
            <a:pPr lvl="2" algn="ctr"/>
            <a:r>
              <a:rPr lang="en-US" sz="3200"/>
              <a:t>— Calvin, </a:t>
            </a:r>
            <a:r>
              <a:rPr lang="en-US" sz="3200" i="1"/>
              <a:t>Traité Des Reliques.</a:t>
            </a:r>
            <a:r>
              <a:rPr lang="en-US" sz="3200"/>
              <a:t> </a:t>
            </a:r>
          </a:p>
          <a:p>
            <a:pPr algn="ctr"/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53000" y="228600"/>
            <a:ext cx="4191000" cy="4038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Papal Bull of Luther’s Excommunication</a:t>
            </a:r>
          </a:p>
        </p:txBody>
      </p:sp>
      <p:pic>
        <p:nvPicPr>
          <p:cNvPr id="15363" name="Picture 6" descr="First printed edition of Exurge Domine.">
            <a:hlinkClick r:id="rId3" tooltip="First printed edition of Exurge Domine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7651" name="Picture 3" descr="20070315121322!Holy_Roman_Empire_1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233363"/>
            <a:ext cx="10287000" cy="788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Luther before the Diet of Worms</a:t>
            </a:r>
          </a:p>
        </p:txBody>
      </p:sp>
      <p:pic>
        <p:nvPicPr>
          <p:cNvPr id="16387" name="Picture 8" descr="Diet_of_W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868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638800" y="228600"/>
            <a:ext cx="3505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John Calvin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(1509-1564)</a:t>
            </a:r>
          </a:p>
        </p:txBody>
      </p:sp>
      <p:pic>
        <p:nvPicPr>
          <p:cNvPr id="25603" name="Picture 6" descr="Young John Calvin">
            <a:hlinkClick r:id="rId3" tooltip="Young John Calvi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6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John_Calv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168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Engraved from the original oil painting in the University Library of Geneva, this is considered Calvin's best likeness.">
            <a:hlinkClick r:id="rId4" tooltip="Engraved from the original oil painting in the University Library of Geneva, this is considered Calvin's best likeness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85800"/>
            <a:ext cx="4181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05400" y="1143000"/>
            <a:ext cx="3810000" cy="434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King Henry VIII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(r. 1509-1547)</a:t>
            </a:r>
          </a:p>
        </p:txBody>
      </p:sp>
      <p:pic>
        <p:nvPicPr>
          <p:cNvPr id="29699" name="Picture 3" descr="Henry VIII of England">
            <a:hlinkClick r:id="rId3" tooltip="Henry VIII of Englan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41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876800" y="228600"/>
            <a:ext cx="3965575" cy="4876800"/>
          </a:xfrm>
        </p:spPr>
        <p:txBody>
          <a:bodyPr/>
          <a:lstStyle/>
          <a:p>
            <a:pPr algn="ctr"/>
            <a:r>
              <a:rPr lang="en-US" dirty="0"/>
              <a:t>Queen Elizabeth I, daughter of Anne Boleyn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</a:t>
            </a:r>
            <a:r>
              <a:rPr lang="en-US" dirty="0"/>
              <a:t>. </a:t>
            </a:r>
            <a:r>
              <a:rPr lang="en-US" dirty="0" smtClean="0"/>
              <a:t>1558-1603</a:t>
            </a:r>
            <a:endParaRPr lang="en-US" dirty="0"/>
          </a:p>
        </p:txBody>
      </p:sp>
      <p:pic>
        <p:nvPicPr>
          <p:cNvPr id="119814" name="Picture 6" descr="Elizabeth I">
            <a:hlinkClick r:id="rId2" tooltip="Elizabeth 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91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Venetian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1"/>
                </a:solidFill>
              </a:rPr>
              <a:t>Genoese</a:t>
            </a:r>
            <a:r>
              <a:rPr lang="en-US" sz="2800" dirty="0" smtClean="0"/>
              <a:t> African and Asian Trade Routes</a:t>
            </a:r>
          </a:p>
        </p:txBody>
      </p:sp>
      <p:pic>
        <p:nvPicPr>
          <p:cNvPr id="6147" name="Picture 5" descr="rout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9144000" cy="6086475"/>
          </a:xfrm>
          <a:noFill/>
        </p:spPr>
      </p:pic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3429000" y="29718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4038600" y="2743200"/>
            <a:ext cx="304800" cy="304800"/>
          </a:xfrm>
          <a:prstGeom prst="octagon">
            <a:avLst>
              <a:gd name="adj" fmla="val 29287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Engraving of Council of Trent</a:t>
            </a:r>
          </a:p>
        </p:txBody>
      </p:sp>
      <p:pic>
        <p:nvPicPr>
          <p:cNvPr id="41987" name="Picture 3" descr="A session of the Council of Trent, from an ancient engraving">
            <a:hlinkClick r:id="rId3" tooltip="A session of the Council of Trent, from an ancient engrav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81534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3" descr="20070315121322!Holy_Roman_Empire_1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233363"/>
            <a:ext cx="10287000" cy="788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Commercial Revolution’s Effects on Europe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ps.pearsoncustom.com/wps/media/objects/2427/2486120/chap_assets/maps/map1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105400" y="228600"/>
            <a:ext cx="4038600" cy="4572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Woodcut of 16</a:t>
            </a:r>
            <a:r>
              <a:rPr lang="en-US" baseline="30000" dirty="0"/>
              <a:t>th</a:t>
            </a:r>
            <a:r>
              <a:rPr lang="en-US" dirty="0"/>
              <a:t> Century Punishments for Witchcraft</a:t>
            </a:r>
          </a:p>
        </p:txBody>
      </p:sp>
      <p:pic>
        <p:nvPicPr>
          <p:cNvPr id="38915" name="Picture 8" descr="Punishments for witchcraft in 16th century Germany. Woodcut from Tengler's Laienspiegel, Mainz, 1508">
            <a:hlinkClick r:id="rId2" tooltip="Punishments for witchcraft in 16th century Germany. Woodcut from Tengler's Laienspiegel, Mainz, 1508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Scientific Revolution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352800" cy="4876800"/>
          </a:xfrm>
        </p:spPr>
        <p:txBody>
          <a:bodyPr/>
          <a:lstStyle/>
          <a:p>
            <a:pPr algn="ctr"/>
            <a:r>
              <a:rPr lang="en-US" sz="4400" dirty="0" err="1"/>
              <a:t>Nicolaus</a:t>
            </a:r>
            <a:r>
              <a:rPr lang="en-US" sz="4400" dirty="0"/>
              <a:t> Copernicus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1473-1543</a:t>
            </a:r>
          </a:p>
        </p:txBody>
      </p:sp>
      <p:pic>
        <p:nvPicPr>
          <p:cNvPr id="31754" name="Picture 10" descr="Nicolaus Copernicus. Portrait from Toruń, beginning of the 16th century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5338" y="0"/>
            <a:ext cx="5808662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308975" cy="838200"/>
          </a:xfrm>
        </p:spPr>
        <p:txBody>
          <a:bodyPr/>
          <a:lstStyle/>
          <a:p>
            <a:r>
              <a:rPr lang="en-US"/>
              <a:t>Heliocentric Theory</a:t>
            </a:r>
          </a:p>
        </p:txBody>
      </p:sp>
      <p:pic>
        <p:nvPicPr>
          <p:cNvPr id="18438" name="Picture 6" descr="Heliocentric Solar Sy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14400"/>
            <a:ext cx="6705600" cy="56388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5334000" y="228600"/>
            <a:ext cx="3810000" cy="4953000"/>
          </a:xfrm>
        </p:spPr>
        <p:txBody>
          <a:bodyPr/>
          <a:lstStyle/>
          <a:p>
            <a:pPr algn="ctr"/>
            <a:r>
              <a:rPr lang="en-US" dirty="0"/>
              <a:t>Johannes </a:t>
            </a:r>
            <a:r>
              <a:rPr lang="en-US" dirty="0" err="1"/>
              <a:t>Kepler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1571-1530</a:t>
            </a:r>
          </a:p>
        </p:txBody>
      </p:sp>
      <p:pic>
        <p:nvPicPr>
          <p:cNvPr id="43018" name="Picture 10" descr="JKep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3721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Kepler’s</a:t>
            </a:r>
            <a:r>
              <a:rPr lang="en-US" sz="4000" dirty="0"/>
              <a:t> Elliptical Orbits and </a:t>
            </a:r>
            <a:br>
              <a:rPr lang="en-US" sz="4000" dirty="0"/>
            </a:br>
            <a:r>
              <a:rPr lang="en-US" sz="4000" dirty="0"/>
              <a:t>Laws of Planetary Motion</a:t>
            </a:r>
          </a:p>
        </p:txBody>
      </p:sp>
      <p:pic>
        <p:nvPicPr>
          <p:cNvPr id="79878" name="Picture 6" descr="Kepler-equal-ar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229600" cy="4979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518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Cosimo</a:t>
            </a:r>
            <a:r>
              <a:rPr lang="en-US" dirty="0" smtClean="0"/>
              <a:t> de’ Medici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1389-1464</a:t>
            </a:r>
          </a:p>
        </p:txBody>
      </p:sp>
      <p:pic>
        <p:nvPicPr>
          <p:cNvPr id="8195" name="Picture 5" descr="cosim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0"/>
            <a:ext cx="496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43400" cy="6324600"/>
          </a:xfrm>
        </p:spPr>
        <p:txBody>
          <a:bodyPr/>
          <a:lstStyle/>
          <a:p>
            <a:pPr algn="ctr"/>
            <a:r>
              <a:rPr lang="en-US" dirty="0"/>
              <a:t>Galileo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1564 -</a:t>
            </a:r>
            <a:r>
              <a:rPr lang="en-US" dirty="0" smtClean="0"/>
              <a:t>1642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(aka Mr. Barnes)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8134" name="Picture 6" descr="414px-Galil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3725" y="0"/>
            <a:ext cx="4740275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5638800" y="228600"/>
            <a:ext cx="3505200" cy="4038600"/>
          </a:xfrm>
        </p:spPr>
        <p:txBody>
          <a:bodyPr/>
          <a:lstStyle/>
          <a:p>
            <a:pPr algn="ctr"/>
            <a:r>
              <a:rPr lang="en-US" dirty="0"/>
              <a:t>Galileo in later years</a:t>
            </a:r>
          </a:p>
        </p:txBody>
      </p:sp>
      <p:pic>
        <p:nvPicPr>
          <p:cNvPr id="51206" name="Picture 6" descr="Galile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61816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029200" y="228600"/>
            <a:ext cx="4114800" cy="4724400"/>
          </a:xfrm>
        </p:spPr>
        <p:txBody>
          <a:bodyPr/>
          <a:lstStyle/>
          <a:p>
            <a:pPr algn="ctr"/>
            <a:r>
              <a:rPr lang="en-US" dirty="0"/>
              <a:t>Galileo’s Telescopes</a:t>
            </a:r>
          </a:p>
        </p:txBody>
      </p:sp>
      <p:pic>
        <p:nvPicPr>
          <p:cNvPr id="72710" name="Picture 6" descr="telescop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4953000" cy="6629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7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Images through a Galilean Telescope</a:t>
            </a:r>
          </a:p>
        </p:txBody>
      </p:sp>
      <p:pic>
        <p:nvPicPr>
          <p:cNvPr id="64523" name="Picture 11" descr="Galilean_Moon_NOV_26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4267200" cy="4495800"/>
          </a:xfrm>
          <a:noFill/>
          <a:ln/>
        </p:spPr>
      </p:pic>
      <p:pic>
        <p:nvPicPr>
          <p:cNvPr id="64526" name="Picture 14" descr="Photo of Spot Group near Center of S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981200"/>
            <a:ext cx="3581400" cy="2286000"/>
          </a:xfrm>
          <a:noFill/>
          <a:ln/>
        </p:spPr>
      </p:pic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0" y="1371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Mountains on our Moon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791200" y="4572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Sun Spots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Photograph of M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429000" cy="3429000"/>
          </a:xfrm>
          <a:prstGeom prst="rect">
            <a:avLst/>
          </a:prstGeom>
          <a:noFill/>
        </p:spPr>
      </p:pic>
      <p:pic>
        <p:nvPicPr>
          <p:cNvPr id="67591" name="Picture 7" descr="Photograph of Jupiter with Be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3810000" cy="3492500"/>
          </a:xfrm>
          <a:prstGeom prst="rect">
            <a:avLst/>
          </a:prstGeom>
          <a:noFill/>
        </p:spPr>
      </p:pic>
      <p:pic>
        <p:nvPicPr>
          <p:cNvPr id="67593" name="Picture 9" descr="Satu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"/>
            <a:ext cx="3962400" cy="2286000"/>
          </a:xfrm>
          <a:prstGeom prst="rect">
            <a:avLst/>
          </a:prstGeom>
          <a:noFill/>
        </p:spPr>
      </p:pic>
      <p:pic>
        <p:nvPicPr>
          <p:cNvPr id="67595" name="Picture 11" descr="Photograph of Ven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2438400" cy="2216150"/>
          </a:xfrm>
          <a:prstGeom prst="rect">
            <a:avLst/>
          </a:prstGeom>
          <a:noFill/>
        </p:spPr>
      </p:pic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0" y="45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Mars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038600" y="3048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Jupiter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962400" y="304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Saturn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33400" y="4267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Venus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495800" y="0"/>
            <a:ext cx="4648200" cy="5334000"/>
          </a:xfrm>
        </p:spPr>
        <p:txBody>
          <a:bodyPr/>
          <a:lstStyle/>
          <a:p>
            <a:pPr algn="ctr"/>
            <a:r>
              <a:rPr lang="en-US" dirty="0"/>
              <a:t>Galileo’s writings about the moons of Jupiter</a:t>
            </a:r>
          </a:p>
        </p:txBody>
      </p:sp>
      <p:pic>
        <p:nvPicPr>
          <p:cNvPr id="54282" name="Picture 10" descr="391px-Galil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704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Galileo’s Drawings of Sun Spots</a:t>
            </a:r>
          </a:p>
        </p:txBody>
      </p:sp>
      <p:pic>
        <p:nvPicPr>
          <p:cNvPr id="59398" name="Picture 6" descr="Galileo's sketches of sunspo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295400"/>
            <a:ext cx="5486400" cy="5324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953000" y="228600"/>
            <a:ext cx="4191000" cy="4648200"/>
          </a:xfrm>
        </p:spPr>
        <p:txBody>
          <a:bodyPr/>
          <a:lstStyle/>
          <a:p>
            <a:pPr algn="ctr"/>
            <a:r>
              <a:rPr lang="en-US" dirty="0"/>
              <a:t>Galileo’s Drawings of the Moon</a:t>
            </a:r>
          </a:p>
        </p:txBody>
      </p:sp>
      <p:pic>
        <p:nvPicPr>
          <p:cNvPr id="76806" name="Picture 6" descr="galileos_mo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1331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200" i="1"/>
              <a:t>Galileo Facing the Roman Inquisition</a:t>
            </a:r>
          </a:p>
        </p:txBody>
      </p:sp>
      <p:pic>
        <p:nvPicPr>
          <p:cNvPr id="82950" name="Picture 6" descr="Galileo_facing_the_Roman_Inquisi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67600" cy="571500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105400" y="228600"/>
            <a:ext cx="40386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William Harvey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(1578-1657)</a:t>
            </a:r>
          </a:p>
        </p:txBody>
      </p:sp>
      <p:pic>
        <p:nvPicPr>
          <p:cNvPr id="29699" name="Picture 6" descr="William_Harve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57775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3733800" cy="3200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Lorenzo de’ Medici</a:t>
            </a:r>
            <a:br>
              <a:rPr lang="en-US" sz="4000" dirty="0" smtClean="0"/>
            </a:br>
            <a:r>
              <a:rPr lang="en-US" sz="4000" dirty="0" smtClean="0"/>
              <a:t>“The Magnificent”</a:t>
            </a:r>
          </a:p>
        </p:txBody>
      </p:sp>
      <p:pic>
        <p:nvPicPr>
          <p:cNvPr id="9219" name="Picture 5" descr="Lorenzo de' Medic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00488" y="0"/>
            <a:ext cx="5243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581400" cy="5334000"/>
          </a:xfrm>
        </p:spPr>
        <p:txBody>
          <a:bodyPr/>
          <a:lstStyle/>
          <a:p>
            <a:pPr algn="ctr"/>
            <a:r>
              <a:rPr lang="en-US" dirty="0"/>
              <a:t>Sir Francis Bacon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1561-1626</a:t>
            </a:r>
          </a:p>
        </p:txBody>
      </p:sp>
      <p:pic>
        <p:nvPicPr>
          <p:cNvPr id="86022" name="Picture 6" descr="484px-Francis_Bac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2038" y="0"/>
            <a:ext cx="5541962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Method</a:t>
            </a:r>
            <a:endParaRPr lang="en-US" dirty="0"/>
          </a:p>
        </p:txBody>
      </p:sp>
      <p:pic>
        <p:nvPicPr>
          <p:cNvPr id="88066" name="Picture 2" descr="http://www.tomatosphere.org/teacher-resources/teachers-guide/images/scientific-met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76796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638800" y="0"/>
            <a:ext cx="3505200" cy="4876800"/>
          </a:xfrm>
        </p:spPr>
        <p:txBody>
          <a:bodyPr/>
          <a:lstStyle/>
          <a:p>
            <a:pPr algn="ctr"/>
            <a:r>
              <a:rPr lang="en-US" dirty="0"/>
              <a:t>René Descartes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1596-1650</a:t>
            </a:r>
          </a:p>
        </p:txBody>
      </p:sp>
      <p:pic>
        <p:nvPicPr>
          <p:cNvPr id="89094" name="Picture 6" descr="Descar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62133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953000" y="228600"/>
            <a:ext cx="4191000" cy="48006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Sir Isaac Newton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(1643-1721)</a:t>
            </a:r>
          </a:p>
        </p:txBody>
      </p:sp>
      <p:pic>
        <p:nvPicPr>
          <p:cNvPr id="92166" name="Picture 6" descr="GodfreyKneller-IsaacNewton-16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92688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838200"/>
          </a:xfrm>
        </p:spPr>
        <p:txBody>
          <a:bodyPr/>
          <a:lstStyle/>
          <a:p>
            <a:pPr algn="ctr"/>
            <a:r>
              <a:rPr lang="en-US" dirty="0"/>
              <a:t>Newton’s Telescope</a:t>
            </a:r>
          </a:p>
        </p:txBody>
      </p:sp>
      <p:pic>
        <p:nvPicPr>
          <p:cNvPr id="95238" name="Picture 6" descr="689px-NewtonsTelescopeRepl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838200"/>
            <a:ext cx="6781800" cy="5715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10000" cy="4953000"/>
          </a:xfrm>
        </p:spPr>
        <p:txBody>
          <a:bodyPr/>
          <a:lstStyle/>
          <a:p>
            <a:pPr algn="ctr"/>
            <a:r>
              <a:rPr lang="en-US" dirty="0"/>
              <a:t>John Locke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1632-1704</a:t>
            </a:r>
          </a:p>
        </p:txBody>
      </p:sp>
      <p:pic>
        <p:nvPicPr>
          <p:cNvPr id="223235" name="Picture 3" descr="John_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556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Louis XIV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1643-1715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Sun King”</a:t>
            </a:r>
          </a:p>
        </p:txBody>
      </p:sp>
      <p:pic>
        <p:nvPicPr>
          <p:cNvPr id="26627" name="Picture 3" descr="Louis XIVKing of France and of NavarreBy Hyacinthe Rigaud (170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-838200"/>
            <a:ext cx="6426200" cy="838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Versailles</a:t>
            </a:r>
          </a:p>
        </p:txBody>
      </p:sp>
      <p:pic>
        <p:nvPicPr>
          <p:cNvPr id="30723" name="Picture 6" descr="Chateau-de-versailles-c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Versailles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ean-Léon Gérôme. Reception of Le Grand Condé at Versailles (1878)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6781800" cy="641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tx2">
                    <a:lumMod val="25000"/>
                  </a:schemeClr>
                </a:solidFill>
              </a:rPr>
              <a:t>Louis XIV’s Court at Versailles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i="1" dirty="0" smtClean="0"/>
              <a:t>The Birth of Venus – </a:t>
            </a:r>
            <a:r>
              <a:rPr lang="en-US" sz="3200" dirty="0" smtClean="0"/>
              <a:t>focus on Greco-Roman past</a:t>
            </a:r>
          </a:p>
        </p:txBody>
      </p:sp>
      <p:pic>
        <p:nvPicPr>
          <p:cNvPr id="24579" name="Picture 6" descr="Image:Botticelli Ven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5486400"/>
          </a:xfrm>
        </p:spPr>
        <p:txBody>
          <a:bodyPr/>
          <a:lstStyle/>
          <a:p>
            <a:pPr algn="ctr"/>
            <a:r>
              <a:rPr lang="en-US" dirty="0"/>
              <a:t>Frederick II, “The Great” of Prussia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r. 1740-1786</a:t>
            </a:r>
          </a:p>
        </p:txBody>
      </p:sp>
      <p:pic>
        <p:nvPicPr>
          <p:cNvPr id="206851" name="Picture 3" descr="Frederick II of Prussia.">
            <a:hlinkClick r:id="rId2" tooltip="Frederick II of Prussia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48063" y="0"/>
            <a:ext cx="5595937" cy="6858000"/>
          </a:xfrm>
          <a:noFill/>
          <a:ln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he Seven Years' War (1756-176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819400" y="381000"/>
            <a:ext cx="3505200" cy="1004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Seven Years’ War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1756-1763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4114800" cy="6413500"/>
          </a:xfrm>
        </p:spPr>
        <p:txBody>
          <a:bodyPr/>
          <a:lstStyle/>
          <a:p>
            <a:pPr algn="ctr"/>
            <a:r>
              <a:rPr lang="en-US" sz="4800" dirty="0"/>
              <a:t>Adam Smith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Author of </a:t>
            </a:r>
            <a:r>
              <a:rPr lang="en-US" sz="4800" i="1" dirty="0"/>
              <a:t>Wealth of Nations</a:t>
            </a:r>
            <a:br>
              <a:rPr lang="en-US" sz="4800" i="1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74086" name="Picture 6" descr="402px-AdamSmit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0"/>
            <a:ext cx="45942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3352800" cy="4876800"/>
          </a:xfrm>
        </p:spPr>
        <p:txBody>
          <a:bodyPr/>
          <a:lstStyle/>
          <a:p>
            <a:pPr algn="ctr"/>
            <a:r>
              <a:rPr lang="en-US" dirty="0"/>
              <a:t>Denis Diderot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1713-1784</a:t>
            </a:r>
          </a:p>
        </p:txBody>
      </p:sp>
      <p:pic>
        <p:nvPicPr>
          <p:cNvPr id="154630" name="Picture 6" descr="DiderotVanL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088" y="0"/>
            <a:ext cx="5522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The Salon of Madame Geoffrin</a:t>
            </a:r>
          </a:p>
        </p:txBody>
      </p:sp>
      <p:pic>
        <p:nvPicPr>
          <p:cNvPr id="238595" name="Picture 3" descr="sal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  <a:ln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3733800" cy="4432300"/>
          </a:xfrm>
        </p:spPr>
        <p:txBody>
          <a:bodyPr/>
          <a:lstStyle/>
          <a:p>
            <a:pPr algn="ctr"/>
            <a:r>
              <a:rPr lang="en-US" sz="4000" dirty="0"/>
              <a:t>Mary Wollstonecraft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1759-1797</a:t>
            </a:r>
            <a:endParaRPr lang="en-US" dirty="0"/>
          </a:p>
        </p:txBody>
      </p:sp>
      <p:pic>
        <p:nvPicPr>
          <p:cNvPr id="169990" name="Picture 6" descr="Marywollstonec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509587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Dutch Waterline</a:t>
            </a:r>
          </a:p>
        </p:txBody>
      </p:sp>
      <p:pic>
        <p:nvPicPr>
          <p:cNvPr id="4099" name="Picture 12" descr="Netherlands dike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963613"/>
            <a:ext cx="6934200" cy="5894387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Dutch Dikes</a:t>
            </a:r>
          </a:p>
        </p:txBody>
      </p:sp>
      <p:pic>
        <p:nvPicPr>
          <p:cNvPr id="5123" name="Picture 12" descr="Netherlands di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Seed Drill</a:t>
            </a:r>
          </a:p>
        </p:txBody>
      </p:sp>
      <p:pic>
        <p:nvPicPr>
          <p:cNvPr id="8195" name="Picture 9" descr="tull seed dr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24488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Flying Shuttle - 1733</a:t>
            </a:r>
          </a:p>
        </p:txBody>
      </p:sp>
      <p:pic>
        <p:nvPicPr>
          <p:cNvPr id="16387" name="Picture 3" descr="ws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848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raphael ath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524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School of Athens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Flying Shuttle Location - I</a:t>
            </a:r>
          </a:p>
        </p:txBody>
      </p:sp>
      <p:pic>
        <p:nvPicPr>
          <p:cNvPr id="17411" name="Picture 3" descr="Flying Shu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6294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EXhandl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6451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274638"/>
            <a:ext cx="2895600" cy="5287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 Weaver using the Flying Shuttle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4343400" cy="495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i="1" dirty="0" smtClean="0"/>
              <a:t>Mona Lisa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Shows a focus on the individual, humanism</a:t>
            </a:r>
          </a:p>
        </p:txBody>
      </p:sp>
      <p:pic>
        <p:nvPicPr>
          <p:cNvPr id="27651" name="Picture 5" descr="leonardo m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63" y="0"/>
            <a:ext cx="451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4159</TotalTime>
  <Words>537</Words>
  <Application>Microsoft Office PowerPoint</Application>
  <PresentationFormat>On-screen Show (4:3)</PresentationFormat>
  <Paragraphs>124</Paragraphs>
  <Slides>81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Foundry</vt:lpstr>
      <vt:lpstr>   APWH Period 4: Global Interactions,  c. 1450 to 1750 Textbook Part IV: The Early Modern Period, 1450-1750: The World Shrinks . </vt:lpstr>
      <vt:lpstr>The First Big Changes: Culture and Commerce</vt:lpstr>
      <vt:lpstr>Italian City-States</vt:lpstr>
      <vt:lpstr>Venetian and Genoese African and Asian Trade Routes</vt:lpstr>
      <vt:lpstr> Cosimo de’ Medici  1389-1464</vt:lpstr>
      <vt:lpstr>Lorenzo de’ Medici “The Magnificent”</vt:lpstr>
      <vt:lpstr>The Birth of Venus – focus on Greco-Roman past</vt:lpstr>
      <vt:lpstr>Slide 8</vt:lpstr>
      <vt:lpstr>Mona Lisa  Shows a focus on the individual, humanism</vt:lpstr>
      <vt:lpstr>The Sistine Chapel  Shows religion continues to be important in the arts</vt:lpstr>
      <vt:lpstr>The Creation of Man</vt:lpstr>
      <vt:lpstr>The Expulsion of Adam and Eve</vt:lpstr>
      <vt:lpstr>The Last Judgment</vt:lpstr>
      <vt:lpstr>Slide 14</vt:lpstr>
      <vt:lpstr>Slide 15</vt:lpstr>
      <vt:lpstr>Niccolò Machiavelli  1469-1527</vt:lpstr>
      <vt:lpstr>Northern Renaissance Art</vt:lpstr>
      <vt:lpstr>The Four Horsemen of the Apocalypse  Woodcut</vt:lpstr>
      <vt:lpstr>Knight, Death, and the Devil  Engraving</vt:lpstr>
      <vt:lpstr>The Art of  Jan van Eyck  c. 1385-1441  Giovanni Arnolfini and His Bride</vt:lpstr>
      <vt:lpstr>Netherlandish Proverbs </vt:lpstr>
      <vt:lpstr>The Battle Between Carnival and Lent</vt:lpstr>
      <vt:lpstr>William Shakespeare  1564-1616</vt:lpstr>
      <vt:lpstr>Francis I of France  Famous patron of the arts  r. 1515-1547</vt:lpstr>
      <vt:lpstr>Johannes Gutenberg  c.1400-1468</vt:lpstr>
      <vt:lpstr>Gutenberg Printing Press</vt:lpstr>
      <vt:lpstr>Martin Luther  1483-1536</vt:lpstr>
      <vt:lpstr>95 Theses</vt:lpstr>
      <vt:lpstr>Excerpts from 95 Theses</vt:lpstr>
      <vt:lpstr>An Indulgence that reads: “With the Authority of all Saints and with mercy for you, I free you of all sins and crimes and excuse you from all punishments for ten days.”    – Johann Tetzel </vt:lpstr>
      <vt:lpstr>Relic: Bone from St. Boniface</vt:lpstr>
      <vt:lpstr>John Calvin’s Thoughts on Relics of the Holy Cross</vt:lpstr>
      <vt:lpstr>Papal Bull of Luther’s Excommunication</vt:lpstr>
      <vt:lpstr>Slide 34</vt:lpstr>
      <vt:lpstr>Luther before the Diet of Worms</vt:lpstr>
      <vt:lpstr>John Calvin  (1509-1564)</vt:lpstr>
      <vt:lpstr>Slide 37</vt:lpstr>
      <vt:lpstr>King Henry VIII  (r. 1509-1547)</vt:lpstr>
      <vt:lpstr>Queen Elizabeth I, daughter of Anne Boleyn  r. 1558-1603</vt:lpstr>
      <vt:lpstr>Engraving of Council of Trent</vt:lpstr>
      <vt:lpstr>Slide 41</vt:lpstr>
      <vt:lpstr>The Commercial Revolution’s Effects on Europe</vt:lpstr>
      <vt:lpstr>Slide 43</vt:lpstr>
      <vt:lpstr>Woodcut of 16th Century Punishments for Witchcraft</vt:lpstr>
      <vt:lpstr>The Scientific Revolution</vt:lpstr>
      <vt:lpstr>Nicolaus Copernicus  1473-1543</vt:lpstr>
      <vt:lpstr>Heliocentric Theory</vt:lpstr>
      <vt:lpstr>Johannes Kepler  1571-1530</vt:lpstr>
      <vt:lpstr>Kepler’s Elliptical Orbits and  Laws of Planetary Motion</vt:lpstr>
      <vt:lpstr>Galileo   1564 -1642  (aka Mr. Barnes) </vt:lpstr>
      <vt:lpstr>Galileo in later years</vt:lpstr>
      <vt:lpstr>Galileo’s Telescopes</vt:lpstr>
      <vt:lpstr>Images through a Galilean Telescope</vt:lpstr>
      <vt:lpstr>Slide 54</vt:lpstr>
      <vt:lpstr>Galileo’s writings about the moons of Jupiter</vt:lpstr>
      <vt:lpstr>Galileo’s Drawings of Sun Spots</vt:lpstr>
      <vt:lpstr>Galileo’s Drawings of the Moon</vt:lpstr>
      <vt:lpstr>Galileo Facing the Roman Inquisition</vt:lpstr>
      <vt:lpstr>William Harvey  (1578-1657)</vt:lpstr>
      <vt:lpstr>Sir Francis Bacon  1561-1626</vt:lpstr>
      <vt:lpstr>Scientific Method</vt:lpstr>
      <vt:lpstr>René Descartes  1596-1650</vt:lpstr>
      <vt:lpstr> Sir Isaac Newton  (1643-1721)</vt:lpstr>
      <vt:lpstr>Newton’s Telescope</vt:lpstr>
      <vt:lpstr>John Locke  1632-1704</vt:lpstr>
      <vt:lpstr>Louis XIV  r. 1643-1715  “The Sun King”</vt:lpstr>
      <vt:lpstr>Versailles</vt:lpstr>
      <vt:lpstr>Slide 68</vt:lpstr>
      <vt:lpstr>Slide 69</vt:lpstr>
      <vt:lpstr>Frederick II, “The Great” of Prussia  r. 1740-1786</vt:lpstr>
      <vt:lpstr>Slide 71</vt:lpstr>
      <vt:lpstr>Adam Smith  Author of Wealth of Nations  </vt:lpstr>
      <vt:lpstr>Denis Diderot  1713-1784</vt:lpstr>
      <vt:lpstr>The Salon of Madame Geoffrin</vt:lpstr>
      <vt:lpstr>Mary Wollstonecraft  1759-1797</vt:lpstr>
      <vt:lpstr>Dutch Waterline</vt:lpstr>
      <vt:lpstr>Dutch Dikes</vt:lpstr>
      <vt:lpstr>Seed Drill</vt:lpstr>
      <vt:lpstr>The Flying Shuttle - 1733</vt:lpstr>
      <vt:lpstr>Flying Shuttle Location - I</vt:lpstr>
      <vt:lpstr>A Weaver using the Flying Shuttle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399</cp:revision>
  <dcterms:created xsi:type="dcterms:W3CDTF">2009-12-28T19:32:42Z</dcterms:created>
  <dcterms:modified xsi:type="dcterms:W3CDTF">2013-03-05T17:28:41Z</dcterms:modified>
</cp:coreProperties>
</file>