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263" r:id="rId3"/>
    <p:sldId id="353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73" r:id="rId18"/>
    <p:sldId id="368" r:id="rId19"/>
    <p:sldId id="369" r:id="rId20"/>
    <p:sldId id="354" r:id="rId21"/>
    <p:sldId id="374" r:id="rId22"/>
    <p:sldId id="332" r:id="rId23"/>
    <p:sldId id="370" r:id="rId24"/>
    <p:sldId id="371" r:id="rId25"/>
    <p:sldId id="372" r:id="rId26"/>
    <p:sldId id="375" r:id="rId27"/>
    <p:sldId id="376" r:id="rId28"/>
    <p:sldId id="377" r:id="rId29"/>
    <p:sldId id="343" r:id="rId30"/>
    <p:sldId id="381" r:id="rId31"/>
    <p:sldId id="380" r:id="rId32"/>
    <p:sldId id="378" r:id="rId33"/>
    <p:sldId id="37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38" autoAdjust="0"/>
    <p:restoredTop sz="94660"/>
  </p:normalViewPr>
  <p:slideViewPr>
    <p:cSldViewPr>
      <p:cViewPr varScale="1">
        <p:scale>
          <a:sx n="64" d="100"/>
          <a:sy n="64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57BD7-5C35-4E03-91EB-68A6F660C858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F0CC0-048A-4C89-A6B5-09296E0E6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9C6D6-1A23-4BAD-8303-0624B27D9796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1FF20C-0011-435F-B6F5-E764E5CAFE61}" type="slidenum">
              <a:rPr lang="en-US"/>
              <a:pPr/>
              <a:t>13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950CF0-3CCC-40E8-B6B4-44EFA6AB7508}" type="slidenum">
              <a:rPr lang="en-US"/>
              <a:pPr/>
              <a:t>14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E68801-1FAD-4862-A5A5-0BE98D0ADD96}" type="slidenum">
              <a:rPr lang="en-US"/>
              <a:pPr/>
              <a:t>15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7353E9-695F-45E2-8A51-6E46F38E058C}" type="slidenum">
              <a:rPr lang="en-US"/>
              <a:pPr/>
              <a:t>16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3E529D-0514-4782-B7C6-D4303867B383}" type="slidenum">
              <a:rPr lang="en-US"/>
              <a:pPr/>
              <a:t>31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6DACA3-1872-4B84-878F-CDAF2CA8026B}" type="slidenum">
              <a:rPr lang="en-US"/>
              <a:pPr/>
              <a:t>32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C1B715-C9FE-42DA-A510-B897C98286F9}" type="slidenum">
              <a:rPr lang="en-US"/>
              <a:pPr/>
              <a:t>33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669A5E-7449-4FDE-A9F6-275D93F394D9}" type="slidenum">
              <a:rPr lang="en-US"/>
              <a:pPr/>
              <a:t>5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8FB754-B6CE-4F21-AADC-39110DC90E04}" type="slidenum">
              <a:rPr lang="en-US"/>
              <a:pPr/>
              <a:t>6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3F9D3F-2A97-432F-B3F5-74EBB1193AD9}" type="slidenum">
              <a:rPr lang="en-US"/>
              <a:pPr/>
              <a:t>7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F037F7-A597-42A8-87E3-61CE37D8EB97}" type="slidenum">
              <a:rPr lang="en-US"/>
              <a:pPr/>
              <a:t>8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412089-8851-4CE0-8D85-D8183A3111CA}" type="slidenum">
              <a:rPr lang="en-US"/>
              <a:pPr/>
              <a:t>9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275817-B0DF-4706-92E2-CDAF7DA684CC}" type="slidenum">
              <a:rPr lang="en-US"/>
              <a:pPr/>
              <a:t>10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788978-52D6-42AC-A834-6DFE97010879}" type="slidenum">
              <a:rPr lang="en-US"/>
              <a:pPr/>
              <a:t>11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87BBE5-3A42-47BF-BCD4-09F3AA7FB2DB}" type="slidenum">
              <a:rPr lang="en-US"/>
              <a:pPr/>
              <a:t>12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C408BA1-43A6-490D-B5AA-C903B63783B5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upload.wikimedia.org/wikipedia/commons/d/d2/HenryHudson.jpg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839200" cy="2667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3300" b="1" dirty="0" smtClean="0"/>
              <a:t/>
            </a:r>
            <a:br>
              <a:rPr lang="en-US" sz="3300" b="1" dirty="0" smtClean="0"/>
            </a:br>
            <a:r>
              <a:rPr lang="en-US" sz="3300" b="1" dirty="0" smtClean="0"/>
              <a:t/>
            </a:r>
            <a:br>
              <a:rPr lang="en-US" sz="3300" b="1" dirty="0" smtClean="0"/>
            </a:br>
            <a:r>
              <a:rPr lang="en-US" sz="3300" b="1" dirty="0" smtClean="0"/>
              <a:t>APWH Period 4: Global Interactions, </a:t>
            </a:r>
            <a:r>
              <a:rPr lang="en-US" sz="3300" b="1" dirty="0" smtClean="0"/>
              <a:t/>
            </a:r>
            <a:br>
              <a:rPr lang="en-US" sz="3300" b="1" dirty="0" smtClean="0"/>
            </a:br>
            <a:r>
              <a:rPr lang="en-US" sz="3300" b="1" dirty="0" smtClean="0"/>
              <a:t>c</a:t>
            </a:r>
            <a:r>
              <a:rPr lang="en-US" sz="3300" b="1" dirty="0" smtClean="0"/>
              <a:t>. 1450 to 1750</a:t>
            </a:r>
            <a:r>
              <a:rPr lang="en-US" sz="3300" dirty="0" smtClean="0"/>
              <a:t/>
            </a:r>
            <a:br>
              <a:rPr lang="en-US" sz="3300" dirty="0" smtClean="0"/>
            </a:br>
            <a:r>
              <a:rPr lang="en-US" sz="3300" b="1" dirty="0" smtClean="0"/>
              <a:t>Textbook Part IV: The Early Modern Period, 1450-1750: The World </a:t>
            </a:r>
            <a:r>
              <a:rPr lang="en-US" sz="3300" b="1" dirty="0" smtClean="0"/>
              <a:t>Shrinks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b="1" dirty="0" smtClean="0"/>
              <a:t>.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819400"/>
            <a:ext cx="8839200" cy="1752600"/>
          </a:xfrm>
        </p:spPr>
        <p:txBody>
          <a:bodyPr>
            <a:normAutofit/>
          </a:bodyPr>
          <a:lstStyle/>
          <a:p>
            <a:r>
              <a:rPr lang="en-US" b="1" dirty="0" smtClean="0"/>
              <a:t>Chapter 16: The World Economy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257800" y="228600"/>
            <a:ext cx="3886200" cy="5486400"/>
          </a:xfrm>
        </p:spPr>
        <p:txBody>
          <a:bodyPr/>
          <a:lstStyle/>
          <a:p>
            <a:pPr algn="ctr"/>
            <a:r>
              <a:rPr lang="en-US" dirty="0"/>
              <a:t>Christopher Columbus</a:t>
            </a:r>
            <a:br>
              <a:rPr lang="en-US" dirty="0"/>
            </a:br>
            <a:r>
              <a:rPr lang="en-US" dirty="0" smtClean="0"/>
              <a:t>c</a:t>
            </a:r>
            <a:r>
              <a:rPr lang="en-US" dirty="0"/>
              <a:t>. </a:t>
            </a:r>
            <a:r>
              <a:rPr lang="en-US" dirty="0" smtClean="0"/>
              <a:t>1451-1506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22888" name="Picture 8" descr="Painting of Christopher Columbu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33801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762000"/>
          </a:xfrm>
        </p:spPr>
        <p:txBody>
          <a:bodyPr>
            <a:normAutofit fontScale="90000"/>
          </a:bodyPr>
          <a:lstStyle/>
          <a:p>
            <a:r>
              <a:rPr lang="en-US"/>
              <a:t>Columbus’ First Voyage Route</a:t>
            </a:r>
          </a:p>
        </p:txBody>
      </p:sp>
      <p:pic>
        <p:nvPicPr>
          <p:cNvPr id="129030" name="Picture 6" descr="800px-Columbu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86868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181600" y="228600"/>
            <a:ext cx="3660775" cy="4724400"/>
          </a:xfrm>
        </p:spPr>
        <p:txBody>
          <a:bodyPr/>
          <a:lstStyle/>
          <a:p>
            <a:pPr algn="ctr"/>
            <a:r>
              <a:rPr lang="en-US" i="1" dirty="0"/>
              <a:t>Santa Maria</a:t>
            </a:r>
            <a:r>
              <a:rPr lang="en-US" dirty="0"/>
              <a:t> Replica</a:t>
            </a:r>
          </a:p>
        </p:txBody>
      </p:sp>
      <p:pic>
        <p:nvPicPr>
          <p:cNvPr id="131078" name="Picture 6" descr="450px-Santa-Ma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474345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Columbus lands in the New World</a:t>
            </a:r>
          </a:p>
        </p:txBody>
      </p:sp>
      <p:pic>
        <p:nvPicPr>
          <p:cNvPr id="133126" name="Picture 6" descr="793px-Columbus_Taking_Posses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90600"/>
            <a:ext cx="7553325" cy="570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40750" cy="914400"/>
          </a:xfrm>
        </p:spPr>
        <p:txBody>
          <a:bodyPr/>
          <a:lstStyle/>
          <a:p>
            <a:pPr algn="ctr"/>
            <a:r>
              <a:rPr lang="en-US" dirty="0"/>
              <a:t>Line of Demarcation</a:t>
            </a:r>
          </a:p>
        </p:txBody>
      </p:sp>
      <p:pic>
        <p:nvPicPr>
          <p:cNvPr id="135174" name="Picture 6" descr="Dividing_New_Wor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14400"/>
            <a:ext cx="6934200" cy="5667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943600" y="228600"/>
            <a:ext cx="3200400" cy="5257800"/>
          </a:xfrm>
        </p:spPr>
        <p:txBody>
          <a:bodyPr/>
          <a:lstStyle/>
          <a:p>
            <a:pPr algn="ctr"/>
            <a:r>
              <a:rPr lang="en-US" dirty="0"/>
              <a:t>Amerigo Vespucci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1454-1512</a:t>
            </a:r>
            <a:endParaRPr lang="en-US" dirty="0"/>
          </a:p>
        </p:txBody>
      </p:sp>
      <p:pic>
        <p:nvPicPr>
          <p:cNvPr id="137228" name="Picture 12" descr="Amerigo Vespucc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33400"/>
            <a:ext cx="56388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791200" y="228600"/>
            <a:ext cx="3352800" cy="495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Ferdinand Magellan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1480-1521</a:t>
            </a:r>
          </a:p>
        </p:txBody>
      </p:sp>
      <p:pic>
        <p:nvPicPr>
          <p:cNvPr id="23555" name="Picture 6" descr="Ferdinand_Magell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9382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:\AP Euro\European maps\map_files\Untitled-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0600" y="-299330"/>
            <a:ext cx="11811000" cy="7732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9" name="Picture 5" descr="800px-Spanish_Emp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sp>
        <p:nvSpPr>
          <p:cNvPr id="36455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53218"/>
            <a:ext cx="8229600" cy="965982"/>
          </a:xfrm>
        </p:spPr>
        <p:txBody>
          <a:bodyPr/>
          <a:lstStyle/>
          <a:p>
            <a:pPr algn="ctr"/>
            <a:r>
              <a:rPr lang="en-US" dirty="0"/>
              <a:t>Spanish Empire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79" name="Picture 15" descr="Spanish_Armad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369683" name="Text Box 19"/>
          <p:cNvSpPr txBox="1">
            <a:spLocks noChangeArrowheads="1"/>
          </p:cNvSpPr>
          <p:nvPr/>
        </p:nvSpPr>
        <p:spPr bwMode="auto">
          <a:xfrm>
            <a:off x="1676400" y="381000"/>
            <a:ext cx="5791200" cy="701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The Spanish Armada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2133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West’s First Outreach:</a:t>
            </a:r>
            <a:br>
              <a:rPr lang="en-US" dirty="0" smtClean="0"/>
            </a:br>
            <a:r>
              <a:rPr lang="en-US" dirty="0" smtClean="0"/>
              <a:t>Maritime Power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813582"/>
          </a:xfrm>
        </p:spPr>
        <p:txBody>
          <a:bodyPr/>
          <a:lstStyle/>
          <a:p>
            <a:r>
              <a:rPr lang="en-US" dirty="0" smtClean="0"/>
              <a:t>European Colonial Holdings</a:t>
            </a:r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1143000"/>
          <a:ext cx="9144000" cy="5715000"/>
        </p:xfrm>
        <a:graphic>
          <a:graphicData uri="http://schemas.openxmlformats.org/presentationml/2006/ole">
            <p:oleObj spid="_x0000_s2050" name="Photo Editor Photo" r:id="rId3" imgW="6607113" imgH="417523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253218"/>
            <a:ext cx="2971800" cy="5080782"/>
          </a:xfrm>
        </p:spPr>
        <p:txBody>
          <a:bodyPr/>
          <a:lstStyle/>
          <a:p>
            <a:pPr algn="ctr"/>
            <a:r>
              <a:rPr lang="en-US" dirty="0" smtClean="0"/>
              <a:t>Henry Hudson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c. 1570-1611</a:t>
            </a:r>
            <a:endParaRPr lang="en-US" dirty="0"/>
          </a:p>
        </p:txBody>
      </p:sp>
      <p:pic>
        <p:nvPicPr>
          <p:cNvPr id="53250" name="Picture 2" descr="File:HenryHuds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616627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2133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Toward a World Economy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logs.menupages.com/chicago/081008columbi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94654" cy="5241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historykolasa.com/AP%20US/Unit%201/columbian%20exchan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9342"/>
            <a:ext cx="9144000" cy="6178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8" name="Picture 4" descr="http://nationalhumanitiescenter.org/tserve/nattrans/ntimages/ceepidem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04" y="168275"/>
            <a:ext cx="9083296" cy="668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965982"/>
          </a:xfrm>
        </p:spPr>
        <p:txBody>
          <a:bodyPr/>
          <a:lstStyle/>
          <a:p>
            <a:pPr algn="ctr"/>
            <a:r>
              <a:rPr lang="en-US" dirty="0" smtClean="0"/>
              <a:t>Battle of Lepanto - 1571</a:t>
            </a:r>
            <a:endParaRPr lang="en-US" dirty="0"/>
          </a:p>
        </p:txBody>
      </p:sp>
      <p:pic>
        <p:nvPicPr>
          <p:cNvPr id="55298" name="Picture 2" descr="File:Battle of Lepanto 1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211776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File:Triangle trad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778" y="0"/>
            <a:ext cx="93956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sun.menloschool.org/~sportman/westernstudies/first/1718/2000/eblock/mughal/image1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2133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Colonial Expansion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1143000"/>
          <a:ext cx="9144000" cy="5715000"/>
        </p:xfrm>
        <a:graphic>
          <a:graphicData uri="http://schemas.openxmlformats.org/presentationml/2006/ole">
            <p:oleObj spid="_x0000_s1026" name="Photo Editor Photo" r:id="rId3" imgW="6614733" imgH="3886537" progId="">
              <p:embed/>
            </p:oleObj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pPr algn="ctr"/>
            <a:r>
              <a:rPr lang="en-US" sz="3300" dirty="0" smtClean="0"/>
              <a:t>16</a:t>
            </a:r>
            <a:r>
              <a:rPr lang="en-US" sz="3300" baseline="30000" dirty="0" smtClean="0"/>
              <a:t>th</a:t>
            </a:r>
            <a:r>
              <a:rPr lang="en-US" sz="3300" dirty="0" smtClean="0"/>
              <a:t> Century Spanish and Portuguese Expeditions</a:t>
            </a:r>
            <a:endParaRPr lang="en-US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813582"/>
          </a:xfrm>
        </p:spPr>
        <p:txBody>
          <a:bodyPr/>
          <a:lstStyle/>
          <a:p>
            <a:r>
              <a:rPr lang="en-US" dirty="0" smtClean="0"/>
              <a:t>European Colonial Holdings</a:t>
            </a:r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1143000"/>
          <a:ext cx="9144000" cy="5715000"/>
        </p:xfrm>
        <a:graphic>
          <a:graphicData uri="http://schemas.openxmlformats.org/presentationml/2006/ole">
            <p:oleObj spid="_x0000_s58370" name="Photo Editor Photo" r:id="rId3" imgW="6607113" imgH="417523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800600" y="228600"/>
            <a:ext cx="4041775" cy="472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Vasco </a:t>
            </a:r>
            <a:r>
              <a:rPr lang="en-US" dirty="0" err="1" smtClean="0"/>
              <a:t>Nùñez</a:t>
            </a:r>
            <a:r>
              <a:rPr lang="en-US" dirty="0" smtClean="0"/>
              <a:t> de Balboa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1475-1519</a:t>
            </a:r>
          </a:p>
        </p:txBody>
      </p:sp>
      <p:pic>
        <p:nvPicPr>
          <p:cNvPr id="22531" name="Picture 6" descr="Vascon%C3%BA%C3%B1ezdebalb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43751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486400" y="228600"/>
            <a:ext cx="3355975" cy="4419600"/>
          </a:xfrm>
        </p:spPr>
        <p:txBody>
          <a:bodyPr/>
          <a:lstStyle/>
          <a:p>
            <a:pPr algn="ctr"/>
            <a:r>
              <a:rPr lang="en-US" sz="4000" dirty="0" err="1"/>
              <a:t>Hernán</a:t>
            </a:r>
            <a:r>
              <a:rPr lang="en-US" sz="4000" dirty="0"/>
              <a:t> Cortés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1485-1547</a:t>
            </a:r>
            <a:endParaRPr lang="en-US" sz="4000" dirty="0"/>
          </a:p>
        </p:txBody>
      </p:sp>
      <p:pic>
        <p:nvPicPr>
          <p:cNvPr id="10246" name="Picture 6" descr="Cortes-Hernando-L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5056188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800600" y="228600"/>
            <a:ext cx="4041775" cy="4876800"/>
          </a:xfrm>
        </p:spPr>
        <p:txBody>
          <a:bodyPr/>
          <a:lstStyle/>
          <a:p>
            <a:pPr algn="ctr"/>
            <a:r>
              <a:rPr lang="en-US" dirty="0"/>
              <a:t>Francisco Pizarro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1475-1541</a:t>
            </a:r>
            <a:endParaRPr lang="en-US" dirty="0"/>
          </a:p>
        </p:txBody>
      </p:sp>
      <p:pic>
        <p:nvPicPr>
          <p:cNvPr id="12294" name="Picture 6" descr="Franciscopizar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41910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65650" y="2057400"/>
            <a:ext cx="4578350" cy="27432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Prince Henry</a:t>
            </a:r>
            <a:br>
              <a:rPr lang="en-US" sz="4000" dirty="0"/>
            </a:br>
            <a:r>
              <a:rPr lang="en-US" sz="4000" dirty="0"/>
              <a:t>“The Navigator”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1394-1460</a:t>
            </a:r>
            <a:endParaRPr lang="en-US" sz="4000" dirty="0"/>
          </a:p>
        </p:txBody>
      </p:sp>
      <p:pic>
        <p:nvPicPr>
          <p:cNvPr id="103430" name="Picture 6" descr="Heinrich_der_Seefahr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3" y="152400"/>
            <a:ext cx="4392428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181600" y="228600"/>
            <a:ext cx="3660775" cy="4419600"/>
          </a:xfrm>
        </p:spPr>
        <p:txBody>
          <a:bodyPr/>
          <a:lstStyle/>
          <a:p>
            <a:pPr algn="ctr"/>
            <a:r>
              <a:rPr lang="en-US" sz="4000" dirty="0"/>
              <a:t>Bartholomew Dias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c</a:t>
            </a:r>
            <a:r>
              <a:rPr lang="en-US" sz="4000" dirty="0"/>
              <a:t>. </a:t>
            </a:r>
            <a:r>
              <a:rPr lang="en-US" sz="4000" dirty="0" smtClean="0"/>
              <a:t>1450-1500</a:t>
            </a:r>
            <a:endParaRPr lang="en-US" sz="4000" dirty="0"/>
          </a:p>
        </p:txBody>
      </p:sp>
      <p:pic>
        <p:nvPicPr>
          <p:cNvPr id="105478" name="Picture 6" descr="Bartolomeu Di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46482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562600" y="228600"/>
            <a:ext cx="3279775" cy="5410200"/>
          </a:xfrm>
        </p:spPr>
        <p:txBody>
          <a:bodyPr/>
          <a:lstStyle/>
          <a:p>
            <a:pPr algn="ctr"/>
            <a:r>
              <a:rPr lang="en-US" dirty="0"/>
              <a:t>Dias’ Voyage</a:t>
            </a:r>
            <a:br>
              <a:rPr lang="en-US" dirty="0"/>
            </a:br>
            <a:r>
              <a:rPr lang="en-US" dirty="0"/>
              <a:t>Rounding </a:t>
            </a:r>
            <a:br>
              <a:rPr lang="en-US" dirty="0"/>
            </a:br>
            <a:r>
              <a:rPr lang="en-US" dirty="0"/>
              <a:t>Cape of</a:t>
            </a:r>
            <a:br>
              <a:rPr lang="en-US" dirty="0"/>
            </a:br>
            <a:r>
              <a:rPr lang="en-US" dirty="0"/>
              <a:t>Good Hope</a:t>
            </a:r>
          </a:p>
        </p:txBody>
      </p:sp>
      <p:pic>
        <p:nvPicPr>
          <p:cNvPr id="113670" name="Picture 6" descr="480px-Bartolomeu_Dias_Voy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62600" cy="6941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562600" y="228600"/>
            <a:ext cx="3279775" cy="4648200"/>
          </a:xfrm>
        </p:spPr>
        <p:txBody>
          <a:bodyPr/>
          <a:lstStyle/>
          <a:p>
            <a:pPr algn="ctr"/>
            <a:r>
              <a:rPr lang="en-US" sz="3600" dirty="0"/>
              <a:t>Bartholomew Dias Rounding the Cape of Good Hope</a:t>
            </a:r>
          </a:p>
        </p:txBody>
      </p:sp>
      <p:pic>
        <p:nvPicPr>
          <p:cNvPr id="116742" name="Picture 6" descr="Bartolomeu_dia_cape_of_good_ho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5043488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0" y="228600"/>
            <a:ext cx="4572000" cy="5029200"/>
          </a:xfrm>
        </p:spPr>
        <p:txBody>
          <a:bodyPr/>
          <a:lstStyle/>
          <a:p>
            <a:pPr algn="ctr"/>
            <a:r>
              <a:rPr lang="en-US" dirty="0"/>
              <a:t>Vasco </a:t>
            </a:r>
            <a:r>
              <a:rPr lang="en-US" dirty="0" err="1"/>
              <a:t>da</a:t>
            </a:r>
            <a:r>
              <a:rPr lang="en-US" dirty="0"/>
              <a:t> Gama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</a:t>
            </a:r>
            <a:r>
              <a:rPr lang="en-US" dirty="0"/>
              <a:t>. </a:t>
            </a:r>
            <a:r>
              <a:rPr lang="en-US" dirty="0" smtClean="0"/>
              <a:t>1469-1524</a:t>
            </a:r>
            <a:endParaRPr lang="en-US" dirty="0"/>
          </a:p>
        </p:txBody>
      </p:sp>
      <p:pic>
        <p:nvPicPr>
          <p:cNvPr id="118792" name="Picture 8" descr="Vasco-da-ga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43180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8540750" cy="1066800"/>
          </a:xfrm>
        </p:spPr>
        <p:txBody>
          <a:bodyPr/>
          <a:lstStyle/>
          <a:p>
            <a:pPr algn="ctr"/>
            <a:r>
              <a:rPr lang="en-US" dirty="0"/>
              <a:t>Calicut, India</a:t>
            </a:r>
          </a:p>
        </p:txBody>
      </p:sp>
      <p:pic>
        <p:nvPicPr>
          <p:cNvPr id="120838" name="Picture 6" descr="ma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838200"/>
            <a:ext cx="5791200" cy="5753100"/>
          </a:xfrm>
          <a:prstGeom prst="rect">
            <a:avLst/>
          </a:prstGeom>
          <a:noFill/>
        </p:spPr>
      </p:pic>
      <p:sp>
        <p:nvSpPr>
          <p:cNvPr id="120839" name="AutoShape 7"/>
          <p:cNvSpPr>
            <a:spLocks noChangeArrowheads="1"/>
          </p:cNvSpPr>
          <p:nvPr/>
        </p:nvSpPr>
        <p:spPr bwMode="auto">
          <a:xfrm>
            <a:off x="3048000" y="4648200"/>
            <a:ext cx="457200" cy="3810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3950</TotalTime>
  <Words>109</Words>
  <Application>Microsoft Office PowerPoint</Application>
  <PresentationFormat>On-screen Show (4:3)</PresentationFormat>
  <Paragraphs>44</Paragraphs>
  <Slides>33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Foundry</vt:lpstr>
      <vt:lpstr>Photo Editor Photo</vt:lpstr>
      <vt:lpstr>   APWH Period 4: Global Interactions,  c. 1450 to 1750 Textbook Part IV: The Early Modern Period, 1450-1750: The World Shrinks . </vt:lpstr>
      <vt:lpstr>The West’s First Outreach: Maritime Power</vt:lpstr>
      <vt:lpstr>16th Century Spanish and Portuguese Expeditions</vt:lpstr>
      <vt:lpstr>Prince Henry “The Navigator”  1394-1460</vt:lpstr>
      <vt:lpstr>Bartholomew Dias  c. 1450-1500</vt:lpstr>
      <vt:lpstr>Dias’ Voyage Rounding  Cape of Good Hope</vt:lpstr>
      <vt:lpstr>Bartholomew Dias Rounding the Cape of Good Hope</vt:lpstr>
      <vt:lpstr>Vasco da Gama  c. 1469-1524</vt:lpstr>
      <vt:lpstr>Calicut, India</vt:lpstr>
      <vt:lpstr>Christopher Columbus c. 1451-1506 </vt:lpstr>
      <vt:lpstr>Columbus’ First Voyage Route</vt:lpstr>
      <vt:lpstr>Santa Maria Replica</vt:lpstr>
      <vt:lpstr>Columbus lands in the New World</vt:lpstr>
      <vt:lpstr>Line of Demarcation</vt:lpstr>
      <vt:lpstr>Amerigo Vespucci  1454-1512</vt:lpstr>
      <vt:lpstr>Ferdinand Magellan  1480-1521</vt:lpstr>
      <vt:lpstr>Slide 17</vt:lpstr>
      <vt:lpstr>Spanish Empire</vt:lpstr>
      <vt:lpstr>Slide 19</vt:lpstr>
      <vt:lpstr>European Colonial Holdings</vt:lpstr>
      <vt:lpstr>Henry Hudson  c. 1570-1611</vt:lpstr>
      <vt:lpstr>Toward a World Economy</vt:lpstr>
      <vt:lpstr>Slide 23</vt:lpstr>
      <vt:lpstr>Slide 24</vt:lpstr>
      <vt:lpstr>Slide 25</vt:lpstr>
      <vt:lpstr>Battle of Lepanto - 1571</vt:lpstr>
      <vt:lpstr>Slide 27</vt:lpstr>
      <vt:lpstr>Slide 28</vt:lpstr>
      <vt:lpstr>Colonial Expansion</vt:lpstr>
      <vt:lpstr>European Colonial Holdings</vt:lpstr>
      <vt:lpstr>Vasco Nùñez de Balboa  1475-1519</vt:lpstr>
      <vt:lpstr>Hernán Cortés  1485-1547</vt:lpstr>
      <vt:lpstr>Francisco Pizarro  1475-1541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I: Origins –  From Hunting and Gathering to Civilizations, 2.5 Million-1000 B.C.E</dc:title>
  <dc:creator>David Adkins</dc:creator>
  <cp:lastModifiedBy>Ashley Adkins</cp:lastModifiedBy>
  <cp:revision>360</cp:revision>
  <dcterms:created xsi:type="dcterms:W3CDTF">2009-12-28T19:32:42Z</dcterms:created>
  <dcterms:modified xsi:type="dcterms:W3CDTF">2013-02-25T16:34:47Z</dcterms:modified>
</cp:coreProperties>
</file>