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313" r:id="rId2"/>
    <p:sldId id="283" r:id="rId3"/>
    <p:sldId id="317" r:id="rId4"/>
    <p:sldId id="318" r:id="rId5"/>
    <p:sldId id="263" r:id="rId6"/>
    <p:sldId id="314" r:id="rId7"/>
    <p:sldId id="265" r:id="rId8"/>
    <p:sldId id="320" r:id="rId9"/>
    <p:sldId id="319" r:id="rId10"/>
    <p:sldId id="284" r:id="rId11"/>
    <p:sldId id="285" r:id="rId12"/>
    <p:sldId id="321" r:id="rId13"/>
    <p:sldId id="322" r:id="rId14"/>
    <p:sldId id="286" r:id="rId15"/>
    <p:sldId id="288" r:id="rId16"/>
    <p:sldId id="289" r:id="rId17"/>
    <p:sldId id="291" r:id="rId18"/>
    <p:sldId id="315" r:id="rId19"/>
    <p:sldId id="287" r:id="rId20"/>
    <p:sldId id="292" r:id="rId21"/>
    <p:sldId id="293" r:id="rId22"/>
    <p:sldId id="323" r:id="rId23"/>
    <p:sldId id="290" r:id="rId24"/>
    <p:sldId id="294" r:id="rId25"/>
    <p:sldId id="324" r:id="rId26"/>
    <p:sldId id="296" r:id="rId27"/>
    <p:sldId id="325" r:id="rId28"/>
    <p:sldId id="326" r:id="rId29"/>
    <p:sldId id="298" r:id="rId30"/>
    <p:sldId id="297" r:id="rId31"/>
    <p:sldId id="299" r:id="rId32"/>
    <p:sldId id="327" r:id="rId33"/>
    <p:sldId id="303" r:id="rId34"/>
    <p:sldId id="300" r:id="rId35"/>
    <p:sldId id="301" r:id="rId36"/>
    <p:sldId id="302" r:id="rId37"/>
    <p:sldId id="304" r:id="rId38"/>
    <p:sldId id="329" r:id="rId39"/>
    <p:sldId id="328" r:id="rId40"/>
    <p:sldId id="312" r:id="rId41"/>
    <p:sldId id="331" r:id="rId42"/>
    <p:sldId id="306" r:id="rId43"/>
    <p:sldId id="330" r:id="rId44"/>
    <p:sldId id="307" r:id="rId45"/>
    <p:sldId id="308" r:id="rId46"/>
    <p:sldId id="310" r:id="rId47"/>
    <p:sldId id="311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>
        <p:scale>
          <a:sx n="60" d="100"/>
          <a:sy n="60" d="100"/>
        </p:scale>
        <p:origin x="-13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7BD7-5C35-4E03-91EB-68A6F660C858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0CC0-048A-4C89-A6B5-09296E0E6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D0A09-0D4E-47A1-9901-B31F8AD8E4A8}" type="slidenum">
              <a:rPr lang="en-US"/>
              <a:pPr/>
              <a:t>47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Fran%C3%A7ois-Louis_Dejuinne_(1786-1844)_-_Clovis_roi_des_Francs_(465-511)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f/fb/Saint_Francis_of_Assisi_by_Jusepe_de_Ribera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f/fd/Simone_Martini_047.jpg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commons/2/2c/Gregory_VII.jpg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pload.wikimedia.org/wikipedia/commons/8/82/Abelard_and_Heloise.jpeg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en/e/e6/Bernard_of_Clairvaux_-_Gutenburg_-_13206.jpg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8/8a/Roger-bacon-statu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hyperlink" Target="http://upload.wikimedia.org/wikipedia/commons/b/bd/Roger_Bacon_optics01.jp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upload.wikimedia.org/wikipedia/commons/a/a4/NotreDameDeParis.jpg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209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APWH Period 3: Regional and Transregional Interactions, c. 600 CE to c. 1450</a:t>
            </a:r>
            <a:br>
              <a:rPr lang="en-US" sz="2800" b="1" dirty="0" smtClean="0"/>
            </a:br>
            <a:r>
              <a:rPr lang="en-US" sz="2800" b="1" dirty="0" smtClean="0"/>
              <a:t>Textbook Part III: The Postclassical Period, </a:t>
            </a:r>
            <a:br>
              <a:rPr lang="en-US" sz="2800" b="1" dirty="0" smtClean="0"/>
            </a:br>
            <a:r>
              <a:rPr lang="en-US" sz="2800" b="1" dirty="0" smtClean="0"/>
              <a:t>New Faith and New Commerce:  </a:t>
            </a:r>
            <a:br>
              <a:rPr lang="en-US" sz="2800" b="1" dirty="0" smtClean="0"/>
            </a:br>
            <a:r>
              <a:rPr lang="en-US" sz="2800" b="1" dirty="0" smtClean="0"/>
              <a:t>500-1450 C.E. </a:t>
            </a:r>
            <a:r>
              <a:rPr lang="en-US" sz="2400" b="1" dirty="0" smtClean="0"/>
              <a:t>.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Chapter 10: A New Civilization Emerges in Western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53218"/>
            <a:ext cx="4724400" cy="4699782"/>
          </a:xfrm>
        </p:spPr>
        <p:txBody>
          <a:bodyPr/>
          <a:lstStyle/>
          <a:p>
            <a:pPr algn="ctr"/>
            <a:r>
              <a:rPr lang="en-US" dirty="0" smtClean="0"/>
              <a:t>Clovis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converted 496</a:t>
            </a:r>
            <a:endParaRPr lang="en-US" dirty="0"/>
          </a:p>
        </p:txBody>
      </p:sp>
      <p:pic>
        <p:nvPicPr>
          <p:cNvPr id="5122" name="Picture 2" descr="http://upload.wikimedia.org/wikipedia/commons/thumb/8/86/Fran%C3%A7ois-Louis_Dejuinne_%281786-1844%29_-_Clovis_roi_des_Francs_%28465-511%29.jpg/200px-Fran%C3%A7ois-Louis_Dejuinne_%281786-1844%29_-_Clovis_roi_des_Francs_%28465-511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02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3505200" cy="4038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Charles Martel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688-741</a:t>
            </a:r>
            <a:endParaRPr lang="en-US" dirty="0"/>
          </a:p>
        </p:txBody>
      </p:sp>
      <p:pic>
        <p:nvPicPr>
          <p:cNvPr id="4098" name="Picture 2" descr="http://www.nndb.com/people/874/000092598/charles-mart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211" y="-136525"/>
            <a:ext cx="5740789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Battle of Tours (Poitiers) 732 CE</a:t>
            </a:r>
            <a:endParaRPr lang="en-US" dirty="0"/>
          </a:p>
        </p:txBody>
      </p:sp>
      <p:pic>
        <p:nvPicPr>
          <p:cNvPr id="54274" name="Picture 2" descr="http://upload.wikimedia.org/wikipedia/commons/thumb/e/e7/Steuben_-_Bataille_de_Poitiers.png/300px-Steuben_-_Bataille_de_Poiti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454588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53218"/>
            <a:ext cx="3581400" cy="4242582"/>
          </a:xfrm>
        </p:spPr>
        <p:txBody>
          <a:bodyPr/>
          <a:lstStyle/>
          <a:p>
            <a:pPr algn="ctr"/>
            <a:r>
              <a:rPr lang="en-US" dirty="0" smtClean="0"/>
              <a:t>Carolingian Empire</a:t>
            </a:r>
            <a:br>
              <a:rPr lang="en-US" dirty="0" smtClean="0"/>
            </a:br>
            <a:r>
              <a:rPr lang="en-US" dirty="0" smtClean="0"/>
              <a:t>at its Height</a:t>
            </a:r>
            <a:endParaRPr lang="en-US" dirty="0"/>
          </a:p>
        </p:txBody>
      </p:sp>
      <p:pic>
        <p:nvPicPr>
          <p:cNvPr id="55298" name="Picture 2" descr="http://freepages.family.rootsweb.ancestry.com/~emty/Carolingian_Empir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6755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ncp.edu/home/rwb/charlemagne_coro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372" y="1524000"/>
            <a:ext cx="5209954" cy="5334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Charlemagne</a:t>
            </a:r>
            <a:br>
              <a:rPr lang="en-US" dirty="0" smtClean="0"/>
            </a:br>
            <a:r>
              <a:rPr lang="en-US" dirty="0" smtClean="0"/>
              <a:t>r. 800-814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720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AP Euro\European maps\map_files\Untitled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0"/>
            <a:ext cx="80375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AP Euro\European maps\map_files\Untitled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2765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uncp.edu/home/rwb/hanseatic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0920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143000"/>
            <a:ext cx="3810000" cy="3276600"/>
          </a:xfrm>
        </p:spPr>
        <p:txBody>
          <a:bodyPr/>
          <a:lstStyle/>
          <a:p>
            <a:pPr algn="ctr"/>
            <a:r>
              <a:rPr lang="en-US" dirty="0" smtClean="0"/>
              <a:t>William the Conqueror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1066-187</a:t>
            </a:r>
            <a:endParaRPr lang="en-US" dirty="0"/>
          </a:p>
        </p:txBody>
      </p:sp>
      <p:pic>
        <p:nvPicPr>
          <p:cNvPr id="2050" name="Picture 2" descr="http://www.lordalford.com/middleages/willi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34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Battle of Hastings – Bayeux Tapestry</a:t>
            </a:r>
            <a:endParaRPr lang="en-US" dirty="0"/>
          </a:p>
        </p:txBody>
      </p:sp>
      <p:pic>
        <p:nvPicPr>
          <p:cNvPr id="1028" name="Picture 4" descr="http://listverse.files.wordpress.com/2008/09/image-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871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914400"/>
            <a:ext cx="3276600" cy="3099582"/>
          </a:xfrm>
        </p:spPr>
        <p:txBody>
          <a:bodyPr/>
          <a:lstStyle/>
          <a:p>
            <a:pPr algn="ctr"/>
            <a:r>
              <a:rPr lang="en-US" dirty="0" smtClean="0"/>
              <a:t>William I’s Kingdom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(in red)</a:t>
            </a:r>
            <a:endParaRPr lang="en-US" dirty="0"/>
          </a:p>
        </p:txBody>
      </p:sp>
      <p:pic>
        <p:nvPicPr>
          <p:cNvPr id="27650" name="Picture 2" descr="http://www.btinternet.com/~timeref/will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213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53218"/>
            <a:ext cx="3962400" cy="2718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King John and the Magna </a:t>
            </a:r>
            <a:r>
              <a:rPr lang="en-US" dirty="0" err="1" smtClean="0"/>
              <a:t>Carta</a:t>
            </a:r>
            <a:endParaRPr lang="en-US" dirty="0"/>
          </a:p>
        </p:txBody>
      </p:sp>
      <p:pic>
        <p:nvPicPr>
          <p:cNvPr id="56322" name="Picture 2" descr="File:King John from De Rege Joha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6610" cy="4114800"/>
          </a:xfrm>
          <a:prstGeom prst="rect">
            <a:avLst/>
          </a:prstGeom>
          <a:noFill/>
        </p:spPr>
      </p:pic>
      <p:pic>
        <p:nvPicPr>
          <p:cNvPr id="56324" name="Picture 4" descr="File:Magna C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02684"/>
            <a:ext cx="5486400" cy="3655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AP Euro\European maps\map_files\Untitled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905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990600"/>
            <a:ext cx="3962400" cy="495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Pope Urban 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papacy 1088-1099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Calling the First Crusade</a:t>
            </a:r>
            <a:endParaRPr lang="en-US" dirty="0"/>
          </a:p>
        </p:txBody>
      </p:sp>
      <p:pic>
        <p:nvPicPr>
          <p:cNvPr id="1028" name="Picture 4" descr="http://hllappen.stu.cofc.edu/urbanii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477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 descr="File:CouncilofClermo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8" name="Picture 4" descr="File:CouncilofCler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53163"/>
            <a:ext cx="5943600" cy="691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Saladin (</a:t>
            </a:r>
            <a:r>
              <a:rPr lang="en-US" dirty="0" err="1" smtClean="0"/>
              <a:t>Salah</a:t>
            </a:r>
            <a:r>
              <a:rPr lang="en-US" dirty="0" smtClean="0"/>
              <a:t> al-Din)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9700" name="Picture 4" descr="http://www.traveladventures.org/continents/asia/images/kerak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4075"/>
            <a:ext cx="9144000" cy="600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Saladin’s Empire (in the Green)</a:t>
            </a:r>
            <a:endParaRPr lang="en-US" dirty="0"/>
          </a:p>
        </p:txBody>
      </p:sp>
      <p:pic>
        <p:nvPicPr>
          <p:cNvPr id="1026" name="Picture 2" descr="http://www.mideastweb.org/Middle-East-Encyclopedia/ayyubid_empir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696200" cy="5897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littlegreenfootballs.com/weblog/img/curiouslurker/2012/07/17/1000px-Ayyubid_Dynast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143000"/>
            <a:ext cx="3810000" cy="3276600"/>
          </a:xfrm>
        </p:spPr>
        <p:txBody>
          <a:bodyPr/>
          <a:lstStyle/>
          <a:p>
            <a:pPr algn="ctr"/>
            <a:r>
              <a:rPr lang="en-US" dirty="0" smtClean="0"/>
              <a:t>St. Francis of Assisi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1181-1226</a:t>
            </a:r>
            <a:endParaRPr lang="en-US" dirty="0"/>
          </a:p>
        </p:txBody>
      </p:sp>
      <p:pic>
        <p:nvPicPr>
          <p:cNvPr id="31746" name="Picture 2" descr="File:Saint Francis of Assisi by Jusepe de Rib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4512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logs.discovermagazine.com/gnxp/files/2012/01/800px-Invasions_of_the_Roman_Empi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28600"/>
            <a:ext cx="914399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143000"/>
            <a:ext cx="3810000" cy="3276600"/>
          </a:xfrm>
        </p:spPr>
        <p:txBody>
          <a:bodyPr/>
          <a:lstStyle/>
          <a:p>
            <a:pPr algn="ctr"/>
            <a:r>
              <a:rPr lang="en-US" dirty="0" smtClean="0"/>
              <a:t>St. Claire of Assisi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1194-1253</a:t>
            </a:r>
            <a:endParaRPr lang="en-US" dirty="0"/>
          </a:p>
        </p:txBody>
      </p:sp>
      <p:pic>
        <p:nvPicPr>
          <p:cNvPr id="32770" name="Picture 2" descr="File:Simone Martini 0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6329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143000"/>
            <a:ext cx="5105400" cy="3276600"/>
          </a:xfrm>
        </p:spPr>
        <p:txBody>
          <a:bodyPr/>
          <a:lstStyle/>
          <a:p>
            <a:pPr algn="ctr"/>
            <a:r>
              <a:rPr lang="en-US" dirty="0" smtClean="0"/>
              <a:t>Pope Gregory VII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papacy 1073-1085</a:t>
            </a:r>
            <a:endParaRPr lang="en-US" sz="4000" dirty="0"/>
          </a:p>
        </p:txBody>
      </p:sp>
      <p:pic>
        <p:nvPicPr>
          <p:cNvPr id="33794" name="Picture 2" descr="File:Gregory V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962400" cy="7501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Henry IV, HRE, Begs Forgiveness</a:t>
            </a:r>
            <a:endParaRPr lang="en-US" dirty="0"/>
          </a:p>
        </p:txBody>
      </p:sp>
      <p:pic>
        <p:nvPicPr>
          <p:cNvPr id="59394" name="Picture 2" descr="File:Canossa-th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08741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Western Culture in the Postclassical Era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53218"/>
            <a:ext cx="3962400" cy="5537982"/>
          </a:xfrm>
        </p:spPr>
        <p:txBody>
          <a:bodyPr/>
          <a:lstStyle/>
          <a:p>
            <a:pPr algn="ctr"/>
            <a:r>
              <a:rPr lang="en-US" dirty="0" smtClean="0"/>
              <a:t>Peter Abelard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(w/ Heloise)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1029-1142</a:t>
            </a:r>
            <a:endParaRPr lang="en-US" dirty="0"/>
          </a:p>
        </p:txBody>
      </p:sp>
      <p:pic>
        <p:nvPicPr>
          <p:cNvPr id="1026" name="Picture 2" descr="File:Abelard and Helois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554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3581400" cy="4267200"/>
          </a:xfrm>
        </p:spPr>
        <p:txBody>
          <a:bodyPr/>
          <a:lstStyle/>
          <a:p>
            <a:pPr algn="ctr"/>
            <a:r>
              <a:rPr lang="en-US" dirty="0" smtClean="0"/>
              <a:t>St. Bernard of Clairvaux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1090-1153</a:t>
            </a:r>
            <a:endParaRPr lang="en-US" dirty="0"/>
          </a:p>
        </p:txBody>
      </p:sp>
      <p:pic>
        <p:nvPicPr>
          <p:cNvPr id="34818" name="Picture 2" descr="File:Bernard of Clairvaux - Gutenburg - 132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968" y="152400"/>
            <a:ext cx="5398008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4343400" cy="3175782"/>
          </a:xfrm>
        </p:spPr>
        <p:txBody>
          <a:bodyPr/>
          <a:lstStyle/>
          <a:p>
            <a:pPr algn="ctr"/>
            <a:r>
              <a:rPr lang="en-US" dirty="0" smtClean="0"/>
              <a:t>St. Thomas Aquinas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1225-1274</a:t>
            </a:r>
            <a:endParaRPr lang="en-US" dirty="0"/>
          </a:p>
        </p:txBody>
      </p:sp>
      <p:pic>
        <p:nvPicPr>
          <p:cNvPr id="18434" name="Picture 2" descr="http://euthanasia.procon.org/files/euth%20images/st-thomas-aqu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0"/>
            <a:ext cx="45005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Roger Bacon    c. 1214-1294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5842" name="Picture 2" descr="File:Roger-bacon-stat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541" y="1066800"/>
            <a:ext cx="5839460" cy="5791200"/>
          </a:xfrm>
          <a:prstGeom prst="rect">
            <a:avLst/>
          </a:prstGeom>
          <a:noFill/>
        </p:spPr>
      </p:pic>
      <p:pic>
        <p:nvPicPr>
          <p:cNvPr id="35844" name="Picture 4" descr="File:Roger Bacon optics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438" y="1066800"/>
            <a:ext cx="2929438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3200400" cy="4471182"/>
          </a:xfrm>
        </p:spPr>
        <p:txBody>
          <a:bodyPr/>
          <a:lstStyle/>
          <a:p>
            <a:pPr algn="ctr"/>
            <a:r>
              <a:rPr lang="en-US" dirty="0" smtClean="0"/>
              <a:t>Geoffrey Chaucer</a:t>
            </a:r>
            <a:endParaRPr lang="en-US" dirty="0"/>
          </a:p>
        </p:txBody>
      </p:sp>
      <p:pic>
        <p:nvPicPr>
          <p:cNvPr id="61442" name="Picture 2" descr="File:Geoffrey Chaucer (17th century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724" y="0"/>
            <a:ext cx="54622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Medieval Art</a:t>
            </a:r>
            <a:br>
              <a:rPr lang="en-US" dirty="0" smtClean="0"/>
            </a:br>
            <a:r>
              <a:rPr lang="en-US" dirty="0" smtClean="0"/>
              <a:t>More stylized           More Natural</a:t>
            </a:r>
            <a:endParaRPr lang="en-US" dirty="0"/>
          </a:p>
        </p:txBody>
      </p:sp>
      <p:pic>
        <p:nvPicPr>
          <p:cNvPr id="1026" name="Picture 2" descr="http://s3.media.squarespace.com/production/1074073/12656271/wp-content/uploads/2010/11/medieval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674847" cy="3810000"/>
          </a:xfrm>
          <a:prstGeom prst="rect">
            <a:avLst/>
          </a:prstGeom>
          <a:noFill/>
        </p:spPr>
      </p:pic>
      <p:pic>
        <p:nvPicPr>
          <p:cNvPr id="1028" name="Picture 4" descr="http://www.suburbanbanshee.net/images/depositionGerardDav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1447800"/>
            <a:ext cx="4419601" cy="4591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ancientweb.org/images/explore/Italy_Barbarian_Kingd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28893"/>
            <a:ext cx="8305800" cy="6886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53218"/>
            <a:ext cx="3810000" cy="3937782"/>
          </a:xfrm>
        </p:spPr>
        <p:txBody>
          <a:bodyPr/>
          <a:lstStyle/>
          <a:p>
            <a:pPr algn="ctr"/>
            <a:r>
              <a:rPr lang="en-US" dirty="0" smtClean="0"/>
              <a:t>Gothic Architecture</a:t>
            </a:r>
            <a:endParaRPr lang="en-US" dirty="0"/>
          </a:p>
        </p:txBody>
      </p:sp>
      <p:pic>
        <p:nvPicPr>
          <p:cNvPr id="1028" name="Picture 4" descr="File:NotreDameDePa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635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209800"/>
            <a:ext cx="3733800" cy="2185182"/>
          </a:xfrm>
        </p:spPr>
        <p:txBody>
          <a:bodyPr/>
          <a:lstStyle/>
          <a:p>
            <a:pPr algn="ctr"/>
            <a:r>
              <a:rPr lang="en-US" i="1" dirty="0" smtClean="0"/>
              <a:t>Beowulf</a:t>
            </a:r>
            <a:endParaRPr lang="en-US" i="1" dirty="0"/>
          </a:p>
        </p:txBody>
      </p:sp>
      <p:pic>
        <p:nvPicPr>
          <p:cNvPr id="1026" name="Picture 2" descr="File:BLBeowu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5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Changing Economic and Social Forms in the Postclassical Era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uncp.edu/home/rwb/hanseatic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0920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Hanseatic League</a:t>
            </a:r>
            <a:endParaRPr lang="en-US" dirty="0"/>
          </a:p>
        </p:txBody>
      </p:sp>
      <p:pic>
        <p:nvPicPr>
          <p:cNvPr id="1026" name="Picture 2" descr="http://www.nba.fi/kuvat_iso/9e67369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98414"/>
            <a:ext cx="8686800" cy="5259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Decline of the Medieval Synthesis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ocuments and Settings\Adkins Family\My Documents\Ashley School\AP Euro\European maps\map_files\Untitled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7163" cy="6900863"/>
          </a:xfrm>
          <a:prstGeom prst="rect">
            <a:avLst/>
          </a:prstGeom>
          <a:noFill/>
        </p:spPr>
      </p:pic>
      <p:pic>
        <p:nvPicPr>
          <p:cNvPr id="43012" name="Picture 4" descr="http://www.kellymoore.net/images/396px-Joan_of_arc_miniature_gra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1162050"/>
            <a:ext cx="3762375" cy="569595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Joan of Arc</a:t>
            </a:r>
            <a:br>
              <a:rPr lang="en-US" sz="3000" dirty="0" smtClean="0"/>
            </a:br>
            <a:r>
              <a:rPr lang="en-US" sz="3000" dirty="0" smtClean="0"/>
              <a:t>1412-1431</a:t>
            </a:r>
            <a:endParaRPr lang="en-US" sz="3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plague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143000" y="-381000"/>
            <a:ext cx="11201400" cy="812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D:\Documents and Settings\Adkins Family\My Documents\Ashley School\AP Euro\European maps\map_files\Untitled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155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Stages of Postclassical Development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Four Seasons for a Serf</a:t>
            </a:r>
            <a:endParaRPr lang="en-US" dirty="0"/>
          </a:p>
        </p:txBody>
      </p:sp>
      <p:pic>
        <p:nvPicPr>
          <p:cNvPr id="1026" name="Picture 2" descr="http://www.clemson.edu/caah/history/FacultyPages/PamMack/lec122/med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58751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Moldboard </a:t>
            </a:r>
            <a:endParaRPr lang="en-US" dirty="0"/>
          </a:p>
        </p:txBody>
      </p:sp>
      <p:pic>
        <p:nvPicPr>
          <p:cNvPr id="17410" name="Picture 2" descr="http://upload.wikimedia.org/wikipedia/commons/9/95/Ploughmen_Fac_simile_of_a_Miniature_in_a_very_ancient_Anglo_Saxon_Manuscript_published_by_Shaw_with_legend_God_Spede_ye_Plough_and_send_us_Korne_en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382796" cy="630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Three-field System</a:t>
            </a:r>
            <a:endParaRPr lang="en-US" dirty="0"/>
          </a:p>
        </p:txBody>
      </p:sp>
      <p:pic>
        <p:nvPicPr>
          <p:cNvPr id="53250" name="Picture 2" descr="http://mcchalsclasses.wikispaces.com/file/view/wiki2.jpg/179205611/wi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91400" cy="5173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Medieval Monastery</a:t>
            </a:r>
            <a:endParaRPr lang="en-US" dirty="0"/>
          </a:p>
        </p:txBody>
      </p:sp>
      <p:pic>
        <p:nvPicPr>
          <p:cNvPr id="52226" name="Picture 2" descr="http://travel-in-romania.com/blog/wp-content/uploads/2009/04/putna_m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391400" cy="527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2792</TotalTime>
  <Words>138</Words>
  <Application>Microsoft Office PowerPoint</Application>
  <PresentationFormat>On-screen Show (4:3)</PresentationFormat>
  <Paragraphs>38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Foundry</vt:lpstr>
      <vt:lpstr>   APWH Period 3: Regional and Transregional Interactions, c. 600 CE to c. 1450 Textbook Part III: The Postclassical Period,  New Faith and New Commerce:   500-1450 C.E. . </vt:lpstr>
      <vt:lpstr>Introduction</vt:lpstr>
      <vt:lpstr>Slide 3</vt:lpstr>
      <vt:lpstr>Slide 4</vt:lpstr>
      <vt:lpstr>Stages of Postclassical Development</vt:lpstr>
      <vt:lpstr>The Four Seasons for a Serf</vt:lpstr>
      <vt:lpstr>Moldboard </vt:lpstr>
      <vt:lpstr>Three-field System</vt:lpstr>
      <vt:lpstr>Medieval Monastery</vt:lpstr>
      <vt:lpstr>Clovis  converted 496</vt:lpstr>
      <vt:lpstr>Charles Martel  688-741</vt:lpstr>
      <vt:lpstr>Battle of Tours (Poitiers) 732 CE</vt:lpstr>
      <vt:lpstr>Carolingian Empire at its Height</vt:lpstr>
      <vt:lpstr>Charlemagne r. 800-814</vt:lpstr>
      <vt:lpstr>Slide 15</vt:lpstr>
      <vt:lpstr>Slide 16</vt:lpstr>
      <vt:lpstr>Slide 17</vt:lpstr>
      <vt:lpstr>Slide 18</vt:lpstr>
      <vt:lpstr>William the Conqueror  r. 1066-187</vt:lpstr>
      <vt:lpstr>Battle of Hastings – Bayeux Tapestry</vt:lpstr>
      <vt:lpstr>William I’s Kingdom  (in red)</vt:lpstr>
      <vt:lpstr>King John and the Magna Carta</vt:lpstr>
      <vt:lpstr>Slide 23</vt:lpstr>
      <vt:lpstr>Pope Urban II  papacy 1088-1099  Calling the First Crusade</vt:lpstr>
      <vt:lpstr>Slide 25</vt:lpstr>
      <vt:lpstr>Saladin (Salah al-Din) </vt:lpstr>
      <vt:lpstr>Saladin’s Empire (in the Green)</vt:lpstr>
      <vt:lpstr>Slide 28</vt:lpstr>
      <vt:lpstr>St. Francis of Assisi  c. 1181-1226</vt:lpstr>
      <vt:lpstr>St. Claire of Assisi  1194-1253</vt:lpstr>
      <vt:lpstr>Pope Gregory VII  papacy 1073-1085</vt:lpstr>
      <vt:lpstr>Henry IV, HRE, Begs Forgiveness</vt:lpstr>
      <vt:lpstr>Western Culture in the Postclassical Era</vt:lpstr>
      <vt:lpstr>Peter Abelard  (w/ Heloise)  1029-1142</vt:lpstr>
      <vt:lpstr>St. Bernard of Clairvaux  1090-1153</vt:lpstr>
      <vt:lpstr>St. Thomas Aquinas  1225-1274</vt:lpstr>
      <vt:lpstr>    Roger Bacon    c. 1214-1294  </vt:lpstr>
      <vt:lpstr>Geoffrey Chaucer</vt:lpstr>
      <vt:lpstr>Medieval Art More stylized           More Natural</vt:lpstr>
      <vt:lpstr>Gothic Architecture</vt:lpstr>
      <vt:lpstr>Beowulf</vt:lpstr>
      <vt:lpstr>Changing Economic and Social Forms in the Postclassical Era</vt:lpstr>
      <vt:lpstr>Slide 43</vt:lpstr>
      <vt:lpstr>Hanseatic League</vt:lpstr>
      <vt:lpstr>The Decline of the Medieval Synthesis</vt:lpstr>
      <vt:lpstr>Joan of Arc 1412-1431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252</cp:revision>
  <dcterms:created xsi:type="dcterms:W3CDTF">2009-12-28T19:32:42Z</dcterms:created>
  <dcterms:modified xsi:type="dcterms:W3CDTF">2013-02-05T16:33:50Z</dcterms:modified>
</cp:coreProperties>
</file>