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43"/>
  </p:notesMasterIdLst>
  <p:handoutMasterIdLst>
    <p:handoutMasterId r:id="rId44"/>
  </p:handout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60" r:id="rId34"/>
    <p:sldId id="359" r:id="rId35"/>
    <p:sldId id="361" r:id="rId36"/>
    <p:sldId id="362" r:id="rId37"/>
    <p:sldId id="363" r:id="rId38"/>
    <p:sldId id="364" r:id="rId39"/>
    <p:sldId id="365" r:id="rId40"/>
    <p:sldId id="366" r:id="rId41"/>
    <p:sldId id="36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2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BBF7B-F3A9-45F6-9091-906AD2B9494E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FDBEF-F6E1-4469-801D-B4A6BA297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74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3A74C90-1738-4BC7-B890-457AF7464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F90E8-5E2D-4FEC-A990-B5C94777CDDB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7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A2841-4292-4D41-8090-5FBDD43BAA8F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BC318-4B26-49A3-B173-CCE98E43790A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36DD1D-FB7F-492C-8E11-F5DB172A55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62E4-88FD-4934-B1DE-473B0F4A8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B37B5-090E-48B5-87D2-23DBEFFC8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B848C-B916-430B-BBB2-B6C2A3684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187EDB-C60A-4B7D-90F8-E8D217D6E4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9FAC91-04DA-4C1F-A4CB-F0EB52A72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E0FF820-EA0A-4F75-97C3-873ED85EA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DB1DBD-8396-4069-A9FE-1FD4DDF21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912B6-6900-4EE1-8FCD-6FAAEA521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FD6E5C-F90E-49DD-A3F1-A810640FF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6456DD-08B0-462D-91BA-E78462D7C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7DC6D4-86C7-4745-97FB-5EA0B573D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971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Atlantic Slave Trade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flatrock.org.nz/static/frontpage/assets/history/slave_destina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821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11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7947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Slave Trade’s Effects on African Societies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asalle.edu/~mcinneshin/344/wk05/images/Africa-between-the-15th-and-17th-cen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144" y="0"/>
            <a:ext cx="4649856" cy="7467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218"/>
            <a:ext cx="3962400" cy="4623582"/>
          </a:xfrm>
        </p:spPr>
        <p:txBody>
          <a:bodyPr/>
          <a:lstStyle/>
          <a:p>
            <a:pPr algn="ctr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-17</a:t>
            </a:r>
            <a:r>
              <a:rPr lang="en-US" baseline="30000" dirty="0" smtClean="0"/>
              <a:t>th</a:t>
            </a:r>
            <a:r>
              <a:rPr lang="en-US" dirty="0" smtClean="0"/>
              <a:t> Century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0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museum.org/toah/art/hg/detail/hg_09s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81000" y="1905000"/>
            <a:ext cx="27432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3505200"/>
            <a:ext cx="1752600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3505200"/>
            <a:ext cx="17526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2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Osei</a:t>
            </a:r>
            <a:r>
              <a:rPr lang="en-US" dirty="0" smtClean="0"/>
              <a:t> Tutu I        r. 1701-1717</a:t>
            </a:r>
            <a:endParaRPr lang="en-US" dirty="0"/>
          </a:p>
        </p:txBody>
      </p:sp>
      <p:pic>
        <p:nvPicPr>
          <p:cNvPr id="5122" name="Picture 2" descr="http://i210.photobucket.com/albums/bb141/sekhemm999/OseiKofiTu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680128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5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The Golden Stool – Seat of power and believed to be soul of Asante nation, living, dead and yet to be born</a:t>
            </a:r>
          </a:p>
        </p:txBody>
      </p:sp>
      <p:pic>
        <p:nvPicPr>
          <p:cNvPr id="21507" name="Picture 2" descr="http://madamepickwickartblog.com/wp-content/uploads/2012/06/ashan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31938"/>
            <a:ext cx="678180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51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Asante Warrior Pistol</a:t>
            </a:r>
          </a:p>
        </p:txBody>
      </p:sp>
      <p:pic>
        <p:nvPicPr>
          <p:cNvPr id="22531" name="Picture 2" descr="http://www.forensicfashion.com/files/1823AsanteWarriorPistol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21861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014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3432175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Asante Gold Mask</a:t>
            </a:r>
          </a:p>
        </p:txBody>
      </p:sp>
      <p:pic>
        <p:nvPicPr>
          <p:cNvPr id="23555" name="Picture 2" descr="http://images.suite101.com/2705751_com_ashantee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925" y="0"/>
            <a:ext cx="542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61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Traditional Asante Yam Harvest Festival as captured by European artists</a:t>
            </a:r>
            <a:endParaRPr lang="en-US" sz="3200" dirty="0"/>
          </a:p>
        </p:txBody>
      </p:sp>
      <p:pic>
        <p:nvPicPr>
          <p:cNvPr id="39938" name="Picture 2" descr="http://www.pitt.edu/~natrooms/africa/T3c_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18231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00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museum.org/toah/art/hg/detail/hg_09s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81000" y="1905000"/>
            <a:ext cx="27432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3505200"/>
            <a:ext cx="1752600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3505200"/>
            <a:ext cx="17526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6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0"/>
            <a:ext cx="7171765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5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Fulani Peoples form </a:t>
            </a:r>
            <a:r>
              <a:rPr lang="en-US" dirty="0" err="1" smtClean="0"/>
              <a:t>Sokoto</a:t>
            </a:r>
            <a:endParaRPr lang="en-US" dirty="0"/>
          </a:p>
        </p:txBody>
      </p:sp>
      <p:pic>
        <p:nvPicPr>
          <p:cNvPr id="43010" name="Picture 2" descr="http://www.joshuaproject.net/profiles/maps/m19093_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93789"/>
            <a:ext cx="7315200" cy="5264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28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White Settlers and Africans in Southern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80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Boer Trekkers</a:t>
            </a:r>
          </a:p>
        </p:txBody>
      </p:sp>
      <p:pic>
        <p:nvPicPr>
          <p:cNvPr id="24579" name="Picture 2" descr="File:TrekBoers crossing the Kar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650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40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4075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Great Trek</a:t>
            </a:r>
          </a:p>
        </p:txBody>
      </p:sp>
      <p:pic>
        <p:nvPicPr>
          <p:cNvPr id="25603" name="Picture 2" descr="http://upload.wikimedia.org/wikipedia/commons/thumb/f/f1/Trekboer_migration_map.png/400px-Trekboer_migr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1216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8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4075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Rise of Zulu Kingdom</a:t>
            </a:r>
          </a:p>
        </p:txBody>
      </p:sp>
      <p:pic>
        <p:nvPicPr>
          <p:cNvPr id="26627" name="Picture 2" descr="http://www.palgrave.com/history/shillington/resources/maps/Map18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244013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682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270375" cy="441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Sketch of </a:t>
            </a:r>
            <a:br>
              <a:rPr lang="en-US" dirty="0" smtClean="0"/>
            </a:br>
            <a:r>
              <a:rPr lang="en-US" dirty="0" smtClean="0"/>
              <a:t>Shaka Zulu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r.1816-1828</a:t>
            </a:r>
          </a:p>
        </p:txBody>
      </p:sp>
      <p:pic>
        <p:nvPicPr>
          <p:cNvPr id="27651" name="Picture 2" descr="File:KingSh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0"/>
            <a:ext cx="4224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209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algrave.com/history/shillington/resources/maps/Map18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096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tribalmania.com/images/zulu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0"/>
            <a:ext cx="6700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2438400" cy="464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Zulu Weapons</a:t>
            </a:r>
          </a:p>
        </p:txBody>
      </p:sp>
    </p:spTree>
    <p:extLst>
      <p:ext uri="{BB962C8B-B14F-4D97-AF65-F5344CB8AC3E}">
        <p14:creationId xmlns:p14="http://schemas.microsoft.com/office/powerpoint/2010/main" val="27487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407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Zulu battles with Europeans</a:t>
            </a:r>
          </a:p>
        </p:txBody>
      </p:sp>
      <p:pic>
        <p:nvPicPr>
          <p:cNvPr id="30723" name="Picture 2" descr="File:Zuluattackgu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2538"/>
            <a:ext cx="899160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52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49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Swazi State and Lesotho</a:t>
            </a:r>
            <a:endParaRPr lang="en-US" dirty="0"/>
          </a:p>
        </p:txBody>
      </p:sp>
      <p:pic>
        <p:nvPicPr>
          <p:cNvPr id="44034" name="Picture 2" descr="http://www.afrilux.co.za/images/maps/south_africa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07287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5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429000" cy="4928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Nzinga</a:t>
            </a:r>
            <a:r>
              <a:rPr lang="en-US" dirty="0" smtClean="0"/>
              <a:t> </a:t>
            </a:r>
            <a:r>
              <a:rPr lang="en-US" dirty="0" err="1" smtClean="0"/>
              <a:t>Mvemba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Portuguese: Alfonso 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1509-1542 or 1543</a:t>
            </a:r>
            <a:endParaRPr lang="en-US" dirty="0"/>
          </a:p>
        </p:txBody>
      </p:sp>
      <p:pic>
        <p:nvPicPr>
          <p:cNvPr id="3" name="Picture 6" descr="http://www.africafederation.net/Don%20Alvaro%20King%20of%20Kongo%20giving%20Audience%20to%20ye%20Dutch%20in%201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636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9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African Diaspora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42900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Suriname and Maroons</a:t>
            </a:r>
            <a:endParaRPr lang="en-US" dirty="0"/>
          </a:p>
        </p:txBody>
      </p:sp>
      <p:pic>
        <p:nvPicPr>
          <p:cNvPr id="52226" name="Picture 2" descr="File:SUR orthographic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238750" cy="5238750"/>
          </a:xfrm>
          <a:prstGeom prst="rect">
            <a:avLst/>
          </a:prstGeom>
          <a:noFill/>
        </p:spPr>
      </p:pic>
      <p:pic>
        <p:nvPicPr>
          <p:cNvPr id="52228" name="Picture 4" descr="File:Body of Maroon child brought before medicine man, 1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4191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666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3276600" cy="40139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William Wilberforce</a:t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British Abolitionist</a:t>
            </a:r>
            <a:endParaRPr lang="en-US" dirty="0"/>
          </a:p>
        </p:txBody>
      </p:sp>
      <p:pic>
        <p:nvPicPr>
          <p:cNvPr id="1026" name="Picture 2" descr="http://www.knowledgerush.com/wiki_image/5/54/William_Wilberfo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753" y="0"/>
            <a:ext cx="55342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Imperialism in Africa: </a:t>
            </a:r>
            <a:br>
              <a:rPr lang="en-US" dirty="0" smtClean="0"/>
            </a:br>
            <a:r>
              <a:rPr lang="en-US" dirty="0" smtClean="0"/>
              <a:t>Mid-Late 1800s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62400"/>
            <a:ext cx="9144000" cy="8526517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4800600"/>
            <a:ext cx="7772400" cy="1446550"/>
          </a:xfrm>
          <a:prstGeom prst="rect">
            <a:avLst/>
          </a:prstGeom>
          <a:solidFill>
            <a:srgbClr val="045F9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latin typeface="Times New Roman" pitchFamily="8" charset="0"/>
              </a:rPr>
              <a:t>Africa in 1830 – Prior to Imperialism</a:t>
            </a:r>
            <a:endParaRPr lang="en-US" sz="4400" b="1" dirty="0">
              <a:latin typeface="Times New Roman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Berlin Conference 1884-1885</a:t>
            </a:r>
            <a:endParaRPr lang="en-US" dirty="0"/>
          </a:p>
        </p:txBody>
      </p:sp>
      <p:pic>
        <p:nvPicPr>
          <p:cNvPr id="1026" name="Picture 2" descr="http://teacherweb.ftl.pinecrest.edu/snyderd/mwh/projects/mun-bc/wp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3673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8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fricafederation.net/Kongokonferen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491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 l="1443" t="3000" r="51715" b="2161"/>
          <a:stretch>
            <a:fillRect/>
          </a:stretch>
        </p:blipFill>
        <p:spPr bwMode="auto">
          <a:xfrm>
            <a:off x="0" y="533400"/>
            <a:ext cx="4447599" cy="60198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  <p:pic>
        <p:nvPicPr>
          <p:cNvPr id="3" name="Picture 5" descr="STEA"/>
          <p:cNvPicPr>
            <a:picLocks noChangeAspect="1" noChangeArrowheads="1"/>
          </p:cNvPicPr>
          <p:nvPr/>
        </p:nvPicPr>
        <p:blipFill>
          <a:blip r:embed="rId2" cstate="print"/>
          <a:srcRect l="51154" t="3000" r="1604" b="2040"/>
          <a:stretch>
            <a:fillRect/>
          </a:stretch>
        </p:blipFill>
        <p:spPr bwMode="auto">
          <a:xfrm>
            <a:off x="4648200" y="533400"/>
            <a:ext cx="4495800" cy="6040423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 of Isandhlwana </a:t>
            </a:r>
            <a:endParaRPr lang="en-US" dirty="0"/>
          </a:p>
        </p:txBody>
      </p:sp>
      <p:pic>
        <p:nvPicPr>
          <p:cNvPr id="1026" name="Picture 2" descr="File:Isandlw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727324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5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49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Boer Republics</a:t>
            </a:r>
            <a:endParaRPr lang="en-US" dirty="0"/>
          </a:p>
        </p:txBody>
      </p:sp>
      <p:pic>
        <p:nvPicPr>
          <p:cNvPr id="36866" name="Picture 2" descr="http://www.therightperspective.org/wp-content/uploads/2011/02/Boer_republ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77238"/>
            <a:ext cx="7239000" cy="6080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6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8915400" cy="8897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European influences on </a:t>
            </a:r>
            <a:r>
              <a:rPr lang="en-US" dirty="0" err="1" smtClean="0"/>
              <a:t>Kongo</a:t>
            </a:r>
            <a:endParaRPr lang="en-US" dirty="0"/>
          </a:p>
        </p:txBody>
      </p:sp>
      <p:pic>
        <p:nvPicPr>
          <p:cNvPr id="1028" name="Picture 4" descr="http://www.opposingdigits.com/congo/religiousartifactsa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9268313" cy="4267200"/>
          </a:xfrm>
          <a:prstGeom prst="rect">
            <a:avLst/>
          </a:prstGeom>
          <a:noFill/>
        </p:spPr>
      </p:pic>
      <p:pic>
        <p:nvPicPr>
          <p:cNvPr id="1026" name="Picture 2" descr="File:Kongo coat of a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1600200"/>
            <a:ext cx="3722744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0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3505200" cy="4013982"/>
          </a:xfrm>
        </p:spPr>
        <p:txBody>
          <a:bodyPr/>
          <a:lstStyle/>
          <a:p>
            <a:pPr algn="ctr"/>
            <a:r>
              <a:rPr lang="en-US" dirty="0" smtClean="0"/>
              <a:t>Cecil Rhodes</a:t>
            </a:r>
            <a:endParaRPr lang="en-US" dirty="0"/>
          </a:p>
        </p:txBody>
      </p:sp>
      <p:pic>
        <p:nvPicPr>
          <p:cNvPr id="1026" name="Picture 2" descr="http://www.nndb.com/people/844/000060664/cecil-rho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54332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4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53218"/>
            <a:ext cx="3200400" cy="1880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Boer Wars 1899-1902</a:t>
            </a:r>
            <a:endParaRPr lang="en-US" dirty="0"/>
          </a:p>
        </p:txBody>
      </p:sp>
      <p:pic>
        <p:nvPicPr>
          <p:cNvPr id="35842" name="Picture 2" descr="http://kieranmcmullen.files.wordpress.com/2012/10/australiantroopswithqf1pounderboer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15845" cy="4114800"/>
          </a:xfrm>
          <a:prstGeom prst="rect">
            <a:avLst/>
          </a:prstGeom>
          <a:noFill/>
        </p:spPr>
      </p:pic>
      <p:pic>
        <p:nvPicPr>
          <p:cNvPr id="35844" name="Picture 4" descr="http://rt.com/files/politics/russian/the-boer-war-and-the-russo-japanese-war/boer-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52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53218"/>
            <a:ext cx="5029200" cy="46235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European influence on African Art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 Benin monarch w/ European crown and collar</a:t>
            </a:r>
            <a:endParaRPr lang="en-US" sz="3600" dirty="0"/>
          </a:p>
        </p:txBody>
      </p:sp>
      <p:pic>
        <p:nvPicPr>
          <p:cNvPr id="32770" name="Picture 2" descr="African mask carved from ivory for the King of B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191000" cy="6697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34935" cy="2286000"/>
          </a:xfrm>
          <a:prstGeom prst="rect">
            <a:avLst/>
          </a:prstGeom>
          <a:noFill/>
          <a:ln w="254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Slave Trade Exports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r>
              <a:rPr lang="en-US" sz="4000"/>
              <a:t>Slave Transport from Interior Africa</a:t>
            </a:r>
          </a:p>
        </p:txBody>
      </p:sp>
      <p:pic>
        <p:nvPicPr>
          <p:cNvPr id="45064" name="Picture 8" descr="800px-AfricanSlavesTranspo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066800"/>
            <a:ext cx="8534400" cy="5486400"/>
          </a:xfrm>
          <a:ln/>
        </p:spPr>
      </p:pic>
    </p:spTree>
    <p:extLst>
      <p:ext uri="{BB962C8B-B14F-4D97-AF65-F5344CB8AC3E}">
        <p14:creationId xmlns:p14="http://schemas.microsoft.com/office/powerpoint/2010/main" val="13289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Triangle_trad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192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407px-Slave-trad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  <p:extLst>
      <p:ext uri="{BB962C8B-B14F-4D97-AF65-F5344CB8AC3E}">
        <p14:creationId xmlns:p14="http://schemas.microsoft.com/office/powerpoint/2010/main" val="17339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895</TotalTime>
  <Words>147</Words>
  <Application>Microsoft Office PowerPoint</Application>
  <PresentationFormat>On-screen Show (4:3)</PresentationFormat>
  <Paragraphs>35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Rockwell</vt:lpstr>
      <vt:lpstr>Times New Roman</vt:lpstr>
      <vt:lpstr>Wingdings 2</vt:lpstr>
      <vt:lpstr>Foundry</vt:lpstr>
      <vt:lpstr>The Atlantic Slave Trade  </vt:lpstr>
      <vt:lpstr>PowerPoint Presentation</vt:lpstr>
      <vt:lpstr>Nzinga Mvemba  Portuguese: Alfonso I  r. 1509-1542 or 1543</vt:lpstr>
      <vt:lpstr>European influences on Kongo</vt:lpstr>
      <vt:lpstr>European influence on African Art  A Benin monarch w/ European crown and collar</vt:lpstr>
      <vt:lpstr>Slave Trade Exports</vt:lpstr>
      <vt:lpstr>Slave Transport from Interior Africa</vt:lpstr>
      <vt:lpstr>PowerPoint Presentation</vt:lpstr>
      <vt:lpstr>PowerPoint Presentation</vt:lpstr>
      <vt:lpstr>PowerPoint Presentation</vt:lpstr>
      <vt:lpstr>The Slave Trade’s Effects on African Societies</vt:lpstr>
      <vt:lpstr>15th-17th Century Africa</vt:lpstr>
      <vt:lpstr>PowerPoint Presentation</vt:lpstr>
      <vt:lpstr>Osei Tutu I        r. 1701-1717</vt:lpstr>
      <vt:lpstr>The Golden Stool – Seat of power and believed to be soul of Asante nation, living, dead and yet to be born</vt:lpstr>
      <vt:lpstr>Asante Warrior Pistol</vt:lpstr>
      <vt:lpstr>Asante Gold Mask</vt:lpstr>
      <vt:lpstr>Traditional Asante Yam Harvest Festival as captured by European artists</vt:lpstr>
      <vt:lpstr>PowerPoint Presentation</vt:lpstr>
      <vt:lpstr>The Fulani Peoples form Sokoto</vt:lpstr>
      <vt:lpstr>White Settlers and Africans in Southern Africa</vt:lpstr>
      <vt:lpstr>Boer Trekkers</vt:lpstr>
      <vt:lpstr>The Great Trek</vt:lpstr>
      <vt:lpstr>Rise of Zulu Kingdom</vt:lpstr>
      <vt:lpstr>Sketch of  Shaka Zulu  r.1816-1828</vt:lpstr>
      <vt:lpstr>PowerPoint Presentation</vt:lpstr>
      <vt:lpstr>Zulu Weapons</vt:lpstr>
      <vt:lpstr>Zulu battles with Europeans</vt:lpstr>
      <vt:lpstr>Swazi State and Lesotho</vt:lpstr>
      <vt:lpstr>The African Diaspora</vt:lpstr>
      <vt:lpstr>Suriname and Maroons</vt:lpstr>
      <vt:lpstr>William Wilberforce  British Abolitionist</vt:lpstr>
      <vt:lpstr>Imperialism in Africa:  Mid-Late 1800s</vt:lpstr>
      <vt:lpstr>PowerPoint Presentation</vt:lpstr>
      <vt:lpstr>Berlin Conference 1884-1885</vt:lpstr>
      <vt:lpstr>PowerPoint Presentation</vt:lpstr>
      <vt:lpstr>PowerPoint Presentation</vt:lpstr>
      <vt:lpstr>Battle of Isandhlwana </vt:lpstr>
      <vt:lpstr>Boer Republics</vt:lpstr>
      <vt:lpstr>Cecil Rhodes</vt:lpstr>
      <vt:lpstr>Boer Wars 1899-1902</vt:lpstr>
    </vt:vector>
  </TitlesOfParts>
  <Company>LISD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and the Arrival of Islam</dc:title>
  <dc:creator>LISD</dc:creator>
  <cp:lastModifiedBy>Ashley Adkins</cp:lastModifiedBy>
  <cp:revision>76</cp:revision>
  <dcterms:created xsi:type="dcterms:W3CDTF">2008-09-23T20:49:11Z</dcterms:created>
  <dcterms:modified xsi:type="dcterms:W3CDTF">2016-04-28T17:20:23Z</dcterms:modified>
</cp:coreProperties>
</file>