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3" r:id="rId3"/>
    <p:sldId id="284" r:id="rId4"/>
    <p:sldId id="285" r:id="rId5"/>
    <p:sldId id="298" r:id="rId6"/>
    <p:sldId id="299" r:id="rId7"/>
    <p:sldId id="316" r:id="rId8"/>
    <p:sldId id="275" r:id="rId9"/>
    <p:sldId id="317" r:id="rId10"/>
    <p:sldId id="276" r:id="rId11"/>
    <p:sldId id="286" r:id="rId12"/>
    <p:sldId id="280" r:id="rId13"/>
    <p:sldId id="277" r:id="rId14"/>
    <p:sldId id="278" r:id="rId15"/>
    <p:sldId id="279" r:id="rId16"/>
    <p:sldId id="281" r:id="rId17"/>
    <p:sldId id="289" r:id="rId18"/>
    <p:sldId id="290" r:id="rId19"/>
    <p:sldId id="288" r:id="rId20"/>
    <p:sldId id="287" r:id="rId21"/>
    <p:sldId id="291" r:id="rId22"/>
    <p:sldId id="318" r:id="rId23"/>
    <p:sldId id="297" r:id="rId24"/>
    <p:sldId id="292" r:id="rId25"/>
    <p:sldId id="293" r:id="rId26"/>
    <p:sldId id="294" r:id="rId27"/>
    <p:sldId id="319" r:id="rId28"/>
    <p:sldId id="295" r:id="rId29"/>
    <p:sldId id="296" r:id="rId30"/>
    <p:sldId id="300" r:id="rId31"/>
    <p:sldId id="257" r:id="rId32"/>
    <p:sldId id="320" r:id="rId33"/>
    <p:sldId id="302" r:id="rId34"/>
    <p:sldId id="303" r:id="rId35"/>
    <p:sldId id="325" r:id="rId36"/>
    <p:sldId id="304" r:id="rId37"/>
    <p:sldId id="305" r:id="rId38"/>
    <p:sldId id="266" r:id="rId39"/>
    <p:sldId id="306" r:id="rId40"/>
    <p:sldId id="271" r:id="rId41"/>
    <p:sldId id="301" r:id="rId42"/>
    <p:sldId id="307" r:id="rId43"/>
    <p:sldId id="321" r:id="rId44"/>
    <p:sldId id="308" r:id="rId45"/>
    <p:sldId id="258" r:id="rId46"/>
    <p:sldId id="309" r:id="rId47"/>
    <p:sldId id="322" r:id="rId48"/>
    <p:sldId id="310" r:id="rId49"/>
    <p:sldId id="311" r:id="rId50"/>
    <p:sldId id="259" r:id="rId51"/>
    <p:sldId id="314" r:id="rId52"/>
    <p:sldId id="315" r:id="rId53"/>
    <p:sldId id="326" r:id="rId54"/>
    <p:sldId id="273" r:id="rId55"/>
    <p:sldId id="274" r:id="rId56"/>
    <p:sldId id="313" r:id="rId57"/>
    <p:sldId id="32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BBF7B-F3A9-45F6-9091-906AD2B9494E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DBEF-F6E1-4469-801D-B4A6BA297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3A74C90-1738-4BC7-B890-457AF7464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36DD1D-FB7F-492C-8E11-F5DB172A55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62E4-88FD-4934-B1DE-473B0F4A8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B37B5-090E-48B5-87D2-23DBEFFC8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B912BB-1FB6-4BD8-A925-F345F496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6BA940-CFFF-4589-BE2C-F8A183397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B848C-B916-430B-BBB2-B6C2A3684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187EDB-C60A-4B7D-90F8-E8D217D6E4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9FAC91-04DA-4C1F-A4CB-F0EB52A72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E0FF820-EA0A-4F75-97C3-873ED85EA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DB1DBD-8396-4069-A9FE-1FD4DDF21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8912B6-6900-4EE1-8FCD-6FAAEA521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FD6E5C-F90E-49DD-A3F1-A810640FF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6456DD-08B0-462D-91BA-E78462D7C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7DC6D4-86C7-4745-97FB-5EA0B573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4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4/44/Augustine_Lateran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Sahel_Map-Africa_rough.p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Africa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Foundations, Classical, and Postclassical Eras Review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53218"/>
            <a:ext cx="5638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East Africa – Birthplace of Humanity</a:t>
            </a:r>
            <a:endParaRPr lang="en-US" sz="3600" dirty="0"/>
          </a:p>
        </p:txBody>
      </p:sp>
      <p:pic>
        <p:nvPicPr>
          <p:cNvPr id="26626" name="Picture 2" descr="http://www.shortstreet.net/ho/east%20africa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273" y="1676400"/>
            <a:ext cx="5963727" cy="5181600"/>
          </a:xfrm>
          <a:prstGeom prst="rect">
            <a:avLst/>
          </a:prstGeom>
          <a:noFill/>
        </p:spPr>
      </p:pic>
      <p:pic>
        <p:nvPicPr>
          <p:cNvPr id="26628" name="Picture 4" descr="http://www.findtripinfo.com/assets/Africa/africa-top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5975" cy="3775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1066800"/>
            <a:ext cx="914400" cy="13716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53218"/>
            <a:ext cx="2362200" cy="37091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Bantu</a:t>
            </a:r>
            <a:br>
              <a:rPr lang="en-US" dirty="0" smtClean="0"/>
            </a:br>
            <a:r>
              <a:rPr lang="en-US" sz="3200" dirty="0" smtClean="0"/>
              <a:t>Migrations</a:t>
            </a:r>
            <a:endParaRPr lang="en-US" sz="3200" dirty="0"/>
          </a:p>
        </p:txBody>
      </p:sp>
      <p:pic>
        <p:nvPicPr>
          <p:cNvPr id="34818" name="Picture 2" descr="http://hivskeptic.files.wordpress.com/2008/04/bantumi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ishumanities9.wikispaces.com/file/view/riv-vall.gif/34093849/riv-v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5" y="762000"/>
            <a:ext cx="9154155" cy="526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 and Settings\Adkins Family\My Documents\Ashley School\AP World\Map Files AP World\Ancient Eg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8" y="0"/>
            <a:ext cx="4541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Pyramids of Giza</a:t>
            </a:r>
            <a:endParaRPr lang="en-US" dirty="0"/>
          </a:p>
        </p:txBody>
      </p:sp>
      <p:pic>
        <p:nvPicPr>
          <p:cNvPr id="1026" name="Picture 2" descr="File:All Gizah Pyram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70857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nimhut.tech18.netdna-cdn.com/wp-content/uploads/2010/08/503025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200400"/>
          </a:xfrm>
          <a:prstGeom prst="rect">
            <a:avLst/>
          </a:prstGeom>
          <a:noFill/>
        </p:spPr>
      </p:pic>
      <p:pic>
        <p:nvPicPr>
          <p:cNvPr id="1028" name="Picture 4" descr="http://animhut.tech18.netdna-cdn.com/wp-content/uploads/2010/08/050216_rfoster_mp_his_egypt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5959428" cy="3657600"/>
          </a:xfrm>
          <a:prstGeom prst="rect">
            <a:avLst/>
          </a:prstGeom>
          <a:noFill/>
        </p:spPr>
      </p:pic>
      <p:pic>
        <p:nvPicPr>
          <p:cNvPr id="1030" name="Picture 6" descr="http://nishaart.com/wp-content/images/2012/07/egyptian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-1"/>
            <a:ext cx="4343400" cy="323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http://africaunlimited.com/wp-content/uploads/2012/08/Kingdoms-of-Kush-and-Ax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65209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Classical Period: 600 BCE – 600 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6454" y="685800"/>
            <a:ext cx="8915400" cy="6477000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 smtClean="0"/>
              <a:t>Stateless societies of </a:t>
            </a:r>
            <a:r>
              <a:rPr lang="en-US" sz="4200" dirty="0" smtClean="0">
                <a:solidFill>
                  <a:srgbClr val="FFC000"/>
                </a:solidFill>
              </a:rPr>
              <a:t>Berbers</a:t>
            </a:r>
            <a:r>
              <a:rPr lang="en-US" sz="4200" dirty="0" smtClean="0"/>
              <a:t> in the north – fully involved in Mediterranean trade by this era; traded throughout Sahara</a:t>
            </a:r>
          </a:p>
          <a:p>
            <a:pPr lvl="1"/>
            <a:r>
              <a:rPr lang="en-US" sz="4200" dirty="0" smtClean="0"/>
              <a:t>Important classical -era trade cities: </a:t>
            </a:r>
            <a:r>
              <a:rPr lang="en-US" sz="4200" dirty="0" smtClean="0">
                <a:solidFill>
                  <a:srgbClr val="FFC000"/>
                </a:solidFill>
              </a:rPr>
              <a:t>Cyrene</a:t>
            </a:r>
            <a:r>
              <a:rPr lang="en-US" sz="4200" dirty="0" smtClean="0"/>
              <a:t> and </a:t>
            </a:r>
            <a:r>
              <a:rPr lang="en-US" sz="4200" dirty="0" smtClean="0">
                <a:solidFill>
                  <a:srgbClr val="FFC000"/>
                </a:solidFill>
              </a:rPr>
              <a:t>Carthage</a:t>
            </a:r>
          </a:p>
          <a:p>
            <a:pPr lvl="1"/>
            <a:r>
              <a:rPr lang="en-US" sz="4200" dirty="0" smtClean="0"/>
              <a:t>Carthage built by sea-trader </a:t>
            </a:r>
            <a:r>
              <a:rPr lang="en-US" sz="4200" dirty="0" smtClean="0">
                <a:solidFill>
                  <a:srgbClr val="FFC000"/>
                </a:solidFill>
              </a:rPr>
              <a:t>Phoenicians </a:t>
            </a:r>
            <a:r>
              <a:rPr lang="en-US" sz="4200" dirty="0" smtClean="0"/>
              <a:t>originally from the Levant (spread their </a:t>
            </a:r>
            <a:r>
              <a:rPr lang="en-US" sz="4200" dirty="0" smtClean="0">
                <a:solidFill>
                  <a:srgbClr val="FFC000"/>
                </a:solidFill>
              </a:rPr>
              <a:t>alphabet</a:t>
            </a:r>
            <a:r>
              <a:rPr lang="en-US" sz="4200" dirty="0" smtClean="0"/>
              <a:t> to Greeks)</a:t>
            </a:r>
          </a:p>
          <a:p>
            <a:r>
              <a:rPr lang="en-US" sz="4200" dirty="0" smtClean="0">
                <a:solidFill>
                  <a:srgbClr val="FFC000"/>
                </a:solidFill>
              </a:rPr>
              <a:t>Hellenic</a:t>
            </a:r>
            <a:r>
              <a:rPr lang="en-US" sz="4200" dirty="0" smtClean="0"/>
              <a:t> (Greek) culture spread to north Africa with Alexander the Great’s conquest of Egypt in 332 BCE</a:t>
            </a:r>
          </a:p>
          <a:p>
            <a:pPr lvl="1"/>
            <a:r>
              <a:rPr lang="en-US" sz="4200" dirty="0" smtClean="0">
                <a:solidFill>
                  <a:srgbClr val="FFC000"/>
                </a:solidFill>
              </a:rPr>
              <a:t>Alexandria</a:t>
            </a:r>
            <a:r>
              <a:rPr lang="en-US" sz="4200" dirty="0" smtClean="0"/>
              <a:t> became a great place of learning, culture</a:t>
            </a:r>
          </a:p>
          <a:p>
            <a:r>
              <a:rPr lang="en-US" sz="4200" dirty="0" smtClean="0"/>
              <a:t>When </a:t>
            </a:r>
            <a:r>
              <a:rPr lang="en-US" sz="4200" dirty="0" smtClean="0">
                <a:solidFill>
                  <a:srgbClr val="FFC000"/>
                </a:solidFill>
              </a:rPr>
              <a:t>Christianity</a:t>
            </a:r>
            <a:r>
              <a:rPr lang="en-US" sz="4200" dirty="0" smtClean="0"/>
              <a:t> arises in 1</a:t>
            </a:r>
            <a:r>
              <a:rPr lang="en-US" sz="4200" baseline="30000" dirty="0" smtClean="0"/>
              <a:t>st</a:t>
            </a:r>
            <a:r>
              <a:rPr lang="en-US" sz="4200" dirty="0" smtClean="0"/>
              <a:t> century CE,  it spreads 1</a:t>
            </a:r>
            <a:r>
              <a:rPr lang="en-US" sz="4200" baseline="30000" dirty="0" smtClean="0"/>
              <a:t>st</a:t>
            </a:r>
            <a:r>
              <a:rPr lang="en-US" sz="4200" dirty="0" smtClean="0"/>
              <a:t> through Egypt due to Greek contacts, forming </a:t>
            </a:r>
            <a:r>
              <a:rPr lang="en-US" sz="4200" dirty="0" smtClean="0">
                <a:solidFill>
                  <a:srgbClr val="FFC000"/>
                </a:solidFill>
              </a:rPr>
              <a:t>Coptic Christianity</a:t>
            </a:r>
          </a:p>
          <a:p>
            <a:pPr lvl="1"/>
            <a:r>
              <a:rPr lang="en-US" sz="4200" dirty="0" smtClean="0"/>
              <a:t>Then spreads down into Kush/Nubia , Axum/Ethiopia</a:t>
            </a:r>
          </a:p>
          <a:p>
            <a:pPr lvl="1"/>
            <a:r>
              <a:rPr lang="en-US" sz="4200" dirty="0" smtClean="0"/>
              <a:t>Traded with Byzantine Empire in late Classical era &amp; for short time loosely tied to it but eventually split with empire – doctrinal and political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cedon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1676400"/>
            <a:ext cx="92075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Conquests of Alexander the Great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Carthage and Cyrene</a:t>
            </a:r>
            <a:endParaRPr lang="en-US" dirty="0"/>
          </a:p>
        </p:txBody>
      </p:sp>
      <p:pic>
        <p:nvPicPr>
          <p:cNvPr id="36866" name="Picture 2" descr="http://www.stephaniedray.com/wp-content/uploads/2011/05/World-of-Juba-II-Kleopatra-Selen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17074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2819400" y="762000"/>
            <a:ext cx="3810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81600" y="762000"/>
            <a:ext cx="990600" cy="3124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African Geography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14400"/>
            <a:ext cx="8763000" cy="5943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Africa so large w/ such </a:t>
            </a:r>
            <a:r>
              <a:rPr lang="en-US" sz="2800" dirty="0" smtClean="0">
                <a:solidFill>
                  <a:srgbClr val="FFC000"/>
                </a:solidFill>
              </a:rPr>
              <a:t>diverse geography and societies </a:t>
            </a:r>
            <a:r>
              <a:rPr lang="en-US" sz="2800" dirty="0" smtClean="0"/>
              <a:t>it’s difficult to generalize about it</a:t>
            </a:r>
          </a:p>
          <a:p>
            <a:r>
              <a:rPr lang="en-US" sz="2800" dirty="0" smtClean="0"/>
              <a:t>These differences contribute to the </a:t>
            </a:r>
            <a:r>
              <a:rPr lang="en-US" sz="2800" dirty="0" smtClean="0">
                <a:solidFill>
                  <a:srgbClr val="FFC000"/>
                </a:solidFill>
              </a:rPr>
              <a:t>lack of political unity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Bantu</a:t>
            </a:r>
            <a:r>
              <a:rPr lang="en-US" sz="2800" dirty="0" smtClean="0"/>
              <a:t> languages (a unifier) spoken throughout sub-Saharan Africa</a:t>
            </a:r>
          </a:p>
          <a:p>
            <a:r>
              <a:rPr lang="en-US" sz="2800" dirty="0" smtClean="0"/>
              <a:t>Geographic regions: Mediterranean zone in far north, then Sahara Desert, then </a:t>
            </a:r>
            <a:r>
              <a:rPr lang="en-US" sz="2800" dirty="0" smtClean="0">
                <a:solidFill>
                  <a:srgbClr val="FFC000"/>
                </a:solidFill>
              </a:rPr>
              <a:t>Sahel</a:t>
            </a:r>
            <a:r>
              <a:rPr lang="en-US" sz="2800" dirty="0" smtClean="0"/>
              <a:t> (great trade zone), then grasslands and jungles throughout middle and 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Berber Language Groups Today</a:t>
            </a:r>
            <a:endParaRPr lang="en-US" dirty="0"/>
          </a:p>
        </p:txBody>
      </p:sp>
      <p:pic>
        <p:nvPicPr>
          <p:cNvPr id="37890" name="Picture 2" descr="File:Berber Language Tutlayt Tamaz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53218"/>
            <a:ext cx="3733800" cy="553798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Augustine of Hippo, early Christian leader in Africa</a:t>
            </a:r>
            <a:endParaRPr lang="en-US" dirty="0"/>
          </a:p>
        </p:txBody>
      </p:sp>
      <p:pic>
        <p:nvPicPr>
          <p:cNvPr id="3" name="Picture 2" descr="File:Augustine Later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48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Classical Period: 600 BCE – 600 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609600"/>
            <a:ext cx="89154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sz="4200" dirty="0" smtClean="0">
                <a:solidFill>
                  <a:srgbClr val="FFC000"/>
                </a:solidFill>
              </a:rPr>
              <a:t>Axum (Ethiopia) </a:t>
            </a:r>
            <a:r>
              <a:rPr lang="en-US" sz="4200" dirty="0" smtClean="0"/>
              <a:t>– most important African Christian outpost in Africa</a:t>
            </a:r>
          </a:p>
          <a:p>
            <a:pPr lvl="1"/>
            <a:r>
              <a:rPr lang="en-US" sz="4200" dirty="0" smtClean="0"/>
              <a:t>Cut off from Byzantium surrounded by pagans, influenced by Jewish/pagan immigrants -</a:t>
            </a:r>
            <a:r>
              <a:rPr lang="en-US" sz="4200" dirty="0" smtClean="0">
                <a:solidFill>
                  <a:srgbClr val="FFC000"/>
                </a:solidFill>
              </a:rPr>
              <a:t>syncretism</a:t>
            </a:r>
          </a:p>
          <a:p>
            <a:pPr lvl="1"/>
            <a:r>
              <a:rPr lang="en-US" sz="4200" dirty="0" smtClean="0"/>
              <a:t>Eventually,  a dynasty appeared in late 13</a:t>
            </a:r>
            <a:r>
              <a:rPr lang="en-US" sz="4200" baseline="30000" dirty="0" smtClean="0"/>
              <a:t>th</a:t>
            </a:r>
            <a:r>
              <a:rPr lang="en-US" sz="4200" dirty="0" smtClean="0"/>
              <a:t>, 14</a:t>
            </a:r>
            <a:r>
              <a:rPr lang="en-US" sz="4200" baseline="30000" dirty="0" smtClean="0"/>
              <a:t>th</a:t>
            </a:r>
            <a:r>
              <a:rPr lang="en-US" sz="4200" dirty="0" smtClean="0"/>
              <a:t> centuries (postclassical)</a:t>
            </a:r>
          </a:p>
          <a:p>
            <a:pPr lvl="1"/>
            <a:r>
              <a:rPr lang="en-US" sz="4200" dirty="0" smtClean="0"/>
              <a:t>Built rock sculpture churches </a:t>
            </a:r>
          </a:p>
          <a:p>
            <a:pPr lvl="1"/>
            <a:r>
              <a:rPr lang="en-US" sz="4200" dirty="0" smtClean="0"/>
              <a:t>Traced origins to marriage of </a:t>
            </a:r>
            <a:r>
              <a:rPr lang="en-US" sz="4200" dirty="0" smtClean="0">
                <a:solidFill>
                  <a:srgbClr val="FFC000"/>
                </a:solidFill>
              </a:rPr>
              <a:t>Solomon and Sheba </a:t>
            </a:r>
            <a:r>
              <a:rPr lang="en-US" sz="4200" dirty="0" smtClean="0"/>
              <a:t>– Old Testament</a:t>
            </a:r>
          </a:p>
          <a:p>
            <a:pPr lvl="1"/>
            <a:r>
              <a:rPr lang="en-US" sz="4200" dirty="0" smtClean="0"/>
              <a:t>Maintained its brand of Christianity – isolated</a:t>
            </a:r>
          </a:p>
          <a:p>
            <a:r>
              <a:rPr lang="en-US" sz="4200" dirty="0" smtClean="0"/>
              <a:t>These will be the “islands of Christianity” left after Muslim conquest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ddmcdn.com/gif/willow/history-of-afric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95194" cy="6477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0" y="253218"/>
            <a:ext cx="2743200" cy="500458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Kush/</a:t>
            </a:r>
            <a:r>
              <a:rPr lang="en-US" sz="3600" dirty="0" err="1" smtClean="0"/>
              <a:t>Nubia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Axum/</a:t>
            </a:r>
            <a:br>
              <a:rPr lang="en-US" sz="3600" dirty="0" smtClean="0"/>
            </a:br>
            <a:r>
              <a:rPr lang="en-US" sz="3600" dirty="0" smtClean="0"/>
              <a:t>Ethiopia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2590800"/>
            <a:ext cx="46482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6600" y="4495800"/>
            <a:ext cx="36576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F:\AP Euro\European maps\map_files\Untitled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994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92202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Main event of period: </a:t>
            </a:r>
            <a:r>
              <a:rPr lang="en-US" sz="2800" dirty="0" smtClean="0">
                <a:solidFill>
                  <a:srgbClr val="FFC000"/>
                </a:solidFill>
              </a:rPr>
              <a:t>arrival/impact of Islam</a:t>
            </a:r>
            <a:r>
              <a:rPr lang="en-US" sz="2800" dirty="0" smtClean="0"/>
              <a:t>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continent it spread to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/>
              <a:t>Many rulers used it to legitimize their kingship</a:t>
            </a:r>
          </a:p>
          <a:p>
            <a:r>
              <a:rPr lang="en-US" sz="2800" dirty="0" smtClean="0"/>
              <a:t>Often adopted Islam to become </a:t>
            </a:r>
            <a:r>
              <a:rPr lang="en-US" sz="2800" dirty="0" smtClean="0">
                <a:solidFill>
                  <a:srgbClr val="FFC000"/>
                </a:solidFill>
              </a:rPr>
              <a:t>Dhimmi</a:t>
            </a:r>
            <a:r>
              <a:rPr lang="en-US" sz="2800" dirty="0" smtClean="0"/>
              <a:t> (People of the Book)</a:t>
            </a:r>
          </a:p>
          <a:p>
            <a:r>
              <a:rPr lang="en-US" sz="2800" dirty="0" smtClean="0"/>
              <a:t> 640-700 CE – Muslim followers spread across Africa under Umayyads and by 670, controlled </a:t>
            </a:r>
            <a:r>
              <a:rPr lang="en-US" sz="2800" dirty="0" smtClean="0">
                <a:solidFill>
                  <a:srgbClr val="FFC000"/>
                </a:solidFill>
              </a:rPr>
              <a:t>Ifriqiya</a:t>
            </a:r>
            <a:r>
              <a:rPr lang="en-US" sz="2800" dirty="0" smtClean="0"/>
              <a:t> (NE Africa) and </a:t>
            </a:r>
            <a:r>
              <a:rPr lang="en-US" sz="2800" dirty="0" smtClean="0">
                <a:solidFill>
                  <a:srgbClr val="FFC000"/>
                </a:solidFill>
              </a:rPr>
              <a:t>Maghrib</a:t>
            </a:r>
            <a:r>
              <a:rPr lang="en-US" sz="2800" dirty="0" smtClean="0"/>
              <a:t> (NW Africa)</a:t>
            </a:r>
          </a:p>
          <a:p>
            <a:r>
              <a:rPr lang="en-US" sz="2800" dirty="0" smtClean="0"/>
              <a:t>Abbasid dynasty continued marching west across Africa and into Spain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Postclassical Period:  600 CE -1450 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ploringafrica.matrix.msu.edu/images/islam_sp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6746332" cy="6994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200" y="253218"/>
            <a:ext cx="2590800" cy="4471182"/>
          </a:xfrm>
        </p:spPr>
        <p:txBody>
          <a:bodyPr/>
          <a:lstStyle/>
          <a:p>
            <a:pPr algn="ctr"/>
            <a:r>
              <a:rPr lang="en-US" dirty="0" smtClean="0"/>
              <a:t>Arrival and spread of Islam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92202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Abbasid dynasty broke up, several competing Arab-led states formed and during  11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- 12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– puritanical reformist groups spread throughout Africa and Spain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Almoravids</a:t>
            </a:r>
            <a:r>
              <a:rPr lang="en-US" sz="2400" dirty="0" smtClean="0"/>
              <a:t> – ultra-conservative - reformers</a:t>
            </a:r>
          </a:p>
          <a:p>
            <a:pPr lvl="2"/>
            <a:r>
              <a:rPr lang="en-US" sz="2400" dirty="0" smtClean="0"/>
              <a:t>launched </a:t>
            </a:r>
            <a:r>
              <a:rPr lang="en-US" sz="2400" dirty="0" smtClean="0">
                <a:solidFill>
                  <a:srgbClr val="FFC000"/>
                </a:solidFill>
              </a:rPr>
              <a:t>jihad</a:t>
            </a:r>
            <a:r>
              <a:rPr lang="en-US" sz="2400" dirty="0" smtClean="0"/>
              <a:t> – holy war to purify, spread, protect faith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Almohadis</a:t>
            </a:r>
            <a:r>
              <a:rPr lang="en-US" sz="2400" dirty="0" smtClean="0"/>
              <a:t> – also reformers, very similar – overthrew Almoravids</a:t>
            </a:r>
          </a:p>
          <a:p>
            <a:pPr lvl="2"/>
            <a:r>
              <a:rPr lang="en-US" sz="2400" dirty="0" smtClean="0"/>
              <a:t>also wanted a return to original teachings of Muhammad</a:t>
            </a:r>
          </a:p>
          <a:p>
            <a:r>
              <a:rPr lang="en-US" sz="2400" dirty="0" smtClean="0"/>
              <a:t>Why Islam was attractive to Berbers/other Africans</a:t>
            </a:r>
          </a:p>
          <a:p>
            <a:pPr lvl="1"/>
            <a:r>
              <a:rPr lang="en-US" sz="2400" dirty="0" smtClean="0"/>
              <a:t>Egalitarian teachings – all Muslims are equal</a:t>
            </a:r>
          </a:p>
          <a:p>
            <a:pPr lvl="1"/>
            <a:r>
              <a:rPr lang="en-US" sz="2400" dirty="0" smtClean="0"/>
              <a:t>Reinforced African kings authority b/c united people under 1caliph figure</a:t>
            </a:r>
          </a:p>
          <a:p>
            <a:pPr lvl="1"/>
            <a:r>
              <a:rPr lang="en-US" sz="2400" dirty="0" smtClean="0"/>
              <a:t>Put Berbers/other Africans on = footing w/Arab invaders(on paper that is)</a:t>
            </a:r>
          </a:p>
          <a:p>
            <a:pPr lvl="0"/>
            <a:r>
              <a:rPr lang="en-US" sz="2400" dirty="0" smtClean="0"/>
              <a:t>Still, disparity between law and practice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Postclassical Period:  600 CE -1450 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8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53218"/>
            <a:ext cx="4419600" cy="4775982"/>
          </a:xfrm>
        </p:spPr>
        <p:txBody>
          <a:bodyPr/>
          <a:lstStyle/>
          <a:p>
            <a:pPr algn="ctr"/>
            <a:r>
              <a:rPr lang="en-US" dirty="0" smtClean="0"/>
              <a:t>Almoravid Dynasty of </a:t>
            </a:r>
            <a:br>
              <a:rPr lang="en-US" dirty="0" smtClean="0"/>
            </a:b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38914" name="Picture 2" descr="File:Almoravid 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6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Almohad</a:t>
            </a:r>
            <a:r>
              <a:rPr lang="en-US" dirty="0" smtClean="0"/>
              <a:t> Dynasty (Almohadis)  in 12-13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pic>
        <p:nvPicPr>
          <p:cNvPr id="39938" name="Picture 2" descr="File:Empire almoh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7299"/>
            <a:ext cx="76200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cb.org/regionsMAP-g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13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dirty="0" smtClean="0"/>
              <a:t>Islam in the </a:t>
            </a:r>
            <a:r>
              <a:rPr lang="en-US" dirty="0" smtClean="0">
                <a:solidFill>
                  <a:srgbClr val="FFC000"/>
                </a:solidFill>
              </a:rPr>
              <a:t>Sudanic States </a:t>
            </a:r>
            <a:r>
              <a:rPr lang="en-US" dirty="0" smtClean="0"/>
              <a:t>of West Africa:</a:t>
            </a:r>
          </a:p>
          <a:p>
            <a:pPr lvl="1"/>
            <a:r>
              <a:rPr lang="en-US" sz="2800" dirty="0" smtClean="0"/>
              <a:t>Before Islam, ruled by patriarch or council of elders with states that could collect taxes, tribute, military support</a:t>
            </a:r>
          </a:p>
          <a:p>
            <a:pPr lvl="1"/>
            <a:r>
              <a:rPr lang="en-US" sz="2800" dirty="0" smtClean="0"/>
              <a:t>200s CE </a:t>
            </a:r>
            <a:r>
              <a:rPr lang="en-US" sz="2800" dirty="0" smtClean="0">
                <a:solidFill>
                  <a:srgbClr val="FFC000"/>
                </a:solidFill>
              </a:rPr>
              <a:t>Ghana</a:t>
            </a:r>
            <a:r>
              <a:rPr lang="en-US" sz="2800" dirty="0" smtClean="0"/>
              <a:t> rose to power through taxing salt, gold exchange</a:t>
            </a:r>
          </a:p>
          <a:p>
            <a:pPr lvl="1"/>
            <a:r>
              <a:rPr lang="en-US" sz="2800" dirty="0" smtClean="0"/>
              <a:t>Declined in power due to Almoravid armies invasion in 1076</a:t>
            </a:r>
          </a:p>
          <a:p>
            <a:pPr lvl="1"/>
            <a:r>
              <a:rPr lang="en-US" sz="2800" dirty="0" smtClean="0"/>
              <a:t>New States then emerge – Mali, Songhay starting in 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(1200s)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Sudanic States in the Postclassical Period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algn="ctr"/>
            <a:r>
              <a:rPr lang="en-US" dirty="0"/>
              <a:t>African states 600-1450</a:t>
            </a:r>
          </a:p>
        </p:txBody>
      </p:sp>
      <p:pic>
        <p:nvPicPr>
          <p:cNvPr id="3083" name="Picture 11" descr="African Kingdom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5717"/>
            <a:ext cx="6705600" cy="564228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685800"/>
            <a:ext cx="8915400" cy="6172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Empire of </a:t>
            </a:r>
            <a:r>
              <a:rPr lang="en-US" sz="2800" dirty="0" smtClean="0">
                <a:solidFill>
                  <a:srgbClr val="FFC000"/>
                </a:solidFill>
              </a:rPr>
              <a:t>Mali </a:t>
            </a:r>
            <a:r>
              <a:rPr lang="en-US" sz="2800" dirty="0" smtClean="0"/>
              <a:t>– formed when </a:t>
            </a:r>
            <a:r>
              <a:rPr lang="en-US" sz="2800" dirty="0" smtClean="0">
                <a:solidFill>
                  <a:srgbClr val="FFC000"/>
                </a:solidFill>
              </a:rPr>
              <a:t>Malinke</a:t>
            </a:r>
            <a:r>
              <a:rPr lang="en-US" sz="2800" dirty="0" smtClean="0"/>
              <a:t> people broke from Ghana</a:t>
            </a:r>
          </a:p>
          <a:p>
            <a:pPr lvl="1"/>
            <a:r>
              <a:rPr lang="en-US" sz="2800" dirty="0" smtClean="0"/>
              <a:t>Rulers supported Islam – encouraged obedience to ruler</a:t>
            </a:r>
          </a:p>
          <a:p>
            <a:pPr lvl="1"/>
            <a:r>
              <a:rPr lang="en-US" sz="2800" dirty="0" smtClean="0"/>
              <a:t>Built mosques, attended public prayers, supported preachers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Juula</a:t>
            </a:r>
            <a:r>
              <a:rPr lang="en-US" sz="2800" dirty="0" smtClean="0"/>
              <a:t> – traders: small but important group in economy; gold mostly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Griots</a:t>
            </a:r>
            <a:r>
              <a:rPr lang="en-US" sz="2800" dirty="0" smtClean="0"/>
              <a:t> – professional oral historians b/c Africa preliterate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Sundiata</a:t>
            </a:r>
            <a:r>
              <a:rPr lang="en-US" sz="2800" dirty="0" smtClean="0"/>
              <a:t> (Sunjata) – leader nicknamed “Lion Prince” who expanded Mali during his </a:t>
            </a:r>
            <a:r>
              <a:rPr lang="en-US" sz="2800" dirty="0" smtClean="0"/>
              <a:t>reign</a:t>
            </a: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Sudanic States in the Postclassical Period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9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algary.ca/applied_history/tutor/imageislam/westAf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3382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848600" cy="1143000"/>
          </a:xfrm>
        </p:spPr>
        <p:txBody>
          <a:bodyPr/>
          <a:lstStyle/>
          <a:p>
            <a:r>
              <a:rPr lang="en-US" dirty="0" err="1" smtClean="0"/>
              <a:t>Sundiata</a:t>
            </a:r>
            <a:endParaRPr lang="en-US" dirty="0"/>
          </a:p>
        </p:txBody>
      </p:sp>
      <p:pic>
        <p:nvPicPr>
          <p:cNvPr id="23554" name="Picture 2" descr="http://www.interactivereviews.com/visual/amzaHR0cDovL2VjeC5pbWFnZXMtYW1hem9uLmNvbS9pbWFnZXMvSS83MVpWN01GOERNTC5naW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2895600"/>
            <a:ext cx="6729984" cy="1051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915400" cy="617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Ibn </a:t>
            </a:r>
            <a:r>
              <a:rPr lang="en-US" dirty="0" smtClean="0">
                <a:solidFill>
                  <a:srgbClr val="FFC000"/>
                </a:solidFill>
              </a:rPr>
              <a:t>Batuta </a:t>
            </a:r>
            <a:r>
              <a:rPr lang="en-US" dirty="0" smtClean="0"/>
              <a:t>– Arab traveler – noted impressive power of Mali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Mansa Musa </a:t>
            </a:r>
            <a:r>
              <a:rPr lang="en-US" dirty="0" smtClean="0"/>
              <a:t>– Sundiata’s successor; 1324 trip to Mecca on hajj with luxurious caravan passed out gold , devalued local economies</a:t>
            </a:r>
          </a:p>
          <a:p>
            <a:r>
              <a:rPr lang="en-US" dirty="0" smtClean="0"/>
              <a:t>Had a Muslim Spanish architect design great </a:t>
            </a:r>
            <a:r>
              <a:rPr lang="en-US" dirty="0" smtClean="0">
                <a:solidFill>
                  <a:srgbClr val="FFC000"/>
                </a:solidFill>
              </a:rPr>
              <a:t>Mosque of Jenne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Timbuktu </a:t>
            </a:r>
            <a:r>
              <a:rPr lang="en-US" dirty="0" smtClean="0"/>
              <a:t>becomes important trading city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69900"/>
            <a:ext cx="9144000" cy="431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Mali Continued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175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53218"/>
            <a:ext cx="2971800" cy="38615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Ibn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Batuta</a:t>
            </a:r>
            <a:endParaRPr lang="en-US" dirty="0"/>
          </a:p>
        </p:txBody>
      </p:sp>
      <p:pic>
        <p:nvPicPr>
          <p:cNvPr id="24578" name="Picture 2" descr="http://lexicorient.com/e.o/ill/ibn_batut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304800"/>
            <a:ext cx="5693158" cy="777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3218"/>
            <a:ext cx="86868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Mansa Musa</a:t>
            </a:r>
            <a:endParaRPr lang="en-US" dirty="0"/>
          </a:p>
        </p:txBody>
      </p:sp>
      <p:pic>
        <p:nvPicPr>
          <p:cNvPr id="1026" name="Picture 2" descr="File:Mansa M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800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Mansa Musa’s Pilgrimage</a:t>
            </a:r>
          </a:p>
        </p:txBody>
      </p:sp>
      <p:pic>
        <p:nvPicPr>
          <p:cNvPr id="210949" name="Picture 5" descr="Mansa Musa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810" y="1646238"/>
            <a:ext cx="6104380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Mosque at </a:t>
            </a:r>
            <a:r>
              <a:rPr lang="en-US" dirty="0" err="1" smtClean="0"/>
              <a:t>Jenne</a:t>
            </a:r>
            <a:endParaRPr lang="en-US" dirty="0"/>
          </a:p>
        </p:txBody>
      </p:sp>
      <p:pic>
        <p:nvPicPr>
          <p:cNvPr id="25602" name="Picture 2" descr="http://images.travelpod.com/users/wanderingwaltz/waltztrip_05-06.1145917020.grande_mosque_in_je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4058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ibrary.berkeley.edu/EART/maps/africa-v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0"/>
            <a:ext cx="56102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Malinke </a:t>
            </a:r>
            <a:r>
              <a:rPr lang="en-US" dirty="0" err="1" smtClean="0"/>
              <a:t>Griot</a:t>
            </a:r>
            <a:endParaRPr lang="en-US" dirty="0"/>
          </a:p>
        </p:txBody>
      </p:sp>
      <p:pic>
        <p:nvPicPr>
          <p:cNvPr id="223237" name="Picture 5" descr="Gri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914400"/>
            <a:ext cx="4431771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763000" cy="5715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Next big empire: </a:t>
            </a:r>
            <a:r>
              <a:rPr lang="en-US" sz="2600" dirty="0" smtClean="0">
                <a:solidFill>
                  <a:srgbClr val="FFC000"/>
                </a:solidFill>
              </a:rPr>
              <a:t>Songhay</a:t>
            </a:r>
            <a:r>
              <a:rPr lang="en-US" sz="2600" dirty="0" smtClean="0"/>
              <a:t> (Songhai) in 1370 broke from Mali</a:t>
            </a:r>
          </a:p>
          <a:p>
            <a:pPr lvl="1"/>
            <a:r>
              <a:rPr lang="en-US" dirty="0" smtClean="0"/>
              <a:t>By Mid-16</a:t>
            </a:r>
            <a:r>
              <a:rPr lang="en-US" baseline="30000" dirty="0" smtClean="0"/>
              <a:t>th</a:t>
            </a:r>
            <a:r>
              <a:rPr lang="en-US" dirty="0" smtClean="0"/>
              <a:t> century Songhay dominated Sudan under </a:t>
            </a:r>
            <a:r>
              <a:rPr lang="en-US" dirty="0" smtClean="0">
                <a:solidFill>
                  <a:srgbClr val="FFC000"/>
                </a:solidFill>
              </a:rPr>
              <a:t>Muhammad the Great</a:t>
            </a:r>
          </a:p>
          <a:p>
            <a:pPr lvl="1"/>
            <a:r>
              <a:rPr lang="en-US" dirty="0" smtClean="0"/>
              <a:t>Familiar pattern:  unique brand of Islam due to syncretism w/ pagans</a:t>
            </a:r>
          </a:p>
          <a:p>
            <a:pPr lvl="3"/>
            <a:r>
              <a:rPr lang="en-US" sz="2600" dirty="0" smtClean="0"/>
              <a:t>Woman mixed freely in public, no veil for example</a:t>
            </a:r>
          </a:p>
          <a:p>
            <a:pPr lvl="3"/>
            <a:r>
              <a:rPr lang="en-US" sz="2600" dirty="0" smtClean="0"/>
              <a:t>But… </a:t>
            </a:r>
            <a:r>
              <a:rPr lang="en-US" sz="2600" dirty="0" err="1" smtClean="0">
                <a:solidFill>
                  <a:srgbClr val="FFC000"/>
                </a:solidFill>
              </a:rPr>
              <a:t>Sharia</a:t>
            </a:r>
            <a:r>
              <a:rPr lang="en-US" sz="2600" dirty="0" smtClean="0">
                <a:solidFill>
                  <a:srgbClr val="FFC000"/>
                </a:solidFill>
              </a:rPr>
              <a:t> Law </a:t>
            </a:r>
            <a:r>
              <a:rPr lang="en-US" sz="2600" dirty="0" smtClean="0"/>
              <a:t>says it must be patrilineal</a:t>
            </a:r>
          </a:p>
          <a:p>
            <a:pPr lvl="3"/>
            <a:r>
              <a:rPr lang="en-US" sz="2600" dirty="0" smtClean="0"/>
              <a:t>Many visitors shocked at African women’s equality</a:t>
            </a:r>
          </a:p>
          <a:p>
            <a:pPr lvl="1"/>
            <a:r>
              <a:rPr lang="en-US" dirty="0" smtClean="0"/>
              <a:t> Downfall when Muslim army from Morocco came down, led to revolts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Sudanic States Continued and Impact of     Trans-Saharan Slave Trade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53218"/>
            <a:ext cx="2667000" cy="22613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Muhammad the Great of Songhay’s  Tomb </a:t>
            </a:r>
            <a:endParaRPr lang="en-US" sz="3200" dirty="0"/>
          </a:p>
        </p:txBody>
      </p:sp>
      <p:pic>
        <p:nvPicPr>
          <p:cNvPr id="40962" name="Picture 2" descr="File:As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95704" cy="4953000"/>
          </a:xfrm>
          <a:prstGeom prst="rect">
            <a:avLst/>
          </a:prstGeom>
          <a:noFill/>
        </p:spPr>
      </p:pic>
      <p:pic>
        <p:nvPicPr>
          <p:cNvPr id="40964" name="Picture 4" descr="http://www.blackpast.org/files/blackpast_images/Toure_Muhamm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4162424"/>
            <a:ext cx="4333875" cy="2695576"/>
          </a:xfrm>
          <a:prstGeom prst="rect">
            <a:avLst/>
          </a:prstGeom>
          <a:noFill/>
        </p:spPr>
      </p:pic>
      <p:pic>
        <p:nvPicPr>
          <p:cNvPr id="5" name="Picture 7" descr="Sunni A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2971800" cy="302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9154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Impact of </a:t>
            </a:r>
            <a:r>
              <a:rPr lang="en-US" sz="2800" dirty="0" smtClean="0">
                <a:solidFill>
                  <a:srgbClr val="FFC000"/>
                </a:solidFill>
              </a:rPr>
              <a:t>slavery: </a:t>
            </a:r>
            <a:r>
              <a:rPr lang="en-US" sz="2800" dirty="0" smtClean="0"/>
              <a:t>up to 4.8 million traded on </a:t>
            </a:r>
            <a:r>
              <a:rPr lang="en-US" sz="2800" dirty="0" smtClean="0">
                <a:solidFill>
                  <a:srgbClr val="FFC000"/>
                </a:solidFill>
              </a:rPr>
              <a:t>Trans-Saharan</a:t>
            </a:r>
            <a:r>
              <a:rPr lang="en-US" sz="2800" dirty="0" smtClean="0"/>
              <a:t> route</a:t>
            </a:r>
          </a:p>
          <a:p>
            <a:pPr lvl="1"/>
            <a:r>
              <a:rPr lang="en-US" sz="2800" dirty="0" smtClean="0"/>
              <a:t>Always existed, Muslims brought it to new heights</a:t>
            </a:r>
          </a:p>
          <a:p>
            <a:pPr lvl="1"/>
            <a:r>
              <a:rPr lang="en-US" sz="2800" dirty="0" smtClean="0"/>
              <a:t>Muslims saw slavery as process in conversion</a:t>
            </a:r>
          </a:p>
          <a:p>
            <a:pPr lvl="1"/>
            <a:r>
              <a:rPr lang="en-US" sz="2800" dirty="0" smtClean="0"/>
              <a:t>Slaves used as servants, laborers, soldiers, administrators, eunuchs, concubines</a:t>
            </a:r>
          </a:p>
          <a:p>
            <a:pPr lvl="1"/>
            <a:r>
              <a:rPr lang="en-US" sz="2800" dirty="0" smtClean="0"/>
              <a:t>Led to desire to enslave women and children</a:t>
            </a:r>
          </a:p>
          <a:p>
            <a:pPr lvl="1"/>
            <a:r>
              <a:rPr lang="en-US" sz="2800" dirty="0" smtClean="0"/>
              <a:t>Children of slave mothers freed which creates need for more slaves so cycle continued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Sudanic States Continued and Impact of     Trans-Saharan Slave Trade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1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tqn.com/d/africanhistory/1/0/q/1/timbuktu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0081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2200" y="254000"/>
            <a:ext cx="2971800" cy="629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Trans-Saharan Trade Routes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camels in caravans after Arabs arrive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Swahili Coast</a:t>
            </a:r>
            <a:endParaRPr lang="en-US" sz="32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915400" cy="6858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Bantu settlers arrive </a:t>
            </a:r>
            <a:r>
              <a:rPr lang="en-US" sz="3600" dirty="0"/>
              <a:t>in 1</a:t>
            </a:r>
            <a:r>
              <a:rPr lang="en-US" sz="3600" baseline="30000" dirty="0"/>
              <a:t>st</a:t>
            </a:r>
            <a:r>
              <a:rPr lang="en-US" sz="3600" dirty="0"/>
              <a:t> </a:t>
            </a:r>
            <a:r>
              <a:rPr lang="en-US" sz="3600" dirty="0" smtClean="0"/>
              <a:t>century CE</a:t>
            </a:r>
            <a:endParaRPr lang="en-US" sz="3600" dirty="0"/>
          </a:p>
          <a:p>
            <a:pPr lvl="1"/>
            <a:r>
              <a:rPr lang="en-US" sz="3600" dirty="0"/>
              <a:t>Islamic merchants settle in coastal villages</a:t>
            </a:r>
          </a:p>
          <a:p>
            <a:r>
              <a:rPr lang="en-US" sz="3600" dirty="0">
                <a:solidFill>
                  <a:srgbClr val="FFC000"/>
                </a:solidFill>
              </a:rPr>
              <a:t>Swahili culture </a:t>
            </a:r>
            <a:r>
              <a:rPr lang="en-US" sz="3600" dirty="0"/>
              <a:t>emerges by 13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r>
              <a:rPr lang="en-US" sz="3600" dirty="0" smtClean="0"/>
              <a:t>century – blend of Bantu, Arab; Swahili language also a blend of the 2</a:t>
            </a:r>
            <a:endParaRPr lang="en-US" sz="3600" dirty="0"/>
          </a:p>
          <a:p>
            <a:r>
              <a:rPr lang="en-US" sz="3600" dirty="0" smtClean="0"/>
              <a:t>Plays major </a:t>
            </a:r>
            <a:r>
              <a:rPr lang="en-US" sz="3600" dirty="0"/>
              <a:t>role in </a:t>
            </a:r>
            <a:r>
              <a:rPr lang="en-US" sz="3600" dirty="0" smtClean="0">
                <a:solidFill>
                  <a:srgbClr val="FFC000"/>
                </a:solidFill>
              </a:rPr>
              <a:t>Asian Sea Trade </a:t>
            </a:r>
            <a:r>
              <a:rPr lang="en-US" sz="3600" dirty="0" smtClean="0"/>
              <a:t>network</a:t>
            </a:r>
          </a:p>
          <a:p>
            <a:pPr lvl="1"/>
            <a:r>
              <a:rPr lang="en-US" sz="2800" dirty="0" smtClean="0"/>
              <a:t>traded w/ Arabs, Persians, Indians, Chinese</a:t>
            </a:r>
          </a:p>
          <a:p>
            <a:pPr lvl="1"/>
            <a:r>
              <a:rPr lang="en-US" sz="2800" dirty="0" smtClean="0"/>
              <a:t>Traded </a:t>
            </a:r>
            <a:r>
              <a:rPr lang="en-US" sz="2800" dirty="0"/>
              <a:t>raw </a:t>
            </a:r>
            <a:r>
              <a:rPr lang="en-US" sz="2800" dirty="0" smtClean="0"/>
              <a:t>materials like gold, iron, slaves, exotic animals </a:t>
            </a:r>
            <a:r>
              <a:rPr lang="en-US" sz="2800" dirty="0"/>
              <a:t>for Indian, Islamic, &amp; Chinese </a:t>
            </a:r>
            <a:r>
              <a:rPr lang="en-US" sz="2800" dirty="0" smtClean="0"/>
              <a:t>luxuries such as silks, porcelain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frica trad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1208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Swahili Coast</a:t>
            </a:r>
            <a:endParaRPr lang="en-US" sz="32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915400" cy="6858000"/>
          </a:xfrm>
        </p:spPr>
        <p:txBody>
          <a:bodyPr>
            <a:normAutofit/>
          </a:bodyPr>
          <a:lstStyle/>
          <a:p>
            <a:pPr lvl="0"/>
            <a:r>
              <a:rPr lang="en-US" sz="2900" dirty="0" smtClean="0"/>
              <a:t>Islam embraced here b/c it had a universal set of ethics which maritime contacts easier</a:t>
            </a:r>
          </a:p>
          <a:p>
            <a:pPr lvl="0"/>
            <a:r>
              <a:rPr lang="en-US" sz="2900" dirty="0" smtClean="0"/>
              <a:t>Coastal cities became dominated by ruling Muslim African families</a:t>
            </a:r>
          </a:p>
          <a:p>
            <a:r>
              <a:rPr lang="en-US" sz="2900" dirty="0" smtClean="0">
                <a:solidFill>
                  <a:srgbClr val="FFC000"/>
                </a:solidFill>
              </a:rPr>
              <a:t>Sofala</a:t>
            </a:r>
            <a:r>
              <a:rPr lang="en-US" sz="2900" dirty="0" smtClean="0"/>
              <a:t> – beautiful coastal city, furthest southern city that could catch monsoon, key to trading in Indian Ocean</a:t>
            </a:r>
          </a:p>
          <a:p>
            <a:r>
              <a:rPr lang="en-US" sz="2900" dirty="0" smtClean="0"/>
              <a:t>Link to coastal commerce and caravan trade in coastal cities</a:t>
            </a:r>
          </a:p>
          <a:p>
            <a:r>
              <a:rPr lang="en-US" sz="2900" dirty="0" smtClean="0"/>
              <a:t>1500 </a:t>
            </a:r>
            <a:r>
              <a:rPr lang="en-US" sz="2900" dirty="0" smtClean="0">
                <a:solidFill>
                  <a:srgbClr val="FFC000"/>
                </a:solidFill>
              </a:rPr>
              <a:t>Portuguese</a:t>
            </a:r>
            <a:r>
              <a:rPr lang="en-US" sz="2900" dirty="0" smtClean="0"/>
              <a:t> arrive; wanted to control gold trade and established </a:t>
            </a:r>
            <a:r>
              <a:rPr lang="en-US" sz="2900" dirty="0" smtClean="0">
                <a:solidFill>
                  <a:srgbClr val="FFC000"/>
                </a:solidFill>
              </a:rPr>
              <a:t>Fort Jesus</a:t>
            </a:r>
            <a:r>
              <a:rPr lang="en-US" sz="2900" dirty="0" smtClean="0"/>
              <a:t>, but never able to control trade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76719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Portuguese Expansion into Indian Ocean</a:t>
            </a:r>
            <a:endParaRPr lang="en-US" dirty="0"/>
          </a:p>
        </p:txBody>
      </p:sp>
      <p:pic>
        <p:nvPicPr>
          <p:cNvPr id="4097" name="Picture 1" descr="H:\AP Euro\European maps\map_files\Untitled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200" y="-457200"/>
            <a:ext cx="14554200" cy="9528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Fort Jesus</a:t>
            </a:r>
            <a:endParaRPr lang="en-US" dirty="0"/>
          </a:p>
        </p:txBody>
      </p:sp>
      <p:pic>
        <p:nvPicPr>
          <p:cNvPr id="3074" name="Picture 2" descr="http://africanpotterysafaris.net/photos/fort-jesus-from-waterside-mombasa-kenya-all2789733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63675"/>
            <a:ext cx="7192433" cy="539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African Grasslands</a:t>
            </a:r>
            <a:endParaRPr lang="en-US" dirty="0"/>
          </a:p>
        </p:txBody>
      </p:sp>
      <p:pic>
        <p:nvPicPr>
          <p:cNvPr id="19458" name="Picture 2" descr="Image: World map of grassland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6400" y="1066800"/>
            <a:ext cx="114618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Other Postclassical Societies &amp; Global Connections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C000"/>
                </a:solidFill>
              </a:rPr>
              <a:t>Great Zimbabwe </a:t>
            </a:r>
            <a:r>
              <a:rPr lang="en-US" sz="3100" dirty="0" smtClean="0"/>
              <a:t>dominates </a:t>
            </a:r>
            <a:r>
              <a:rPr lang="en-US" sz="3100" dirty="0"/>
              <a:t>central Africa </a:t>
            </a:r>
            <a:r>
              <a:rPr lang="en-US" sz="3100" dirty="0" smtClean="0"/>
              <a:t>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-16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</a:t>
            </a:r>
            <a:r>
              <a:rPr lang="en-US" sz="3100" dirty="0"/>
              <a:t>centuries</a:t>
            </a:r>
          </a:p>
          <a:p>
            <a:pPr lvl="1"/>
            <a:r>
              <a:rPr lang="en-US" dirty="0"/>
              <a:t>Built massive stone enclosures (</a:t>
            </a:r>
            <a:r>
              <a:rPr lang="en-US" dirty="0">
                <a:solidFill>
                  <a:srgbClr val="FFC000"/>
                </a:solidFill>
              </a:rPr>
              <a:t>zimbabwe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Supplied gold to the Swahili coast</a:t>
            </a:r>
          </a:p>
          <a:p>
            <a:pPr lvl="1"/>
            <a:r>
              <a:rPr lang="en-US" dirty="0"/>
              <a:t>Declined due to internal divisions by the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Great Zimbabwe part of </a:t>
            </a:r>
            <a:r>
              <a:rPr lang="en-US" dirty="0" smtClean="0">
                <a:solidFill>
                  <a:srgbClr val="FFC000"/>
                </a:solidFill>
              </a:rPr>
              <a:t>Bantu Confederation </a:t>
            </a:r>
            <a:r>
              <a:rPr lang="en-US" dirty="0" smtClean="0"/>
              <a:t>that dominated </a:t>
            </a:r>
            <a:r>
              <a:rPr lang="en-US" dirty="0" smtClean="0"/>
              <a:t>region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exploringafrica.matrix.msu.edu/images/great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6163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arandgame.files.wordpress.com/2009/09/great-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228600"/>
            <a:ext cx="5686806" cy="3886200"/>
          </a:xfrm>
          <a:prstGeom prst="rect">
            <a:avLst/>
          </a:prstGeom>
          <a:noFill/>
        </p:spPr>
      </p:pic>
      <p:pic>
        <p:nvPicPr>
          <p:cNvPr id="32772" name="Picture 4" descr="http://www.bdonline.co.uk/Pictures/468xAny/j/r/u/Great_Zimbabwe_rex_re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953000" cy="3429000"/>
          </a:xfrm>
          <a:prstGeom prst="rect">
            <a:avLst/>
          </a:prstGeom>
          <a:noFill/>
        </p:spPr>
      </p:pic>
      <p:pic>
        <p:nvPicPr>
          <p:cNvPr id="4" name="Picture 12" descr="zimbabwe w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399" y="0"/>
            <a:ext cx="221365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Other Postclassical Societies &amp; Global Connections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FFC000"/>
                </a:solidFill>
              </a:rPr>
              <a:t>Benin</a:t>
            </a:r>
            <a:r>
              <a:rPr lang="en-US" sz="3100" dirty="0" smtClean="0"/>
              <a:t> </a:t>
            </a:r>
            <a:r>
              <a:rPr lang="en-US" sz="3100" dirty="0" smtClean="0"/>
              <a:t>established 15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 by the </a:t>
            </a:r>
            <a:r>
              <a:rPr lang="en-US" sz="3100" dirty="0" smtClean="0">
                <a:solidFill>
                  <a:srgbClr val="FFC000"/>
                </a:solidFill>
              </a:rPr>
              <a:t>Edo</a:t>
            </a:r>
            <a:r>
              <a:rPr lang="en-US" sz="3100" dirty="0" smtClean="0"/>
              <a:t> peoples</a:t>
            </a:r>
          </a:p>
          <a:p>
            <a:pPr lvl="1"/>
            <a:r>
              <a:rPr lang="en-US" dirty="0" smtClean="0"/>
              <a:t>Known for its bronze and ivory sculptures</a:t>
            </a:r>
          </a:p>
          <a:p>
            <a:pPr lvl="1"/>
            <a:r>
              <a:rPr lang="en-US" dirty="0" smtClean="0"/>
              <a:t>Portuguese were impressed by cities and the quality of artwork</a:t>
            </a:r>
          </a:p>
          <a:p>
            <a:r>
              <a:rPr lang="en-US" sz="3100" dirty="0" smtClean="0">
                <a:solidFill>
                  <a:srgbClr val="FFC000"/>
                </a:solidFill>
              </a:rPr>
              <a:t>Kongo</a:t>
            </a:r>
            <a:r>
              <a:rPr lang="en-US" sz="3100" dirty="0" smtClean="0"/>
              <a:t> flourishing by late 15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century</a:t>
            </a:r>
          </a:p>
          <a:p>
            <a:pPr lvl="1"/>
            <a:r>
              <a:rPr lang="en-US" dirty="0" smtClean="0"/>
              <a:t>kingship hereditary but had confederation style </a:t>
            </a:r>
            <a:r>
              <a:rPr lang="en-US" dirty="0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Art – weaving, pottery, blacksmithing</a:t>
            </a:r>
          </a:p>
          <a:p>
            <a:pPr lvl="1"/>
            <a:r>
              <a:rPr lang="en-US" dirty="0" smtClean="0"/>
              <a:t>population of 60-100K by 16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2120156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Kingdom of Benin</a:t>
            </a:r>
          </a:p>
        </p:txBody>
      </p:sp>
      <p:pic>
        <p:nvPicPr>
          <p:cNvPr id="227340" name="Picture 12" descr="African civilizations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84464"/>
            <a:ext cx="6858000" cy="60735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3733800" y="685800"/>
            <a:ext cx="1828800" cy="1905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6" name="Picture 10" descr="Benin m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3429000"/>
          </a:xfrm>
          <a:prstGeom prst="rect">
            <a:avLst/>
          </a:prstGeom>
          <a:noFill/>
        </p:spPr>
      </p:pic>
      <p:pic>
        <p:nvPicPr>
          <p:cNvPr id="229387" name="Picture 11" descr="Benin Sculpture--w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0"/>
            <a:ext cx="2498725" cy="3429000"/>
          </a:xfrm>
          <a:prstGeom prst="rect">
            <a:avLst/>
          </a:prstGeom>
          <a:noFill/>
        </p:spPr>
      </p:pic>
      <p:pic>
        <p:nvPicPr>
          <p:cNvPr id="229388" name="Picture 12" descr="Benin Sculp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7200"/>
            <a:ext cx="4191000" cy="5943600"/>
          </a:xfrm>
          <a:prstGeom prst="rect">
            <a:avLst/>
          </a:prstGeom>
          <a:noFill/>
        </p:spPr>
      </p:pic>
      <p:pic>
        <p:nvPicPr>
          <p:cNvPr id="229385" name="Picture 9" descr="Benin relief plaq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4290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9" name="Picture 13" descr="Head of an O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438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Kongo</a:t>
            </a:r>
            <a:endParaRPr lang="en-US" dirty="0"/>
          </a:p>
        </p:txBody>
      </p:sp>
      <p:pic>
        <p:nvPicPr>
          <p:cNvPr id="1026" name="Picture 2" descr="http://www.welthungerhilfe.de/fileadmin/media/bilder/Themen/Kongo/kongo_ver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7572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Other Postclassical Societies &amp; Global Connections</a:t>
            </a:r>
            <a:endParaRPr lang="en-US" sz="280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Global Connections for Classical through Postclassical Eras</a:t>
            </a:r>
          </a:p>
          <a:p>
            <a:pPr lvl="1"/>
            <a:r>
              <a:rPr lang="en-US" dirty="0" smtClean="0"/>
              <a:t>More written records in Sudanic states and Swahili coast – due to Islam’s entrenchment</a:t>
            </a:r>
            <a:endParaRPr lang="en-US" sz="3000" dirty="0" smtClean="0"/>
          </a:p>
          <a:p>
            <a:pPr lvl="1"/>
            <a:r>
              <a:rPr lang="en-US" dirty="0" smtClean="0"/>
              <a:t>Synthesis of African/Islamic values changed some Africans lives</a:t>
            </a:r>
            <a:endParaRPr lang="en-US" sz="3000" dirty="0" smtClean="0"/>
          </a:p>
          <a:p>
            <a:pPr lvl="1"/>
            <a:r>
              <a:rPr lang="en-US" dirty="0" smtClean="0"/>
              <a:t>Portuguese arrived in 15</a:t>
            </a:r>
            <a:r>
              <a:rPr lang="en-US" baseline="30000" dirty="0" smtClean="0"/>
              <a:t>th</a:t>
            </a:r>
            <a:r>
              <a:rPr lang="en-US" dirty="0" smtClean="0"/>
              <a:t> century causing another important wave of interactions w/ Africans</a:t>
            </a:r>
            <a:endParaRPr lang="en-US" sz="3000" dirty="0" smtClean="0"/>
          </a:p>
          <a:p>
            <a:pPr lvl="1"/>
            <a:r>
              <a:rPr lang="en-US" dirty="0" smtClean="0"/>
              <a:t>Muslims and Portuguese intensified trade of ivory, slaves and gold</a:t>
            </a:r>
            <a:endParaRPr lang="en-US" sz="3000" dirty="0" smtClean="0"/>
          </a:p>
          <a:p>
            <a:pPr lvl="1"/>
            <a:r>
              <a:rPr lang="en-US" dirty="0" smtClean="0"/>
              <a:t>Widened trade and global relations for Africans</a:t>
            </a:r>
          </a:p>
          <a:p>
            <a:r>
              <a:rPr lang="en-US" dirty="0" smtClean="0"/>
              <a:t>Next big events for Africa in early modern and modern periods: The Atlantic Slave Trade (Triangle Trade) then Imperialism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699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Sahel</a:t>
            </a:r>
            <a:endParaRPr lang="en-US" dirty="0"/>
          </a:p>
        </p:txBody>
      </p:sp>
      <p:pic>
        <p:nvPicPr>
          <p:cNvPr id="22530" name="Picture 2" descr="http://upload.wikimedia.org/wikipedia/commons/thumb/d/d1/Sahel_Map-Africa_rough.png/300px-Sahel_Map-Africa_rough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879230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355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Overview of African Politics and Religion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Much of Africa (pre-contact) characterized by </a:t>
            </a:r>
            <a:r>
              <a:rPr lang="en-US" sz="2500" dirty="0" smtClean="0">
                <a:solidFill>
                  <a:srgbClr val="FFC000"/>
                </a:solidFill>
              </a:rPr>
              <a:t>stateless societies</a:t>
            </a:r>
            <a:r>
              <a:rPr lang="en-US" sz="2500" dirty="0" smtClean="0"/>
              <a:t> – organized around kinship or tribute and lacking concentration of political power and authority associated with states; had councils of elders, no need for taxes, gov’t not a full-time occupation; unable to mobilize for war, organize large building projects, create stable conditions for long distance trade</a:t>
            </a:r>
          </a:p>
          <a:p>
            <a:r>
              <a:rPr lang="en-US" sz="2500" dirty="0" smtClean="0"/>
              <a:t>Other areas had </a:t>
            </a:r>
            <a:r>
              <a:rPr lang="en-US" sz="2500" dirty="0" smtClean="0">
                <a:solidFill>
                  <a:srgbClr val="FFC000"/>
                </a:solidFill>
              </a:rPr>
              <a:t>states</a:t>
            </a:r>
            <a:r>
              <a:rPr lang="en-US" sz="2500" dirty="0" smtClean="0"/>
              <a:t> with a ruler, a court, tax collection</a:t>
            </a:r>
          </a:p>
          <a:p>
            <a:r>
              <a:rPr lang="en-US" sz="2500" dirty="0" smtClean="0"/>
              <a:t>Original religion: </a:t>
            </a:r>
            <a:r>
              <a:rPr lang="en-US" sz="2500" dirty="0" smtClean="0">
                <a:solidFill>
                  <a:srgbClr val="FFC000"/>
                </a:solidFill>
              </a:rPr>
              <a:t>animistic</a:t>
            </a:r>
            <a:r>
              <a:rPr lang="en-US" sz="2500" dirty="0" smtClean="0"/>
              <a:t> with a focus on power of natural forces, ritual and worship (dancing, drumming), divination, sacrifice and witchcraft, cosmology (how universe worked), belief in creator deity, link to deceased ancestors</a:t>
            </a:r>
          </a:p>
          <a:p>
            <a:r>
              <a:rPr lang="en-US" sz="2400" dirty="0"/>
              <a:t>Had </a:t>
            </a:r>
            <a:r>
              <a:rPr lang="en-US" sz="2400" dirty="0">
                <a:solidFill>
                  <a:srgbClr val="FFC000"/>
                </a:solidFill>
              </a:rPr>
              <a:t>neither universal states nor universal religions until Christianity and Islam arrive</a:t>
            </a:r>
            <a:r>
              <a:rPr lang="en-US" sz="2400" dirty="0"/>
              <a:t>, contributing to empires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94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915400" cy="5943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East Africa the birthplace for humans </a:t>
            </a:r>
            <a:endParaRPr lang="en-US" sz="2800" dirty="0" smtClean="0"/>
          </a:p>
          <a:p>
            <a:pPr lvl="1"/>
            <a:r>
              <a:rPr lang="en-US" sz="2400" dirty="0" smtClean="0"/>
              <a:t>Great Rift Valley the main site</a:t>
            </a:r>
          </a:p>
          <a:p>
            <a:pPr lvl="1"/>
            <a:r>
              <a:rPr lang="en-US" sz="2400" dirty="0" smtClean="0"/>
              <a:t>Spread both north and south from there</a:t>
            </a:r>
            <a:endParaRPr lang="en-US" sz="2400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Bantu migrations</a:t>
            </a:r>
            <a:r>
              <a:rPr lang="en-US" sz="2800" dirty="0" smtClean="0"/>
              <a:t> start around 2000 BCE, state building 1000 BCE although </a:t>
            </a:r>
            <a:r>
              <a:rPr lang="en-US" sz="2800" dirty="0" smtClean="0">
                <a:solidFill>
                  <a:srgbClr val="FFC000"/>
                </a:solidFill>
              </a:rPr>
              <a:t>stateless societies </a:t>
            </a:r>
            <a:r>
              <a:rPr lang="en-US" sz="2800" dirty="0" smtClean="0"/>
              <a:t>the norm for most during the foundations period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508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Foundations Period:  8000 BCE to 600 BCE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915400" cy="5943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Important exception: </a:t>
            </a:r>
            <a:r>
              <a:rPr lang="en-US" sz="2400" dirty="0" smtClean="0">
                <a:solidFill>
                  <a:srgbClr val="FFC000"/>
                </a:solidFill>
              </a:rPr>
              <a:t>Egypt</a:t>
            </a:r>
            <a:r>
              <a:rPr lang="en-US" sz="2400" dirty="0" smtClean="0"/>
              <a:t> – description: </a:t>
            </a:r>
            <a:endParaRPr lang="en-US" sz="2400" dirty="0" smtClean="0">
              <a:solidFill>
                <a:srgbClr val="FFC000"/>
              </a:solidFill>
            </a:endParaRPr>
          </a:p>
          <a:p>
            <a:pPr lvl="1"/>
            <a:r>
              <a:rPr lang="en-US" sz="2400" dirty="0" smtClean="0"/>
              <a:t>Benefitted from </a:t>
            </a:r>
            <a:r>
              <a:rPr lang="en-US" sz="2400" dirty="0" smtClean="0">
                <a:solidFill>
                  <a:srgbClr val="FFC000"/>
                </a:solidFill>
              </a:rPr>
              <a:t>Mesopotamian culture </a:t>
            </a:r>
            <a:r>
              <a:rPr lang="en-US" sz="2400" dirty="0" smtClean="0"/>
              <a:t>(offshoot of it) but developed very differently; easier to defend so more unified and left intact</a:t>
            </a:r>
          </a:p>
          <a:p>
            <a:pPr lvl="1"/>
            <a:r>
              <a:rPr lang="en-US" sz="2400" dirty="0" smtClean="0"/>
              <a:t>Politics: dominated by a </a:t>
            </a:r>
            <a:r>
              <a:rPr lang="en-US" sz="2400" dirty="0" smtClean="0">
                <a:solidFill>
                  <a:srgbClr val="FFC000"/>
                </a:solidFill>
              </a:rPr>
              <a:t>pharaoh</a:t>
            </a:r>
            <a:r>
              <a:rPr lang="en-US" sz="2400" dirty="0" smtClean="0"/>
              <a:t> – ultimate ruler with divine right, god-like status; shows blending of religion and politics</a:t>
            </a:r>
          </a:p>
          <a:p>
            <a:pPr lvl="1"/>
            <a:r>
              <a:rPr lang="en-US" sz="2400" dirty="0" smtClean="0"/>
              <a:t>Economy: gov’t controlled by pharaohs who used wealth to build </a:t>
            </a:r>
            <a:r>
              <a:rPr lang="en-US" sz="2400" dirty="0" smtClean="0">
                <a:solidFill>
                  <a:srgbClr val="FFC000"/>
                </a:solidFill>
              </a:rPr>
              <a:t>pyramids</a:t>
            </a:r>
            <a:r>
              <a:rPr lang="en-US" sz="2400" dirty="0" smtClean="0"/>
              <a:t> (tombs)</a:t>
            </a:r>
          </a:p>
          <a:p>
            <a:pPr lvl="1"/>
            <a:r>
              <a:rPr lang="en-US" sz="2400" dirty="0" smtClean="0"/>
              <a:t> Science/Math:  less developed science but more developed math than Mesopotamia (created 24-hr day)</a:t>
            </a:r>
          </a:p>
          <a:p>
            <a:pPr lvl="1"/>
            <a:r>
              <a:rPr lang="en-US" sz="2400" dirty="0" smtClean="0"/>
              <a:t>Writing: </a:t>
            </a:r>
            <a:r>
              <a:rPr lang="en-US" sz="2400" dirty="0" smtClean="0">
                <a:solidFill>
                  <a:srgbClr val="FFC000"/>
                </a:solidFill>
              </a:rPr>
              <a:t>hieroglyphics</a:t>
            </a:r>
            <a:r>
              <a:rPr lang="en-US" sz="2400" dirty="0" smtClean="0"/>
              <a:t> – not as advanced as cuneiform</a:t>
            </a:r>
          </a:p>
          <a:p>
            <a:pPr lvl="1"/>
            <a:r>
              <a:rPr lang="en-US" sz="2400" dirty="0" smtClean="0"/>
              <a:t> Art: Some of the best in ancient world</a:t>
            </a:r>
          </a:p>
          <a:p>
            <a:pPr lvl="1"/>
            <a:r>
              <a:rPr lang="en-US" sz="2400" dirty="0" smtClean="0"/>
              <a:t>Egyptian influence spread to </a:t>
            </a:r>
            <a:r>
              <a:rPr lang="en-US" sz="2400" dirty="0" smtClean="0">
                <a:solidFill>
                  <a:srgbClr val="FFC000"/>
                </a:solidFill>
              </a:rPr>
              <a:t>Kush/Nubia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C000"/>
                </a:solidFill>
              </a:rPr>
              <a:t> Axum/Ethiopia  </a:t>
            </a:r>
            <a:r>
              <a:rPr lang="en-US" sz="2400" dirty="0" smtClean="0"/>
              <a:t>through trade along rivers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44000" cy="508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Foundations Period:  8000 BCE to 600 BCE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886</TotalTime>
  <Words>1584</Words>
  <Application>Microsoft Office PowerPoint</Application>
  <PresentationFormat>On-screen Show (4:3)</PresentationFormat>
  <Paragraphs>154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Rockwell</vt:lpstr>
      <vt:lpstr>Times New Roman</vt:lpstr>
      <vt:lpstr>Wingdings 2</vt:lpstr>
      <vt:lpstr>Foundry</vt:lpstr>
      <vt:lpstr>Africa </vt:lpstr>
      <vt:lpstr>African Geography</vt:lpstr>
      <vt:lpstr>PowerPoint Presentation</vt:lpstr>
      <vt:lpstr>PowerPoint Presentation</vt:lpstr>
      <vt:lpstr>African Grasslands</vt:lpstr>
      <vt:lpstr>The Sahel</vt:lpstr>
      <vt:lpstr>Overview of African Politics and Religion</vt:lpstr>
      <vt:lpstr>Foundations Period:  8000 BCE to 600 BCE</vt:lpstr>
      <vt:lpstr>Foundations Period:  8000 BCE to 600 BCE</vt:lpstr>
      <vt:lpstr>East Africa – Birthplace of Humanity</vt:lpstr>
      <vt:lpstr>Bantu Migrations</vt:lpstr>
      <vt:lpstr>PowerPoint Presentation</vt:lpstr>
      <vt:lpstr>PowerPoint Presentation</vt:lpstr>
      <vt:lpstr>Pyramids of Giza</vt:lpstr>
      <vt:lpstr>PowerPoint Presentation</vt:lpstr>
      <vt:lpstr>PowerPoint Presentation</vt:lpstr>
      <vt:lpstr>Classical Period: 600 BCE – 600 CE </vt:lpstr>
      <vt:lpstr>Conquests of Alexander the Great</vt:lpstr>
      <vt:lpstr>Carthage and Cyrene</vt:lpstr>
      <vt:lpstr>Berber Language Groups Today</vt:lpstr>
      <vt:lpstr>Augustine of Hippo, early Christian leader in Africa</vt:lpstr>
      <vt:lpstr>Classical Period: 600 BCE – 600 CE </vt:lpstr>
      <vt:lpstr>Kush/Nubia   and   Axum/ Ethiopia</vt:lpstr>
      <vt:lpstr>PowerPoint Presentation</vt:lpstr>
      <vt:lpstr>Postclassical Period:  600 CE -1450 CE</vt:lpstr>
      <vt:lpstr>Arrival and spread of Islam</vt:lpstr>
      <vt:lpstr>Postclassical Period:  600 CE -1450 CE</vt:lpstr>
      <vt:lpstr>Almoravid Dynasty of  11th-12th centuries</vt:lpstr>
      <vt:lpstr>Almohad Dynasty (Almohadis)  in 12-13th Centuries</vt:lpstr>
      <vt:lpstr>Sudanic States in the Postclassical Period</vt:lpstr>
      <vt:lpstr>African states 600-1450</vt:lpstr>
      <vt:lpstr>Sudanic States in the Postclassical Period</vt:lpstr>
      <vt:lpstr>PowerPoint Presentation</vt:lpstr>
      <vt:lpstr>Sundiata</vt:lpstr>
      <vt:lpstr>Mali Continued</vt:lpstr>
      <vt:lpstr>Ibn Batuta</vt:lpstr>
      <vt:lpstr>Mansa Musa</vt:lpstr>
      <vt:lpstr>Mansa Musa’s Pilgrimage</vt:lpstr>
      <vt:lpstr>Mosque at Jenne</vt:lpstr>
      <vt:lpstr>A Malinke Griot</vt:lpstr>
      <vt:lpstr>Sudanic States Continued and Impact of     Trans-Saharan Slave Trade</vt:lpstr>
      <vt:lpstr>Muhammad the Great of Songhay’s  Tomb </vt:lpstr>
      <vt:lpstr>Sudanic States Continued and Impact of     Trans-Saharan Slave Trade</vt:lpstr>
      <vt:lpstr>Trans-Saharan Trade Routes  Used camels in caravans after Arabs arrive</vt:lpstr>
      <vt:lpstr>The Swahili Coast</vt:lpstr>
      <vt:lpstr>PowerPoint Presentation</vt:lpstr>
      <vt:lpstr>The Swahili Coast</vt:lpstr>
      <vt:lpstr>Portuguese Expansion into Indian Ocean</vt:lpstr>
      <vt:lpstr>Fort Jesus</vt:lpstr>
      <vt:lpstr>Other Postclassical Societies &amp; Global Connections</vt:lpstr>
      <vt:lpstr>PowerPoint Presentation</vt:lpstr>
      <vt:lpstr>PowerPoint Presentation</vt:lpstr>
      <vt:lpstr>Other Postclassical Societies &amp; Global Connections</vt:lpstr>
      <vt:lpstr>Kingdom of Benin</vt:lpstr>
      <vt:lpstr>PowerPoint Presentation</vt:lpstr>
      <vt:lpstr>Kongo</vt:lpstr>
      <vt:lpstr>Other Postclassical Societies &amp; Global Connections</vt:lpstr>
    </vt:vector>
  </TitlesOfParts>
  <Company>LISD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and the Arrival of Islam</dc:title>
  <dc:creator>LISD</dc:creator>
  <cp:lastModifiedBy>Ashley Adkins</cp:lastModifiedBy>
  <cp:revision>74</cp:revision>
  <dcterms:created xsi:type="dcterms:W3CDTF">2008-09-23T20:49:11Z</dcterms:created>
  <dcterms:modified xsi:type="dcterms:W3CDTF">2015-05-08T17:04:29Z</dcterms:modified>
</cp:coreProperties>
</file>